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4"/>
  </p:sldMasterIdLst>
  <p:notesMasterIdLst>
    <p:notesMasterId r:id="rId12"/>
  </p:notesMasterIdLst>
  <p:sldIdLst>
    <p:sldId id="281" r:id="rId5"/>
    <p:sldId id="301" r:id="rId6"/>
    <p:sldId id="308" r:id="rId7"/>
    <p:sldId id="309" r:id="rId8"/>
    <p:sldId id="312" r:id="rId9"/>
    <p:sldId id="313" r:id="rId10"/>
    <p:sldId id="310"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7E86"/>
    <a:srgbClr val="E20000"/>
    <a:srgbClr val="FCACA6"/>
    <a:srgbClr val="F85A4E"/>
    <a:srgbClr val="336699"/>
    <a:srgbClr val="EEE354"/>
    <a:srgbClr val="98C9F2"/>
    <a:srgbClr val="1463A4"/>
    <a:srgbClr val="FFDDDD"/>
    <a:srgbClr val="CB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4660"/>
  </p:normalViewPr>
  <p:slideViewPr>
    <p:cSldViewPr>
      <p:cViewPr varScale="1">
        <p:scale>
          <a:sx n="72" d="100"/>
          <a:sy n="72" d="100"/>
        </p:scale>
        <p:origin x="1308" y="60"/>
      </p:cViewPr>
      <p:guideLst>
        <p:guide orient="horz" pos="2205"/>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299D3A-8E1C-4E60-9DC8-4E445EBED0D2}" type="datetimeFigureOut">
              <a:rPr lang="es-ES" smtClean="0"/>
              <a:t>05/09/2014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14C3D0-839F-4EAC-A91B-81AD48161E75}" type="slidenum">
              <a:rPr lang="es-ES" smtClean="0"/>
              <a:t>‹Nº›</a:t>
            </a:fld>
            <a:endParaRPr lang="es-ES"/>
          </a:p>
        </p:txBody>
      </p:sp>
    </p:spTree>
    <p:extLst>
      <p:ext uri="{BB962C8B-B14F-4D97-AF65-F5344CB8AC3E}">
        <p14:creationId xmlns:p14="http://schemas.microsoft.com/office/powerpoint/2010/main" val="342073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291374953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3408058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44450"/>
            <a:ext cx="2057400" cy="5689600"/>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457200" y="44450"/>
            <a:ext cx="6019800" cy="5689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67245081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457200" y="44450"/>
            <a:ext cx="8229600" cy="568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85125349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546058644"/>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Tree>
    <p:extLst>
      <p:ext uri="{BB962C8B-B14F-4D97-AF65-F5344CB8AC3E}">
        <p14:creationId xmlns:p14="http://schemas.microsoft.com/office/powerpoint/2010/main" val="272932254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1338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1338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422583283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252404769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265233898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15271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97520089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248183608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0"/>
            <a:ext cx="8229600" cy="50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AR" smtClean="0"/>
              <a:t>Haga clic para cambiar el estilo de título</a:t>
            </a:r>
          </a:p>
        </p:txBody>
      </p:sp>
      <p:sp>
        <p:nvSpPr>
          <p:cNvPr id="1027" name="Rectangle 3"/>
          <p:cNvSpPr>
            <a:spLocks noGrp="1" noChangeArrowheads="1"/>
          </p:cNvSpPr>
          <p:nvPr>
            <p:ph type="body" idx="1"/>
          </p:nvPr>
        </p:nvSpPr>
        <p:spPr bwMode="auto">
          <a:xfrm>
            <a:off x="457200" y="1600200"/>
            <a:ext cx="82296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AR" smtClean="0"/>
              <a:t>Haga clic para modificar el estilo de texto del patrón</a:t>
            </a:r>
          </a:p>
          <a:p>
            <a:pPr lvl="1"/>
            <a:r>
              <a:rPr lang="es-AR" smtClean="0"/>
              <a:t>Segundo nivel</a:t>
            </a:r>
          </a:p>
          <a:p>
            <a:pPr lvl="2"/>
            <a:r>
              <a:rPr lang="es-AR" smtClean="0"/>
              <a:t>Tercer nivel</a:t>
            </a:r>
          </a:p>
          <a:p>
            <a:pPr lvl="3"/>
            <a:r>
              <a:rPr lang="es-AR" smtClean="0"/>
              <a:t>Cuarto nivel</a:t>
            </a:r>
          </a:p>
          <a:p>
            <a:pPr lvl="4"/>
            <a:r>
              <a:rPr lang="es-AR" smtClean="0"/>
              <a:t>Quinto nivel</a:t>
            </a:r>
          </a:p>
        </p:txBody>
      </p:sp>
      <p:pic>
        <p:nvPicPr>
          <p:cNvPr id="1028" name="Picture 16"/>
          <p:cNvPicPr>
            <a:picLocks noChangeAspect="1" noChangeArrowheads="1"/>
          </p:cNvPicPr>
          <p:nvPr/>
        </p:nvPicPr>
        <p:blipFill>
          <a:blip r:embed="rId14" cstate="print">
            <a:extLst>
              <a:ext uri="{28A0092B-C50C-407E-A947-70E740481C1C}">
                <a14:useLocalDpi xmlns:a14="http://schemas.microsoft.com/office/drawing/2010/main" val="0"/>
              </a:ext>
            </a:extLst>
          </a:blip>
          <a:srcRect t="37306"/>
          <a:stretch>
            <a:fillRect/>
          </a:stretch>
        </p:blipFill>
        <p:spPr bwMode="auto">
          <a:xfrm>
            <a:off x="-14288" y="0"/>
            <a:ext cx="9183688"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19" descr="Logo CO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363" y="6067425"/>
            <a:ext cx="12255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35618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spd="slow">
    <p:fade/>
  </p:transition>
  <p:timing>
    <p:tnLst>
      <p:par>
        <p:cTn id="1" dur="indefinite" restart="never" nodeType="tmRoot"/>
      </p:par>
    </p:tnLst>
  </p:timing>
  <p:txStyles>
    <p:titleStyle>
      <a:lvl1pPr algn="ctr" rtl="0" eaLnBrk="0" fontAlgn="base" hangingPunct="0">
        <a:spcBef>
          <a:spcPct val="0"/>
        </a:spcBef>
        <a:spcAft>
          <a:spcPct val="0"/>
        </a:spcAft>
        <a:defRPr sz="3200" kern="1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panose="020B0604020202020204" pitchFamily="34" charset="0"/>
        </a:defRPr>
      </a:lvl2pPr>
      <a:lvl3pPr algn="ctr" rtl="0" eaLnBrk="0" fontAlgn="base" hangingPunct="0">
        <a:spcBef>
          <a:spcPct val="0"/>
        </a:spcBef>
        <a:spcAft>
          <a:spcPct val="0"/>
        </a:spcAft>
        <a:defRPr sz="3200">
          <a:solidFill>
            <a:schemeClr val="bg1"/>
          </a:solidFill>
          <a:latin typeface="Arial" panose="020B0604020202020204" pitchFamily="34" charset="0"/>
        </a:defRPr>
      </a:lvl3pPr>
      <a:lvl4pPr algn="ctr" rtl="0" eaLnBrk="0" fontAlgn="base" hangingPunct="0">
        <a:spcBef>
          <a:spcPct val="0"/>
        </a:spcBef>
        <a:spcAft>
          <a:spcPct val="0"/>
        </a:spcAft>
        <a:defRPr sz="3200">
          <a:solidFill>
            <a:schemeClr val="bg1"/>
          </a:solidFill>
          <a:latin typeface="Arial" panose="020B0604020202020204" pitchFamily="34" charset="0"/>
        </a:defRPr>
      </a:lvl4pPr>
      <a:lvl5pPr algn="ctr" rtl="0" eaLnBrk="0" fontAlgn="base" hangingPunct="0">
        <a:spcBef>
          <a:spcPct val="0"/>
        </a:spcBef>
        <a:spcAft>
          <a:spcPct val="0"/>
        </a:spcAft>
        <a:defRPr sz="3200">
          <a:solidFill>
            <a:schemeClr val="bg1"/>
          </a:solidFill>
          <a:latin typeface="Arial" panose="020B0604020202020204" pitchFamily="34" charset="0"/>
        </a:defRPr>
      </a:lvl5pPr>
      <a:lvl6pPr marL="457200" algn="ctr" rtl="0" fontAlgn="base">
        <a:spcBef>
          <a:spcPct val="0"/>
        </a:spcBef>
        <a:spcAft>
          <a:spcPct val="0"/>
        </a:spcAft>
        <a:defRPr sz="3200">
          <a:solidFill>
            <a:schemeClr val="bg1"/>
          </a:solidFill>
          <a:latin typeface="Arial" panose="020B0604020202020204" pitchFamily="34" charset="0"/>
        </a:defRPr>
      </a:lvl6pPr>
      <a:lvl7pPr marL="914400" algn="ctr" rtl="0" fontAlgn="base">
        <a:spcBef>
          <a:spcPct val="0"/>
        </a:spcBef>
        <a:spcAft>
          <a:spcPct val="0"/>
        </a:spcAft>
        <a:defRPr sz="3200">
          <a:solidFill>
            <a:schemeClr val="bg1"/>
          </a:solidFill>
          <a:latin typeface="Arial" panose="020B0604020202020204" pitchFamily="34" charset="0"/>
        </a:defRPr>
      </a:lvl7pPr>
      <a:lvl8pPr marL="1371600" algn="ctr" rtl="0" fontAlgn="base">
        <a:spcBef>
          <a:spcPct val="0"/>
        </a:spcBef>
        <a:spcAft>
          <a:spcPct val="0"/>
        </a:spcAft>
        <a:defRPr sz="3200">
          <a:solidFill>
            <a:schemeClr val="bg1"/>
          </a:solidFill>
          <a:latin typeface="Arial" panose="020B0604020202020204" pitchFamily="34" charset="0"/>
        </a:defRPr>
      </a:lvl8pPr>
      <a:lvl9pPr marL="1828800" algn="ctr" rtl="0" fontAlgn="base">
        <a:spcBef>
          <a:spcPct val="0"/>
        </a:spcBef>
        <a:spcAft>
          <a:spcPct val="0"/>
        </a:spcAft>
        <a:defRPr sz="32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uadroTexto 5"/>
          <p:cNvSpPr txBox="1"/>
          <p:nvPr/>
        </p:nvSpPr>
        <p:spPr>
          <a:xfrm>
            <a:off x="1115617" y="1479756"/>
            <a:ext cx="3456384" cy="1200329"/>
          </a:xfrm>
          <a:prstGeom prst="rect">
            <a:avLst/>
          </a:prstGeom>
          <a:solidFill>
            <a:schemeClr val="bg1"/>
          </a:solidFill>
          <a:ln>
            <a:noFill/>
          </a:ln>
          <a:effectLst/>
          <a:extLst/>
        </p:spPr>
        <p:txBody>
          <a:bodyPr vert="horz" wrap="square" lIns="91440" tIns="45720" rIns="91440" bIns="45720" numCol="1" anchor="t" anchorCtr="0" compatLnSpc="1">
            <a:prstTxWarp prst="textNoShape">
              <a:avLst/>
            </a:prstTxWarp>
            <a:spAutoFit/>
          </a:bodyPr>
          <a:lstStyle>
            <a:lvl1pPr algn="ctr" eaLnBrk="1" hangingPunct="1">
              <a:defRPr sz="3600" b="1">
                <a:effectLst>
                  <a:outerShdw blurRad="38100" dist="38100" dir="2700000" algn="tl">
                    <a:srgbClr val="C0C0C0"/>
                  </a:outerShdw>
                </a:effectLst>
                <a:latin typeface="Corbel" panose="020B0503020204020204" pitchFamily="34" charset="0"/>
                <a:ea typeface="+mj-ea"/>
                <a:cs typeface="+mj-cs"/>
              </a:defRPr>
            </a:lvl1pPr>
            <a:lvl2pPr algn="ctr">
              <a:defRPr sz="3200">
                <a:solidFill>
                  <a:schemeClr val="bg1"/>
                </a:solidFill>
              </a:defRPr>
            </a:lvl2pPr>
            <a:lvl3pPr algn="ctr">
              <a:defRPr sz="3200">
                <a:solidFill>
                  <a:schemeClr val="bg1"/>
                </a:solidFill>
              </a:defRPr>
            </a:lvl3pPr>
            <a:lvl4pPr algn="ctr">
              <a:defRPr sz="3200">
                <a:solidFill>
                  <a:schemeClr val="bg1"/>
                </a:solidFill>
              </a:defRPr>
            </a:lvl4pPr>
            <a:lvl5pPr algn="ctr">
              <a:defRPr sz="3200">
                <a:solidFill>
                  <a:schemeClr val="bg1"/>
                </a:solidFill>
              </a:defRPr>
            </a:lvl5pPr>
            <a:lvl6pPr marL="457200" algn="ctr" fontAlgn="base">
              <a:spcBef>
                <a:spcPct val="0"/>
              </a:spcBef>
              <a:spcAft>
                <a:spcPct val="0"/>
              </a:spcAft>
              <a:defRPr sz="3200">
                <a:solidFill>
                  <a:schemeClr val="bg1"/>
                </a:solidFill>
              </a:defRPr>
            </a:lvl6pPr>
            <a:lvl7pPr marL="914400" algn="ctr" fontAlgn="base">
              <a:spcBef>
                <a:spcPct val="0"/>
              </a:spcBef>
              <a:spcAft>
                <a:spcPct val="0"/>
              </a:spcAft>
              <a:defRPr sz="3200">
                <a:solidFill>
                  <a:schemeClr val="bg1"/>
                </a:solidFill>
              </a:defRPr>
            </a:lvl7pPr>
            <a:lvl8pPr marL="1371600" algn="ctr" fontAlgn="base">
              <a:spcBef>
                <a:spcPct val="0"/>
              </a:spcBef>
              <a:spcAft>
                <a:spcPct val="0"/>
              </a:spcAft>
              <a:defRPr sz="3200">
                <a:solidFill>
                  <a:schemeClr val="bg1"/>
                </a:solidFill>
              </a:defRPr>
            </a:lvl8pPr>
            <a:lvl9pPr marL="1828800" algn="ctr" fontAlgn="base">
              <a:spcBef>
                <a:spcPct val="0"/>
              </a:spcBef>
              <a:spcAft>
                <a:spcPct val="0"/>
              </a:spcAft>
              <a:defRPr sz="3200">
                <a:solidFill>
                  <a:schemeClr val="bg1"/>
                </a:solidFill>
              </a:defRPr>
            </a:lvl9pPr>
          </a:lstStyle>
          <a:p>
            <a:pPr algn="l" fontAlgn="base">
              <a:spcBef>
                <a:spcPct val="0"/>
              </a:spcBef>
              <a:spcAft>
                <a:spcPct val="0"/>
              </a:spcAft>
            </a:pPr>
            <a:r>
              <a:rPr lang="es-ES_tradnl" sz="7200" dirty="0" smtClean="0">
                <a:solidFill>
                  <a:srgbClr val="1463A4"/>
                </a:solidFill>
              </a:rPr>
              <a:t>DPS24</a:t>
            </a:r>
            <a:endParaRPr lang="es-ES_tradnl" sz="7200" dirty="0" smtClean="0">
              <a:solidFill>
                <a:srgbClr val="1463A4"/>
              </a:solidFill>
            </a:endParaRPr>
          </a:p>
        </p:txBody>
      </p:sp>
      <p:sp>
        <p:nvSpPr>
          <p:cNvPr id="7" name="CuadroTexto 6"/>
          <p:cNvSpPr txBox="1"/>
          <p:nvPr/>
        </p:nvSpPr>
        <p:spPr>
          <a:xfrm>
            <a:off x="1187625" y="4149080"/>
            <a:ext cx="5760639" cy="707886"/>
          </a:xfrm>
          <a:prstGeom prst="rect">
            <a:avLst/>
          </a:prstGeom>
          <a:solidFill>
            <a:schemeClr val="bg1"/>
          </a:solidFill>
          <a:ln>
            <a:noFill/>
          </a:ln>
          <a:effectLst/>
          <a:extLst/>
        </p:spPr>
        <p:txBody>
          <a:bodyPr vert="horz" wrap="square" lIns="91440" tIns="45720" rIns="91440" bIns="45720" numCol="1" anchor="t" anchorCtr="0" compatLnSpc="1">
            <a:prstTxWarp prst="textNoShape">
              <a:avLst/>
            </a:prstTxWarp>
            <a:spAutoFit/>
          </a:bodyPr>
          <a:lstStyle>
            <a:lvl1pPr algn="ctr" eaLnBrk="1" hangingPunct="1">
              <a:defRPr sz="3600" b="1">
                <a:effectLst>
                  <a:outerShdw blurRad="38100" dist="38100" dir="2700000" algn="tl">
                    <a:srgbClr val="C0C0C0"/>
                  </a:outerShdw>
                </a:effectLst>
                <a:latin typeface="Corbel" panose="020B0503020204020204" pitchFamily="34" charset="0"/>
                <a:ea typeface="+mj-ea"/>
                <a:cs typeface="+mj-cs"/>
              </a:defRPr>
            </a:lvl1pPr>
            <a:lvl2pPr algn="ctr">
              <a:defRPr sz="3200">
                <a:solidFill>
                  <a:schemeClr val="bg1"/>
                </a:solidFill>
              </a:defRPr>
            </a:lvl2pPr>
            <a:lvl3pPr algn="ctr">
              <a:defRPr sz="3200">
                <a:solidFill>
                  <a:schemeClr val="bg1"/>
                </a:solidFill>
              </a:defRPr>
            </a:lvl3pPr>
            <a:lvl4pPr algn="ctr">
              <a:defRPr sz="3200">
                <a:solidFill>
                  <a:schemeClr val="bg1"/>
                </a:solidFill>
              </a:defRPr>
            </a:lvl4pPr>
            <a:lvl5pPr algn="ctr">
              <a:defRPr sz="3200">
                <a:solidFill>
                  <a:schemeClr val="bg1"/>
                </a:solidFill>
              </a:defRPr>
            </a:lvl5pPr>
            <a:lvl6pPr marL="457200" algn="ctr" fontAlgn="base">
              <a:spcBef>
                <a:spcPct val="0"/>
              </a:spcBef>
              <a:spcAft>
                <a:spcPct val="0"/>
              </a:spcAft>
              <a:defRPr sz="3200">
                <a:solidFill>
                  <a:schemeClr val="bg1"/>
                </a:solidFill>
              </a:defRPr>
            </a:lvl6pPr>
            <a:lvl7pPr marL="914400" algn="ctr" fontAlgn="base">
              <a:spcBef>
                <a:spcPct val="0"/>
              </a:spcBef>
              <a:spcAft>
                <a:spcPct val="0"/>
              </a:spcAft>
              <a:defRPr sz="3200">
                <a:solidFill>
                  <a:schemeClr val="bg1"/>
                </a:solidFill>
              </a:defRPr>
            </a:lvl7pPr>
            <a:lvl8pPr marL="1371600" algn="ctr" fontAlgn="base">
              <a:spcBef>
                <a:spcPct val="0"/>
              </a:spcBef>
              <a:spcAft>
                <a:spcPct val="0"/>
              </a:spcAft>
              <a:defRPr sz="3200">
                <a:solidFill>
                  <a:schemeClr val="bg1"/>
                </a:solidFill>
              </a:defRPr>
            </a:lvl8pPr>
            <a:lvl9pPr marL="1828800" algn="ctr" fontAlgn="base">
              <a:spcBef>
                <a:spcPct val="0"/>
              </a:spcBef>
              <a:spcAft>
                <a:spcPct val="0"/>
              </a:spcAft>
              <a:defRPr sz="3200">
                <a:solidFill>
                  <a:schemeClr val="bg1"/>
                </a:solidFill>
              </a:defRPr>
            </a:lvl9pPr>
          </a:lstStyle>
          <a:p>
            <a:pPr algn="l" fontAlgn="base">
              <a:spcBef>
                <a:spcPct val="0"/>
              </a:spcBef>
              <a:spcAft>
                <a:spcPct val="0"/>
              </a:spcAft>
            </a:pPr>
            <a:r>
              <a:rPr lang="es-ES_tradnl" sz="4000" dirty="0" smtClean="0">
                <a:solidFill>
                  <a:srgbClr val="F85A4E"/>
                </a:solidFill>
              </a:rPr>
              <a:t>Características generales</a:t>
            </a:r>
            <a:endParaRPr lang="es-ES_tradnl" sz="4000" dirty="0">
              <a:solidFill>
                <a:srgbClr val="F85A4E"/>
              </a:solidFill>
            </a:endParaRPr>
          </a:p>
        </p:txBody>
      </p:sp>
      <p:sp>
        <p:nvSpPr>
          <p:cNvPr id="5" name="CuadroTexto 4"/>
          <p:cNvSpPr txBox="1"/>
          <p:nvPr/>
        </p:nvSpPr>
        <p:spPr>
          <a:xfrm>
            <a:off x="1619672" y="2680085"/>
            <a:ext cx="7344816" cy="707886"/>
          </a:xfrm>
          <a:prstGeom prst="rect">
            <a:avLst/>
          </a:prstGeom>
          <a:solidFill>
            <a:schemeClr val="bg1"/>
          </a:solidFill>
          <a:ln>
            <a:noFill/>
          </a:ln>
          <a:effectLst/>
          <a:extLst/>
        </p:spPr>
        <p:txBody>
          <a:bodyPr vert="horz" wrap="square" lIns="91440" tIns="45720" rIns="91440" bIns="45720" numCol="1" anchor="t" anchorCtr="0" compatLnSpc="1">
            <a:prstTxWarp prst="textNoShape">
              <a:avLst/>
            </a:prstTxWarp>
            <a:spAutoFit/>
          </a:bodyPr>
          <a:lstStyle>
            <a:lvl1pPr algn="ctr" eaLnBrk="1" hangingPunct="1">
              <a:defRPr sz="3600" b="1">
                <a:effectLst>
                  <a:outerShdw blurRad="38100" dist="38100" dir="2700000" algn="tl">
                    <a:srgbClr val="C0C0C0"/>
                  </a:outerShdw>
                </a:effectLst>
                <a:latin typeface="Corbel" panose="020B0503020204020204" pitchFamily="34" charset="0"/>
                <a:ea typeface="+mj-ea"/>
                <a:cs typeface="+mj-cs"/>
              </a:defRPr>
            </a:lvl1pPr>
            <a:lvl2pPr algn="ctr">
              <a:defRPr sz="3200">
                <a:solidFill>
                  <a:schemeClr val="bg1"/>
                </a:solidFill>
              </a:defRPr>
            </a:lvl2pPr>
            <a:lvl3pPr algn="ctr">
              <a:defRPr sz="3200">
                <a:solidFill>
                  <a:schemeClr val="bg1"/>
                </a:solidFill>
              </a:defRPr>
            </a:lvl3pPr>
            <a:lvl4pPr algn="ctr">
              <a:defRPr sz="3200">
                <a:solidFill>
                  <a:schemeClr val="bg1"/>
                </a:solidFill>
              </a:defRPr>
            </a:lvl4pPr>
            <a:lvl5pPr algn="ctr">
              <a:defRPr sz="3200">
                <a:solidFill>
                  <a:schemeClr val="bg1"/>
                </a:solidFill>
              </a:defRPr>
            </a:lvl5pPr>
            <a:lvl6pPr marL="457200" algn="ctr" fontAlgn="base">
              <a:spcBef>
                <a:spcPct val="0"/>
              </a:spcBef>
              <a:spcAft>
                <a:spcPct val="0"/>
              </a:spcAft>
              <a:defRPr sz="3200">
                <a:solidFill>
                  <a:schemeClr val="bg1"/>
                </a:solidFill>
              </a:defRPr>
            </a:lvl6pPr>
            <a:lvl7pPr marL="914400" algn="ctr" fontAlgn="base">
              <a:spcBef>
                <a:spcPct val="0"/>
              </a:spcBef>
              <a:spcAft>
                <a:spcPct val="0"/>
              </a:spcAft>
              <a:defRPr sz="3200">
                <a:solidFill>
                  <a:schemeClr val="bg1"/>
                </a:solidFill>
              </a:defRPr>
            </a:lvl7pPr>
            <a:lvl8pPr marL="1371600" algn="ctr" fontAlgn="base">
              <a:spcBef>
                <a:spcPct val="0"/>
              </a:spcBef>
              <a:spcAft>
                <a:spcPct val="0"/>
              </a:spcAft>
              <a:defRPr sz="3200">
                <a:solidFill>
                  <a:schemeClr val="bg1"/>
                </a:solidFill>
              </a:defRPr>
            </a:lvl8pPr>
            <a:lvl9pPr marL="1828800" algn="ctr" fontAlgn="base">
              <a:spcBef>
                <a:spcPct val="0"/>
              </a:spcBef>
              <a:spcAft>
                <a:spcPct val="0"/>
              </a:spcAft>
              <a:defRPr sz="3200">
                <a:solidFill>
                  <a:schemeClr val="bg1"/>
                </a:solidFill>
              </a:defRPr>
            </a:lvl9pPr>
          </a:lstStyle>
          <a:p>
            <a:pPr algn="l" fontAlgn="base">
              <a:spcBef>
                <a:spcPct val="0"/>
              </a:spcBef>
              <a:spcAft>
                <a:spcPct val="0"/>
              </a:spcAft>
            </a:pPr>
            <a:r>
              <a:rPr lang="es-ES_tradnl" sz="4000" dirty="0" smtClean="0">
                <a:solidFill>
                  <a:srgbClr val="1463A4"/>
                </a:solidFill>
              </a:rPr>
              <a:t>Refresh Online de Movimientos</a:t>
            </a:r>
            <a:endParaRPr lang="es-ES_tradnl" sz="4000" dirty="0" smtClean="0">
              <a:solidFill>
                <a:srgbClr val="1463A4"/>
              </a:solidFill>
            </a:endParaRPr>
          </a:p>
        </p:txBody>
      </p:sp>
    </p:spTree>
    <p:extLst>
      <p:ext uri="{BB962C8B-B14F-4D97-AF65-F5344CB8AC3E}">
        <p14:creationId xmlns:p14="http://schemas.microsoft.com/office/powerpoint/2010/main" val="33083166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7" name="Rectangle 7"/>
          <p:cNvSpPr>
            <a:spLocks noGrp="1" noChangeArrowheads="1"/>
          </p:cNvSpPr>
          <p:nvPr>
            <p:ph type="title" idx="4294967295"/>
          </p:nvPr>
        </p:nvSpPr>
        <p:spPr>
          <a:xfrm>
            <a:off x="539552" y="188640"/>
            <a:ext cx="3096344" cy="523220"/>
          </a:xfrm>
          <a:noFill/>
          <a:extLst/>
        </p:spPr>
        <p:txBody>
          <a:bodyPr wrap="square" anchor="t">
            <a:spAutoFit/>
          </a:bodyPr>
          <a:lstStyle/>
          <a:p>
            <a:pPr algn="l" eaLnBrk="1" hangingPunct="1">
              <a:defRPr/>
            </a:pPr>
            <a:r>
              <a:rPr lang="es-AR" sz="2800" b="1"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rPr>
              <a:t>DPS24 – Refresh Online</a:t>
            </a:r>
            <a:endParaRPr lang="es-AR" sz="2800"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endParaRPr>
          </a:p>
        </p:txBody>
      </p:sp>
      <p:sp>
        <p:nvSpPr>
          <p:cNvPr id="2" name="Rectángulo 1"/>
          <p:cNvSpPr/>
          <p:nvPr/>
        </p:nvSpPr>
        <p:spPr>
          <a:xfrm>
            <a:off x="467544" y="1124744"/>
            <a:ext cx="5472608" cy="584775"/>
          </a:xfrm>
          <a:prstGeom prst="rect">
            <a:avLst/>
          </a:prstGeom>
        </p:spPr>
        <p:txBody>
          <a:bodyPr wrap="square">
            <a:spAutoFit/>
          </a:bodyPr>
          <a:lstStyle/>
          <a:p>
            <a:r>
              <a:rPr lang="es-AR" sz="3200" b="1" dirty="0" smtClean="0">
                <a:solidFill>
                  <a:schemeClr val="accent5">
                    <a:lumMod val="25000"/>
                  </a:schemeClr>
                </a:solidFill>
                <a:latin typeface="Agency FB" panose="020B0503020202020204" pitchFamily="34" charset="0"/>
              </a:rPr>
              <a:t>Objetivo de negocio que resuelve</a:t>
            </a:r>
            <a:endParaRPr lang="es-ES" sz="3200" b="1" dirty="0">
              <a:solidFill>
                <a:schemeClr val="accent5">
                  <a:lumMod val="25000"/>
                </a:schemeClr>
              </a:solidFill>
              <a:latin typeface="Agency FB" panose="020B0503020202020204" pitchFamily="34" charset="0"/>
            </a:endParaRPr>
          </a:p>
        </p:txBody>
      </p:sp>
      <p:sp>
        <p:nvSpPr>
          <p:cNvPr id="3" name="Rectángulo 2"/>
          <p:cNvSpPr/>
          <p:nvPr/>
        </p:nvSpPr>
        <p:spPr>
          <a:xfrm>
            <a:off x="661966" y="1844824"/>
            <a:ext cx="8158506" cy="3200876"/>
          </a:xfrm>
          <a:prstGeom prst="rect">
            <a:avLst/>
          </a:prstGeom>
        </p:spPr>
        <p:txBody>
          <a:bodyPr wrap="square">
            <a:spAutoFit/>
          </a:bodyPr>
          <a:lstStyle/>
          <a:p>
            <a:pPr fontAlgn="base">
              <a:spcBef>
                <a:spcPts val="1200"/>
              </a:spcBef>
              <a:buClr>
                <a:srgbClr val="E15558"/>
              </a:buClr>
            </a:pPr>
            <a:endParaRPr lang="es-AR" sz="2400" dirty="0" smtClean="0">
              <a:solidFill>
                <a:schemeClr val="accent1">
                  <a:lumMod val="25000"/>
                </a:schemeClr>
              </a:solidFill>
              <a:latin typeface="Andalus" panose="02020603050405020304" pitchFamily="18" charset="-78"/>
              <a:cs typeface="Andalus" panose="02020603050405020304" pitchFamily="18" charset="-78"/>
            </a:endParaRPr>
          </a:p>
          <a:p>
            <a:pPr indent="-342900" fontAlgn="base">
              <a:spcBef>
                <a:spcPts val="1200"/>
              </a:spcBef>
              <a:buClr>
                <a:srgbClr val="E15558"/>
              </a:buClr>
              <a:buFont typeface="Wingdings 3" panose="05040102010807070707" pitchFamily="18" charset="2"/>
              <a:buChar char=""/>
            </a:pPr>
            <a:r>
              <a:rPr lang="es-ES" sz="2400" dirty="0" smtClean="0">
                <a:solidFill>
                  <a:schemeClr val="accent1">
                    <a:lumMod val="25000"/>
                  </a:schemeClr>
                </a:solidFill>
                <a:latin typeface="Andalus" panose="02020603050405020304" pitchFamily="18" charset="-78"/>
                <a:cs typeface="Andalus" panose="02020603050405020304" pitchFamily="18" charset="-78"/>
              </a:rPr>
              <a:t>Informar a </a:t>
            </a:r>
            <a:r>
              <a:rPr lang="es-ES" sz="2400" dirty="0">
                <a:solidFill>
                  <a:schemeClr val="accent1">
                    <a:lumMod val="25000"/>
                  </a:schemeClr>
                </a:solidFill>
                <a:latin typeface="Andalus" panose="02020603050405020304" pitchFamily="18" charset="-78"/>
                <a:cs typeface="Andalus" panose="02020603050405020304" pitchFamily="18" charset="-78"/>
              </a:rPr>
              <a:t>Interbanking los movimientos </a:t>
            </a:r>
            <a:r>
              <a:rPr lang="es-ES" sz="2400" dirty="0" smtClean="0">
                <a:solidFill>
                  <a:schemeClr val="accent1">
                    <a:lumMod val="25000"/>
                  </a:schemeClr>
                </a:solidFill>
                <a:latin typeface="Andalus" panose="02020603050405020304" pitchFamily="18" charset="-78"/>
                <a:cs typeface="Andalus" panose="02020603050405020304" pitchFamily="18" charset="-78"/>
              </a:rPr>
              <a:t>que se van registrando en el </a:t>
            </a:r>
            <a:r>
              <a:rPr lang="es-ES" sz="2400" dirty="0">
                <a:solidFill>
                  <a:schemeClr val="accent1">
                    <a:lumMod val="25000"/>
                  </a:schemeClr>
                </a:solidFill>
                <a:latin typeface="Andalus" panose="02020603050405020304" pitchFamily="18" charset="-78"/>
                <a:cs typeface="Andalus" panose="02020603050405020304" pitchFamily="18" charset="-78"/>
              </a:rPr>
              <a:t>día </a:t>
            </a:r>
            <a:r>
              <a:rPr lang="es-ES" sz="2400" dirty="0" smtClean="0">
                <a:solidFill>
                  <a:schemeClr val="accent1">
                    <a:lumMod val="25000"/>
                  </a:schemeClr>
                </a:solidFill>
                <a:latin typeface="Andalus" panose="02020603050405020304" pitchFamily="18" charset="-78"/>
                <a:cs typeface="Andalus" panose="02020603050405020304" pitchFamily="18" charset="-78"/>
              </a:rPr>
              <a:t>en las Cajas </a:t>
            </a:r>
            <a:r>
              <a:rPr lang="es-ES" sz="2400" dirty="0">
                <a:solidFill>
                  <a:schemeClr val="accent1">
                    <a:lumMod val="25000"/>
                  </a:schemeClr>
                </a:solidFill>
                <a:latin typeface="Andalus" panose="02020603050405020304" pitchFamily="18" charset="-78"/>
                <a:cs typeface="Andalus" panose="02020603050405020304" pitchFamily="18" charset="-78"/>
              </a:rPr>
              <a:t>de Ahorro </a:t>
            </a:r>
            <a:r>
              <a:rPr lang="es-ES" sz="2400" dirty="0" smtClean="0">
                <a:solidFill>
                  <a:schemeClr val="accent1">
                    <a:lumMod val="25000"/>
                  </a:schemeClr>
                </a:solidFill>
                <a:latin typeface="Andalus" panose="02020603050405020304" pitchFamily="18" charset="-78"/>
                <a:cs typeface="Andalus" panose="02020603050405020304" pitchFamily="18" charset="-78"/>
              </a:rPr>
              <a:t>y Cuentas Corriente asociadas a los abonados </a:t>
            </a:r>
            <a:r>
              <a:rPr lang="es-ES" sz="2400" dirty="0" err="1" smtClean="0">
                <a:solidFill>
                  <a:schemeClr val="accent1">
                    <a:lumMod val="25000"/>
                  </a:schemeClr>
                </a:solidFill>
                <a:latin typeface="Andalus" panose="02020603050405020304" pitchFamily="18" charset="-78"/>
                <a:cs typeface="Andalus" panose="02020603050405020304" pitchFamily="18" charset="-78"/>
              </a:rPr>
              <a:t>Datanet</a:t>
            </a:r>
            <a:r>
              <a:rPr lang="es-ES" sz="2400" dirty="0" smtClean="0">
                <a:solidFill>
                  <a:schemeClr val="accent1">
                    <a:lumMod val="25000"/>
                  </a:schemeClr>
                </a:solidFill>
                <a:latin typeface="Andalus" panose="02020603050405020304" pitchFamily="18" charset="-78"/>
                <a:cs typeface="Andalus" panose="02020603050405020304" pitchFamily="18" charset="-78"/>
              </a:rPr>
              <a:t>. Esto permite que los clientes abonados al sistema puedan visualizar en la aplicación </a:t>
            </a:r>
            <a:r>
              <a:rPr lang="es-ES" sz="2400" dirty="0" err="1" smtClean="0">
                <a:solidFill>
                  <a:schemeClr val="accent1">
                    <a:lumMod val="25000"/>
                  </a:schemeClr>
                </a:solidFill>
                <a:latin typeface="Andalus" panose="02020603050405020304" pitchFamily="18" charset="-78"/>
                <a:cs typeface="Andalus" panose="02020603050405020304" pitchFamily="18" charset="-78"/>
              </a:rPr>
              <a:t>Datanet</a:t>
            </a:r>
            <a:r>
              <a:rPr lang="es-ES" sz="2400" dirty="0" smtClean="0">
                <a:solidFill>
                  <a:schemeClr val="accent1">
                    <a:lumMod val="25000"/>
                  </a:schemeClr>
                </a:solidFill>
                <a:latin typeface="Andalus" panose="02020603050405020304" pitchFamily="18" charset="-78"/>
                <a:cs typeface="Andalus" panose="02020603050405020304" pitchFamily="18" charset="-78"/>
              </a:rPr>
              <a:t> sus movimientos de cuentas “en línea” en contraposición con el estado actual que sólo les permite ver los movimientos de días anteriores. </a:t>
            </a:r>
            <a:endParaRPr lang="es-AR" sz="2400" dirty="0">
              <a:solidFill>
                <a:schemeClr val="accent1">
                  <a:lumMod val="2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549199674"/>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7" name="Rectangle 7"/>
          <p:cNvSpPr>
            <a:spLocks noGrp="1" noChangeArrowheads="1"/>
          </p:cNvSpPr>
          <p:nvPr>
            <p:ph type="title" idx="4294967295"/>
          </p:nvPr>
        </p:nvSpPr>
        <p:spPr>
          <a:xfrm>
            <a:off x="539552" y="188640"/>
            <a:ext cx="3096344" cy="523220"/>
          </a:xfrm>
          <a:noFill/>
          <a:extLst/>
        </p:spPr>
        <p:txBody>
          <a:bodyPr wrap="square" anchor="t">
            <a:spAutoFit/>
          </a:bodyPr>
          <a:lstStyle/>
          <a:p>
            <a:pPr algn="l" eaLnBrk="1" hangingPunct="1">
              <a:defRPr/>
            </a:pPr>
            <a:r>
              <a:rPr lang="es-AR" sz="2800" b="1"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rPr>
              <a:t>DPS24 – Refresh Online</a:t>
            </a:r>
            <a:endParaRPr lang="es-AR" sz="2800"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endParaRPr>
          </a:p>
        </p:txBody>
      </p:sp>
      <p:sp>
        <p:nvSpPr>
          <p:cNvPr id="2" name="Rectángulo 1"/>
          <p:cNvSpPr/>
          <p:nvPr/>
        </p:nvSpPr>
        <p:spPr>
          <a:xfrm>
            <a:off x="467544" y="1124744"/>
            <a:ext cx="5472608" cy="584775"/>
          </a:xfrm>
          <a:prstGeom prst="rect">
            <a:avLst/>
          </a:prstGeom>
        </p:spPr>
        <p:txBody>
          <a:bodyPr wrap="square">
            <a:spAutoFit/>
          </a:bodyPr>
          <a:lstStyle/>
          <a:p>
            <a:r>
              <a:rPr lang="es-AR" sz="3200" b="1" dirty="0" smtClean="0">
                <a:solidFill>
                  <a:schemeClr val="accent5">
                    <a:lumMod val="25000"/>
                  </a:schemeClr>
                </a:solidFill>
                <a:latin typeface="Agency FB" panose="020B0503020202020204" pitchFamily="34" charset="0"/>
              </a:rPr>
              <a:t>Qué es?</a:t>
            </a:r>
            <a:endParaRPr lang="es-ES" sz="3200" b="1" dirty="0">
              <a:solidFill>
                <a:schemeClr val="accent5">
                  <a:lumMod val="25000"/>
                </a:schemeClr>
              </a:solidFill>
              <a:latin typeface="Agency FB" panose="020B0503020202020204" pitchFamily="34" charset="0"/>
            </a:endParaRPr>
          </a:p>
        </p:txBody>
      </p:sp>
      <p:sp>
        <p:nvSpPr>
          <p:cNvPr id="3" name="Rectángulo 2"/>
          <p:cNvSpPr/>
          <p:nvPr/>
        </p:nvSpPr>
        <p:spPr>
          <a:xfrm>
            <a:off x="661966" y="1988840"/>
            <a:ext cx="8158506" cy="3801041"/>
          </a:xfrm>
          <a:prstGeom prst="rect">
            <a:avLst/>
          </a:prstGeom>
        </p:spPr>
        <p:txBody>
          <a:bodyPr wrap="square">
            <a:spAutoFit/>
          </a:bodyPr>
          <a:lstStyle/>
          <a:p>
            <a:pPr indent="-342900" fontAlgn="base">
              <a:spcBef>
                <a:spcPts val="1200"/>
              </a:spcBef>
              <a:buClr>
                <a:srgbClr val="E15558"/>
              </a:buClr>
              <a:buFont typeface="Wingdings 3" panose="05040102010807070707" pitchFamily="18" charset="2"/>
              <a:buChar char=""/>
            </a:pPr>
            <a:r>
              <a:rPr lang="es-ES" sz="2400" dirty="0" smtClean="0">
                <a:solidFill>
                  <a:schemeClr val="accent1">
                    <a:lumMod val="25000"/>
                  </a:schemeClr>
                </a:solidFill>
                <a:latin typeface="Andalus" panose="02020603050405020304" pitchFamily="18" charset="-78"/>
                <a:cs typeface="Andalus" panose="02020603050405020304" pitchFamily="18" charset="-78"/>
              </a:rPr>
              <a:t>Es un componente de software implementado como </a:t>
            </a:r>
            <a:r>
              <a:rPr lang="es-ES" sz="2400" dirty="0" err="1" smtClean="0">
                <a:solidFill>
                  <a:schemeClr val="accent1">
                    <a:lumMod val="25000"/>
                  </a:schemeClr>
                </a:solidFill>
                <a:latin typeface="Andalus" panose="02020603050405020304" pitchFamily="18" charset="-78"/>
                <a:cs typeface="Andalus" panose="02020603050405020304" pitchFamily="18" charset="-78"/>
              </a:rPr>
              <a:t>add-on</a:t>
            </a:r>
            <a:r>
              <a:rPr lang="es-ES" sz="2400" dirty="0" smtClean="0">
                <a:solidFill>
                  <a:schemeClr val="accent1">
                    <a:lumMod val="25000"/>
                  </a:schemeClr>
                </a:solidFill>
                <a:latin typeface="Andalus" panose="02020603050405020304" pitchFamily="18" charset="-78"/>
                <a:cs typeface="Andalus" panose="02020603050405020304" pitchFamily="18" charset="-78"/>
              </a:rPr>
              <a:t> sobre DPS24 Online que utiliza su arquitectura para el envío  de los movimientos. </a:t>
            </a:r>
          </a:p>
          <a:p>
            <a:pPr indent="-342900" fontAlgn="base">
              <a:spcBef>
                <a:spcPts val="1200"/>
              </a:spcBef>
              <a:buClr>
                <a:srgbClr val="E15558"/>
              </a:buClr>
              <a:buFont typeface="Wingdings 3" panose="05040102010807070707" pitchFamily="18" charset="2"/>
              <a:buChar char=""/>
            </a:pPr>
            <a:r>
              <a:rPr lang="es-ES" sz="2400" dirty="0" smtClean="0">
                <a:solidFill>
                  <a:schemeClr val="accent1">
                    <a:lumMod val="25000"/>
                  </a:schemeClr>
                </a:solidFill>
                <a:latin typeface="Andalus" panose="02020603050405020304" pitchFamily="18" charset="-78"/>
                <a:cs typeface="Andalus" panose="02020603050405020304" pitchFamily="18" charset="-78"/>
              </a:rPr>
              <a:t>Se despliega como un robot adicional que se ocupa de:</a:t>
            </a:r>
          </a:p>
          <a:p>
            <a:pPr lvl="2" indent="-342900" fontAlgn="base">
              <a:spcBef>
                <a:spcPts val="600"/>
              </a:spcBef>
              <a:buClr>
                <a:srgbClr val="E15558"/>
              </a:buClr>
              <a:buFont typeface="Arial" panose="020B0604020202020204" pitchFamily="34" charset="0"/>
              <a:buChar char="•"/>
            </a:pPr>
            <a:r>
              <a:rPr lang="es-ES" sz="2400" dirty="0" smtClean="0">
                <a:solidFill>
                  <a:schemeClr val="accent1">
                    <a:lumMod val="25000"/>
                  </a:schemeClr>
                </a:solidFill>
                <a:latin typeface="Andalus" panose="02020603050405020304" pitchFamily="18" charset="-78"/>
                <a:cs typeface="Andalus" panose="02020603050405020304" pitchFamily="18" charset="-78"/>
              </a:rPr>
              <a:t>solicitar los movimientos al </a:t>
            </a:r>
            <a:r>
              <a:rPr lang="es-ES" sz="2400" dirty="0" err="1" smtClean="0">
                <a:solidFill>
                  <a:schemeClr val="accent1">
                    <a:lumMod val="25000"/>
                  </a:schemeClr>
                </a:solidFill>
                <a:latin typeface="Andalus" panose="02020603050405020304" pitchFamily="18" charset="-78"/>
                <a:cs typeface="Andalus" panose="02020603050405020304" pitchFamily="18" charset="-78"/>
              </a:rPr>
              <a:t>core</a:t>
            </a:r>
            <a:r>
              <a:rPr lang="es-ES" sz="2400" dirty="0" smtClean="0">
                <a:solidFill>
                  <a:schemeClr val="accent1">
                    <a:lumMod val="25000"/>
                  </a:schemeClr>
                </a:solidFill>
                <a:latin typeface="Andalus" panose="02020603050405020304" pitchFamily="18" charset="-78"/>
                <a:cs typeface="Andalus" panose="02020603050405020304" pitchFamily="18" charset="-78"/>
              </a:rPr>
              <a:t> a través de un esquema predefinido de intercambio</a:t>
            </a:r>
          </a:p>
          <a:p>
            <a:pPr lvl="2" indent="-342900" fontAlgn="base">
              <a:spcBef>
                <a:spcPts val="600"/>
              </a:spcBef>
              <a:buClr>
                <a:srgbClr val="E15558"/>
              </a:buClr>
              <a:buFont typeface="Arial" panose="020B0604020202020204" pitchFamily="34" charset="0"/>
              <a:buChar char="•"/>
            </a:pPr>
            <a:r>
              <a:rPr lang="es-ES" sz="2400" dirty="0" smtClean="0">
                <a:solidFill>
                  <a:schemeClr val="accent1">
                    <a:lumMod val="25000"/>
                  </a:schemeClr>
                </a:solidFill>
                <a:latin typeface="Andalus" panose="02020603050405020304" pitchFamily="18" charset="-78"/>
                <a:cs typeface="Andalus" panose="02020603050405020304" pitchFamily="18" charset="-78"/>
              </a:rPr>
              <a:t>Efectuar el formateo de los datos de acuerdo a especificaciones de la red</a:t>
            </a:r>
          </a:p>
          <a:p>
            <a:pPr lvl="2" indent="-342900" fontAlgn="base">
              <a:spcBef>
                <a:spcPts val="600"/>
              </a:spcBef>
              <a:buClr>
                <a:srgbClr val="E15558"/>
              </a:buClr>
              <a:buFont typeface="Arial" panose="020B0604020202020204" pitchFamily="34" charset="0"/>
              <a:buChar char="•"/>
            </a:pPr>
            <a:r>
              <a:rPr lang="es-ES" sz="2400" dirty="0" smtClean="0">
                <a:solidFill>
                  <a:schemeClr val="accent1">
                    <a:lumMod val="25000"/>
                  </a:schemeClr>
                </a:solidFill>
                <a:latin typeface="Andalus" panose="02020603050405020304" pitchFamily="18" charset="-78"/>
                <a:cs typeface="Andalus" panose="02020603050405020304" pitchFamily="18" charset="-78"/>
              </a:rPr>
              <a:t>el envío a Interbanking</a:t>
            </a:r>
            <a:endParaRPr lang="es-AR" sz="2400" dirty="0">
              <a:solidFill>
                <a:schemeClr val="accent1">
                  <a:lumMod val="2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34700368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7" name="Rectangle 7"/>
          <p:cNvSpPr>
            <a:spLocks noGrp="1" noChangeArrowheads="1"/>
          </p:cNvSpPr>
          <p:nvPr>
            <p:ph type="title" idx="4294967295"/>
          </p:nvPr>
        </p:nvSpPr>
        <p:spPr>
          <a:xfrm>
            <a:off x="539552" y="188640"/>
            <a:ext cx="3096344" cy="523220"/>
          </a:xfrm>
          <a:noFill/>
          <a:extLst/>
        </p:spPr>
        <p:txBody>
          <a:bodyPr wrap="square" anchor="t">
            <a:spAutoFit/>
          </a:bodyPr>
          <a:lstStyle/>
          <a:p>
            <a:pPr algn="l" eaLnBrk="1" hangingPunct="1">
              <a:defRPr/>
            </a:pPr>
            <a:r>
              <a:rPr lang="es-AR" sz="2800" b="1"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rPr>
              <a:t>DPS24 – Refresh Online</a:t>
            </a:r>
            <a:endParaRPr lang="es-AR" sz="2800"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endParaRPr>
          </a:p>
        </p:txBody>
      </p:sp>
      <p:sp>
        <p:nvSpPr>
          <p:cNvPr id="2" name="Rectángulo 1"/>
          <p:cNvSpPr/>
          <p:nvPr/>
        </p:nvSpPr>
        <p:spPr>
          <a:xfrm>
            <a:off x="467544" y="1124744"/>
            <a:ext cx="5472608" cy="584775"/>
          </a:xfrm>
          <a:prstGeom prst="rect">
            <a:avLst/>
          </a:prstGeom>
        </p:spPr>
        <p:txBody>
          <a:bodyPr wrap="square">
            <a:spAutoFit/>
          </a:bodyPr>
          <a:lstStyle/>
          <a:p>
            <a:r>
              <a:rPr lang="es-AR" sz="3200" b="1" dirty="0" smtClean="0">
                <a:solidFill>
                  <a:schemeClr val="accent5">
                    <a:lumMod val="25000"/>
                  </a:schemeClr>
                </a:solidFill>
                <a:latin typeface="Agency FB" panose="020B0503020202020204" pitchFamily="34" charset="0"/>
              </a:rPr>
              <a:t>Características del proceso	</a:t>
            </a:r>
            <a:endParaRPr lang="es-ES" sz="3200" b="1" dirty="0">
              <a:solidFill>
                <a:schemeClr val="accent5">
                  <a:lumMod val="25000"/>
                </a:schemeClr>
              </a:solidFill>
              <a:latin typeface="Agency FB" panose="020B0503020202020204" pitchFamily="34" charset="0"/>
            </a:endParaRPr>
          </a:p>
        </p:txBody>
      </p:sp>
      <p:sp>
        <p:nvSpPr>
          <p:cNvPr id="3" name="Rectángulo 2"/>
          <p:cNvSpPr/>
          <p:nvPr/>
        </p:nvSpPr>
        <p:spPr>
          <a:xfrm>
            <a:off x="661966" y="1844824"/>
            <a:ext cx="8158506" cy="4247317"/>
          </a:xfrm>
          <a:prstGeom prst="rect">
            <a:avLst/>
          </a:prstGeom>
        </p:spPr>
        <p:txBody>
          <a:bodyPr wrap="square">
            <a:spAutoFit/>
          </a:bodyPr>
          <a:lstStyle/>
          <a:p>
            <a:pPr indent="-342900" fontAlgn="base">
              <a:spcBef>
                <a:spcPts val="1200"/>
              </a:spcBef>
              <a:buClr>
                <a:srgbClr val="E15558"/>
              </a:buClr>
              <a:buFont typeface="Wingdings 3" panose="05040102010807070707" pitchFamily="18" charset="2"/>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Interbanking no genera un evento específico para indicar que un abonado desea consultar todos sus movimientos. Esto implica que el inicio del proceso será responsabilidad del banco, de acuerdo a la estrategia de actualización que crea conveniente. </a:t>
            </a:r>
          </a:p>
          <a:p>
            <a:pPr indent="-342900" fontAlgn="base">
              <a:spcBef>
                <a:spcPts val="1200"/>
              </a:spcBef>
              <a:buClr>
                <a:srgbClr val="E15558"/>
              </a:buClr>
              <a:buFont typeface="Wingdings 3" panose="05040102010807070707" pitchFamily="18" charset="2"/>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El esquema más utilizado consiste en que el Core genere información incremental de movimientos de cuentas abonadas que podrá ir acumulando en un repositorio, el cual será consultado por DPS24 Refresh en períodos de tiempo prefijados. El esquema de consulta podrías ser sobre:</a:t>
            </a:r>
          </a:p>
          <a:p>
            <a:pPr lvl="2" indent="-342900" fontAlgn="base">
              <a:spcBef>
                <a:spcPts val="600"/>
              </a:spcBef>
              <a:buClr>
                <a:srgbClr val="E15558"/>
              </a:buClr>
              <a:buFont typeface="Arial" panose="020B0604020202020204" pitchFamily="34" charset="0"/>
              <a:buChar char="•"/>
            </a:pPr>
            <a:r>
              <a:rPr lang="es-ES" sz="2000" dirty="0" err="1" smtClean="0">
                <a:solidFill>
                  <a:schemeClr val="accent1">
                    <a:lumMod val="25000"/>
                  </a:schemeClr>
                </a:solidFill>
                <a:latin typeface="Andalus" panose="02020603050405020304" pitchFamily="18" charset="-78"/>
                <a:cs typeface="Andalus" panose="02020603050405020304" pitchFamily="18" charset="-78"/>
              </a:rPr>
              <a:t>Webservices</a:t>
            </a:r>
            <a:endParaRPr lang="es-ES" sz="2000" dirty="0" smtClean="0">
              <a:solidFill>
                <a:schemeClr val="accent1">
                  <a:lumMod val="25000"/>
                </a:schemeClr>
              </a:solidFill>
              <a:latin typeface="Andalus" panose="02020603050405020304" pitchFamily="18" charset="-78"/>
              <a:cs typeface="Andalus" panose="02020603050405020304" pitchFamily="18" charset="-78"/>
            </a:endParaRPr>
          </a:p>
          <a:p>
            <a:pPr lvl="2" indent="-342900" fontAlgn="base">
              <a:spcBef>
                <a:spcPts val="600"/>
              </a:spcBef>
              <a:buClr>
                <a:srgbClr val="E15558"/>
              </a:buClr>
              <a:buFont typeface="Arial" panose="020B0604020202020204" pitchFamily="34" charset="0"/>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Ejecución de SP, Funciones (directa o indirectamente)</a:t>
            </a:r>
          </a:p>
          <a:p>
            <a:pPr lvl="2" indent="-342900" fontAlgn="base">
              <a:spcBef>
                <a:spcPts val="600"/>
              </a:spcBef>
              <a:buClr>
                <a:srgbClr val="E15558"/>
              </a:buClr>
              <a:buFont typeface="Arial" panose="020B0604020202020204" pitchFamily="34" charset="0"/>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Archivos</a:t>
            </a:r>
          </a:p>
          <a:p>
            <a:pPr lvl="2" indent="-342900" fontAlgn="base">
              <a:spcBef>
                <a:spcPts val="600"/>
              </a:spcBef>
              <a:buClr>
                <a:srgbClr val="E15558"/>
              </a:buClr>
              <a:buFont typeface="Arial" panose="020B0604020202020204" pitchFamily="34" charset="0"/>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Tablas o Vistas </a:t>
            </a:r>
            <a:endParaRPr lang="es-AR" sz="2000" dirty="0">
              <a:solidFill>
                <a:schemeClr val="accent1">
                  <a:lumMod val="2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62075033"/>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7" name="Rectangle 7"/>
          <p:cNvSpPr>
            <a:spLocks noGrp="1" noChangeArrowheads="1"/>
          </p:cNvSpPr>
          <p:nvPr>
            <p:ph type="title" idx="4294967295"/>
          </p:nvPr>
        </p:nvSpPr>
        <p:spPr>
          <a:xfrm>
            <a:off x="539552" y="188640"/>
            <a:ext cx="3096344" cy="523220"/>
          </a:xfrm>
          <a:noFill/>
          <a:extLst/>
        </p:spPr>
        <p:txBody>
          <a:bodyPr wrap="square" anchor="t">
            <a:spAutoFit/>
          </a:bodyPr>
          <a:lstStyle/>
          <a:p>
            <a:pPr algn="l" eaLnBrk="1" hangingPunct="1">
              <a:defRPr/>
            </a:pPr>
            <a:r>
              <a:rPr lang="es-AR" sz="2800" b="1"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rPr>
              <a:t>DPS24 – Refresh Online</a:t>
            </a:r>
            <a:endParaRPr lang="es-AR" sz="2800"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endParaRPr>
          </a:p>
        </p:txBody>
      </p:sp>
      <p:sp>
        <p:nvSpPr>
          <p:cNvPr id="2" name="Rectángulo 1"/>
          <p:cNvSpPr/>
          <p:nvPr/>
        </p:nvSpPr>
        <p:spPr>
          <a:xfrm>
            <a:off x="467544" y="1124744"/>
            <a:ext cx="5472608" cy="584775"/>
          </a:xfrm>
          <a:prstGeom prst="rect">
            <a:avLst/>
          </a:prstGeom>
        </p:spPr>
        <p:txBody>
          <a:bodyPr wrap="square">
            <a:spAutoFit/>
          </a:bodyPr>
          <a:lstStyle/>
          <a:p>
            <a:r>
              <a:rPr lang="es-AR" sz="3200" b="1" dirty="0" smtClean="0">
                <a:solidFill>
                  <a:schemeClr val="accent5">
                    <a:lumMod val="25000"/>
                  </a:schemeClr>
                </a:solidFill>
                <a:latin typeface="Agency FB" panose="020B0503020202020204" pitchFamily="34" charset="0"/>
              </a:rPr>
              <a:t>….características del proceso	</a:t>
            </a:r>
            <a:endParaRPr lang="es-ES" sz="3200" b="1" dirty="0">
              <a:solidFill>
                <a:schemeClr val="accent5">
                  <a:lumMod val="25000"/>
                </a:schemeClr>
              </a:solidFill>
              <a:latin typeface="Agency FB" panose="020B0503020202020204" pitchFamily="34" charset="0"/>
            </a:endParaRPr>
          </a:p>
        </p:txBody>
      </p:sp>
      <p:sp>
        <p:nvSpPr>
          <p:cNvPr id="3" name="Rectángulo 2"/>
          <p:cNvSpPr/>
          <p:nvPr/>
        </p:nvSpPr>
        <p:spPr>
          <a:xfrm>
            <a:off x="661966" y="1844824"/>
            <a:ext cx="8158506" cy="3170099"/>
          </a:xfrm>
          <a:prstGeom prst="rect">
            <a:avLst/>
          </a:prstGeom>
        </p:spPr>
        <p:txBody>
          <a:bodyPr wrap="square">
            <a:spAutoFit/>
          </a:bodyPr>
          <a:lstStyle/>
          <a:p>
            <a:pPr indent="-342900" fontAlgn="base">
              <a:spcBef>
                <a:spcPts val="1200"/>
              </a:spcBef>
              <a:buClr>
                <a:srgbClr val="E15558"/>
              </a:buClr>
              <a:buFont typeface="Wingdings 3" panose="05040102010807070707" pitchFamily="18" charset="2"/>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Se recomienda asegurar la generación incremental de movimientos para cada cuenta a los efectos de no saturar el canal de comunicación y evitar potenciales duplicidades en la consulta de cliente. En consecuencia esto implica que:</a:t>
            </a:r>
          </a:p>
          <a:p>
            <a:pPr lvl="2" indent="-342900" fontAlgn="base">
              <a:spcBef>
                <a:spcPts val="600"/>
              </a:spcBef>
              <a:buClr>
                <a:srgbClr val="E15558"/>
              </a:buClr>
              <a:buFont typeface="Arial" panose="020B0604020202020204" pitchFamily="34" charset="0"/>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diariamente se enviará una cantidad de mensajes exactamente igual a la suma de los movimientos de todas las cuentas abonadas.</a:t>
            </a:r>
          </a:p>
          <a:p>
            <a:pPr lvl="2" indent="-342900" fontAlgn="base">
              <a:spcBef>
                <a:spcPts val="600"/>
              </a:spcBef>
              <a:buClr>
                <a:srgbClr val="E15558"/>
              </a:buClr>
              <a:buFont typeface="Arial" panose="020B0604020202020204" pitchFamily="34" charset="0"/>
              <a:buChar char="•"/>
            </a:pPr>
            <a:r>
              <a:rPr lang="es-ES" sz="2000" dirty="0" smtClean="0">
                <a:solidFill>
                  <a:schemeClr val="accent1">
                    <a:lumMod val="25000"/>
                  </a:schemeClr>
                </a:solidFill>
                <a:latin typeface="Andalus" panose="02020603050405020304" pitchFamily="18" charset="-78"/>
                <a:cs typeface="Andalus" panose="02020603050405020304" pitchFamily="18" charset="-78"/>
              </a:rPr>
              <a:t>se deberá identificar fehacientemente cada movimiento procesado para que no se repita su formateo y envío. </a:t>
            </a:r>
          </a:p>
          <a:p>
            <a:pPr indent="-342900" fontAlgn="base">
              <a:spcBef>
                <a:spcPts val="1200"/>
              </a:spcBef>
              <a:buClr>
                <a:srgbClr val="E15558"/>
              </a:buClr>
              <a:buFont typeface="Wingdings 3" panose="05040102010807070707" pitchFamily="18" charset="2"/>
              <a:buChar char=""/>
            </a:pPr>
            <a:endParaRPr lang="es-ES" sz="2000" dirty="0" smtClean="0">
              <a:solidFill>
                <a:schemeClr val="accent1">
                  <a:lumMod val="2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112287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7" name="Rectangle 7"/>
          <p:cNvSpPr>
            <a:spLocks noGrp="1" noChangeArrowheads="1"/>
          </p:cNvSpPr>
          <p:nvPr>
            <p:ph type="title" idx="4294967295"/>
          </p:nvPr>
        </p:nvSpPr>
        <p:spPr>
          <a:xfrm>
            <a:off x="539552" y="188640"/>
            <a:ext cx="3096344" cy="523220"/>
          </a:xfrm>
          <a:noFill/>
          <a:extLst/>
        </p:spPr>
        <p:txBody>
          <a:bodyPr wrap="square" anchor="t">
            <a:spAutoFit/>
          </a:bodyPr>
          <a:lstStyle/>
          <a:p>
            <a:pPr algn="l" eaLnBrk="1" hangingPunct="1">
              <a:defRPr/>
            </a:pPr>
            <a:r>
              <a:rPr lang="es-AR" sz="2800" b="1"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rPr>
              <a:t>DPS24 – Refresh Online</a:t>
            </a:r>
            <a:endParaRPr lang="es-AR" sz="2800"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endParaRPr>
          </a:p>
        </p:txBody>
      </p:sp>
      <p:sp>
        <p:nvSpPr>
          <p:cNvPr id="2" name="Rectángulo 1"/>
          <p:cNvSpPr/>
          <p:nvPr/>
        </p:nvSpPr>
        <p:spPr>
          <a:xfrm>
            <a:off x="467544" y="1124744"/>
            <a:ext cx="5472608" cy="584775"/>
          </a:xfrm>
          <a:prstGeom prst="rect">
            <a:avLst/>
          </a:prstGeom>
        </p:spPr>
        <p:txBody>
          <a:bodyPr wrap="square">
            <a:spAutoFit/>
          </a:bodyPr>
          <a:lstStyle/>
          <a:p>
            <a:r>
              <a:rPr lang="es-AR" sz="3200" b="1" dirty="0" smtClean="0">
                <a:solidFill>
                  <a:schemeClr val="accent5">
                    <a:lumMod val="25000"/>
                  </a:schemeClr>
                </a:solidFill>
                <a:latin typeface="Agency FB" panose="020B0503020202020204" pitchFamily="34" charset="0"/>
              </a:rPr>
              <a:t>Se requiere	</a:t>
            </a:r>
            <a:endParaRPr lang="es-ES" sz="3200" b="1" dirty="0">
              <a:solidFill>
                <a:schemeClr val="accent5">
                  <a:lumMod val="25000"/>
                </a:schemeClr>
              </a:solidFill>
              <a:latin typeface="Agency FB" panose="020B0503020202020204" pitchFamily="34" charset="0"/>
            </a:endParaRPr>
          </a:p>
        </p:txBody>
      </p:sp>
      <p:sp>
        <p:nvSpPr>
          <p:cNvPr id="3" name="Rectángulo 2"/>
          <p:cNvSpPr/>
          <p:nvPr/>
        </p:nvSpPr>
        <p:spPr>
          <a:xfrm>
            <a:off x="661966" y="1844824"/>
            <a:ext cx="8158506" cy="4247317"/>
          </a:xfrm>
          <a:prstGeom prst="rect">
            <a:avLst/>
          </a:prstGeom>
        </p:spPr>
        <p:txBody>
          <a:bodyPr wrap="square">
            <a:spAutoFit/>
          </a:bodyPr>
          <a:lstStyle/>
          <a:p>
            <a:pPr indent="-342900" fontAlgn="base">
              <a:spcBef>
                <a:spcPts val="1200"/>
              </a:spcBef>
              <a:buClr>
                <a:srgbClr val="E15558"/>
              </a:buClr>
              <a:buFont typeface="Wingdings 3" panose="05040102010807070707" pitchFamily="18" charset="2"/>
              <a:buChar char=""/>
            </a:pPr>
            <a:r>
              <a:rPr lang="es-ES" sz="2200" dirty="0" smtClean="0">
                <a:solidFill>
                  <a:schemeClr val="accent1">
                    <a:lumMod val="25000"/>
                  </a:schemeClr>
                </a:solidFill>
                <a:latin typeface="Andalus" panose="02020603050405020304" pitchFamily="18" charset="-78"/>
                <a:cs typeface="Andalus" panose="02020603050405020304" pitchFamily="18" charset="-78"/>
              </a:rPr>
              <a:t>Determinar cuál será el esquema de generación de movimientos de abonados más eficiente de acuerdo a la arquitectura/tecnología de su Core.</a:t>
            </a:r>
          </a:p>
          <a:p>
            <a:pPr indent="-342900" fontAlgn="base">
              <a:spcBef>
                <a:spcPts val="1200"/>
              </a:spcBef>
              <a:buClr>
                <a:srgbClr val="E15558"/>
              </a:buClr>
              <a:buFont typeface="Wingdings 3" panose="05040102010807070707" pitchFamily="18" charset="2"/>
              <a:buChar char=""/>
            </a:pPr>
            <a:r>
              <a:rPr lang="es-ES" sz="2200" dirty="0">
                <a:solidFill>
                  <a:schemeClr val="accent1">
                    <a:lumMod val="25000"/>
                  </a:schemeClr>
                </a:solidFill>
                <a:latin typeface="Andalus" panose="02020603050405020304" pitchFamily="18" charset="-78"/>
                <a:cs typeface="Andalus" panose="02020603050405020304" pitchFamily="18" charset="-78"/>
              </a:rPr>
              <a:t>Determinar la tecnología a utilizar para la comunicación DPS24 Refresh y el Core. No necesariamente debe ser la misma que la actualmente </a:t>
            </a:r>
            <a:r>
              <a:rPr lang="es-ES" sz="2200" dirty="0" smtClean="0">
                <a:solidFill>
                  <a:schemeClr val="accent1">
                    <a:lumMod val="25000"/>
                  </a:schemeClr>
                </a:solidFill>
                <a:latin typeface="Andalus" panose="02020603050405020304" pitchFamily="18" charset="-78"/>
                <a:cs typeface="Andalus" panose="02020603050405020304" pitchFamily="18" charset="-78"/>
              </a:rPr>
              <a:t>implementada.</a:t>
            </a:r>
          </a:p>
          <a:p>
            <a:pPr indent="-342900" fontAlgn="base">
              <a:spcBef>
                <a:spcPts val="1200"/>
              </a:spcBef>
              <a:buClr>
                <a:srgbClr val="E15558"/>
              </a:buClr>
              <a:buFont typeface="Wingdings 3" panose="05040102010807070707" pitchFamily="18" charset="2"/>
              <a:buChar char=""/>
            </a:pPr>
            <a:r>
              <a:rPr lang="es-ES" sz="2200" dirty="0" smtClean="0">
                <a:solidFill>
                  <a:schemeClr val="accent1">
                    <a:lumMod val="25000"/>
                  </a:schemeClr>
                </a:solidFill>
                <a:latin typeface="Andalus" panose="02020603050405020304" pitchFamily="18" charset="-78"/>
                <a:cs typeface="Andalus" panose="02020603050405020304" pitchFamily="18" charset="-78"/>
              </a:rPr>
              <a:t>Establecer de que lado de la frontera DPS24 Refresh / Core se aplicará la lógica que garantice la selección de movimientos respetando la “</a:t>
            </a:r>
            <a:r>
              <a:rPr lang="es-ES" sz="2200" dirty="0" err="1" smtClean="0">
                <a:solidFill>
                  <a:schemeClr val="accent1">
                    <a:lumMod val="25000"/>
                  </a:schemeClr>
                </a:solidFill>
                <a:latin typeface="Andalus" panose="02020603050405020304" pitchFamily="18" charset="-78"/>
                <a:cs typeface="Andalus" panose="02020603050405020304" pitchFamily="18" charset="-78"/>
              </a:rPr>
              <a:t>incrementalidad</a:t>
            </a:r>
            <a:r>
              <a:rPr lang="es-ES" sz="2200" dirty="0" smtClean="0">
                <a:solidFill>
                  <a:schemeClr val="accent1">
                    <a:lumMod val="25000"/>
                  </a:schemeClr>
                </a:solidFill>
                <a:latin typeface="Andalus" panose="02020603050405020304" pitchFamily="18" charset="-78"/>
                <a:cs typeface="Andalus" panose="02020603050405020304" pitchFamily="18" charset="-78"/>
              </a:rPr>
              <a:t>” de los mismos y una adecuada identificación de “enviado”. para que no se repita su formateo y envío. </a:t>
            </a:r>
          </a:p>
          <a:p>
            <a:pPr indent="-342900" fontAlgn="base">
              <a:spcBef>
                <a:spcPts val="1200"/>
              </a:spcBef>
              <a:buClr>
                <a:srgbClr val="E15558"/>
              </a:buClr>
              <a:buFont typeface="Wingdings 3" panose="05040102010807070707" pitchFamily="18" charset="2"/>
              <a:buChar char=""/>
            </a:pPr>
            <a:endParaRPr lang="es-ES" sz="2000" dirty="0" smtClean="0">
              <a:solidFill>
                <a:schemeClr val="accent1">
                  <a:lumMod val="2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26526875"/>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7" name="Rectangle 7"/>
          <p:cNvSpPr>
            <a:spLocks noGrp="1" noChangeArrowheads="1"/>
          </p:cNvSpPr>
          <p:nvPr>
            <p:ph type="title" idx="4294967295"/>
          </p:nvPr>
        </p:nvSpPr>
        <p:spPr>
          <a:xfrm>
            <a:off x="539552" y="188640"/>
            <a:ext cx="3096344" cy="523220"/>
          </a:xfrm>
          <a:noFill/>
          <a:extLst/>
        </p:spPr>
        <p:txBody>
          <a:bodyPr wrap="square" anchor="t">
            <a:spAutoFit/>
          </a:bodyPr>
          <a:lstStyle/>
          <a:p>
            <a:pPr algn="l" eaLnBrk="1" hangingPunct="1">
              <a:defRPr/>
            </a:pPr>
            <a:r>
              <a:rPr lang="es-AR" sz="2800" b="1"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rPr>
              <a:t>DPS24 – Refresh Online</a:t>
            </a:r>
            <a:endParaRPr lang="es-AR" sz="2800" dirty="0" smtClean="0">
              <a:solidFill>
                <a:srgbClr val="FFDDDD"/>
              </a:solidFill>
              <a:effectLst>
                <a:outerShdw blurRad="38100" dist="38100" dir="2700000" algn="tl">
                  <a:srgbClr val="C0C0C0"/>
                </a:outerShdw>
              </a:effectLst>
              <a:latin typeface="Agency FB" panose="020B0503020202020204" pitchFamily="34" charset="0"/>
              <a:cs typeface="Andalus" panose="02020603050405020304" pitchFamily="18" charset="-78"/>
            </a:endParaRPr>
          </a:p>
        </p:txBody>
      </p:sp>
      <p:sp>
        <p:nvSpPr>
          <p:cNvPr id="2" name="Rectángulo 1"/>
          <p:cNvSpPr/>
          <p:nvPr/>
        </p:nvSpPr>
        <p:spPr>
          <a:xfrm>
            <a:off x="467544" y="1124744"/>
            <a:ext cx="5472608" cy="584775"/>
          </a:xfrm>
          <a:prstGeom prst="rect">
            <a:avLst/>
          </a:prstGeom>
        </p:spPr>
        <p:txBody>
          <a:bodyPr wrap="square">
            <a:spAutoFit/>
          </a:bodyPr>
          <a:lstStyle/>
          <a:p>
            <a:r>
              <a:rPr lang="es-AR" sz="3200" b="1" dirty="0" smtClean="0">
                <a:solidFill>
                  <a:schemeClr val="accent5">
                    <a:lumMod val="25000"/>
                  </a:schemeClr>
                </a:solidFill>
                <a:latin typeface="Agency FB" panose="020B0503020202020204" pitchFamily="34" charset="0"/>
              </a:rPr>
              <a:t>Implementado en</a:t>
            </a:r>
            <a:endParaRPr lang="es-ES" sz="3200" b="1" dirty="0">
              <a:solidFill>
                <a:schemeClr val="accent5">
                  <a:lumMod val="25000"/>
                </a:schemeClr>
              </a:solidFill>
              <a:latin typeface="Agency FB" panose="020B0503020202020204" pitchFamily="34" charset="0"/>
            </a:endParaRPr>
          </a:p>
        </p:txBody>
      </p:sp>
      <p:pic>
        <p:nvPicPr>
          <p:cNvPr id="5" name="Imagen 4"/>
          <p:cNvPicPr/>
          <p:nvPr/>
        </p:nvPicPr>
        <p:blipFill>
          <a:blip r:embed="rId2"/>
          <a:stretch>
            <a:fillRect/>
          </a:stretch>
        </p:blipFill>
        <p:spPr>
          <a:xfrm>
            <a:off x="562541" y="2518420"/>
            <a:ext cx="1856408" cy="818951"/>
          </a:xfrm>
          <a:prstGeom prst="rect">
            <a:avLst/>
          </a:prstGeom>
        </p:spPr>
      </p:pic>
      <p:pic>
        <p:nvPicPr>
          <p:cNvPr id="6" name="Imagen 5"/>
          <p:cNvPicPr/>
          <p:nvPr/>
        </p:nvPicPr>
        <p:blipFill>
          <a:blip r:embed="rId3"/>
          <a:stretch>
            <a:fillRect/>
          </a:stretch>
        </p:blipFill>
        <p:spPr>
          <a:xfrm>
            <a:off x="3419872" y="2662436"/>
            <a:ext cx="1944216" cy="475009"/>
          </a:xfrm>
          <a:prstGeom prst="rect">
            <a:avLst/>
          </a:prstGeom>
        </p:spPr>
      </p:pic>
      <p:pic>
        <p:nvPicPr>
          <p:cNvPr id="7" name="Imagen 6"/>
          <p:cNvPicPr/>
          <p:nvPr/>
        </p:nvPicPr>
        <p:blipFill>
          <a:blip r:embed="rId4"/>
          <a:stretch>
            <a:fillRect/>
          </a:stretch>
        </p:blipFill>
        <p:spPr>
          <a:xfrm>
            <a:off x="6300192" y="2590428"/>
            <a:ext cx="1944216" cy="602007"/>
          </a:xfrm>
          <a:prstGeom prst="rect">
            <a:avLst/>
          </a:prstGeom>
        </p:spPr>
      </p:pic>
      <p:pic>
        <p:nvPicPr>
          <p:cNvPr id="8" name="Imagen 7"/>
          <p:cNvPicPr/>
          <p:nvPr/>
        </p:nvPicPr>
        <p:blipFill>
          <a:blip r:embed="rId5"/>
          <a:stretch>
            <a:fillRect/>
          </a:stretch>
        </p:blipFill>
        <p:spPr>
          <a:xfrm>
            <a:off x="683568" y="3814564"/>
            <a:ext cx="1812022" cy="627311"/>
          </a:xfrm>
          <a:prstGeom prst="rect">
            <a:avLst/>
          </a:prstGeom>
        </p:spPr>
      </p:pic>
      <p:pic>
        <p:nvPicPr>
          <p:cNvPr id="9" name="Imagen 8"/>
          <p:cNvPicPr/>
          <p:nvPr/>
        </p:nvPicPr>
        <p:blipFill>
          <a:blip r:embed="rId6"/>
          <a:stretch>
            <a:fillRect/>
          </a:stretch>
        </p:blipFill>
        <p:spPr>
          <a:xfrm>
            <a:off x="3426093" y="3814564"/>
            <a:ext cx="1782495" cy="694556"/>
          </a:xfrm>
          <a:prstGeom prst="rect">
            <a:avLst/>
          </a:prstGeom>
        </p:spPr>
      </p:pic>
      <p:pic>
        <p:nvPicPr>
          <p:cNvPr id="10" name="Imagen 9"/>
          <p:cNvPicPr/>
          <p:nvPr/>
        </p:nvPicPr>
        <p:blipFill>
          <a:blip r:embed="rId7"/>
          <a:stretch>
            <a:fillRect/>
          </a:stretch>
        </p:blipFill>
        <p:spPr>
          <a:xfrm>
            <a:off x="6435992" y="3832482"/>
            <a:ext cx="1808416" cy="513965"/>
          </a:xfrm>
          <a:prstGeom prst="rect">
            <a:avLst/>
          </a:prstGeom>
        </p:spPr>
      </p:pic>
    </p:spTree>
    <p:extLst>
      <p:ext uri="{BB962C8B-B14F-4D97-AF65-F5344CB8AC3E}">
        <p14:creationId xmlns:p14="http://schemas.microsoft.com/office/powerpoint/2010/main" val="447529099"/>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es-AR" sz="1800" b="0" i="1" u="none" strike="noStrike" cap="none" normalizeH="0" baseline="0" smtClean="0">
            <a:ln>
              <a:noFill/>
            </a:ln>
            <a:solidFill>
              <a:srgbClr val="032667"/>
            </a:solidFill>
            <a:effectLst>
              <a:outerShdw blurRad="38100" dist="38100" dir="2700000" algn="tl">
                <a:srgbClr val="000000">
                  <a:alpha val="43137"/>
                </a:srgbClr>
              </a:outerShdw>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0"/>
          </a:spcBef>
          <a:spcAft>
            <a:spcPct val="0"/>
          </a:spcAft>
          <a:buClrTx/>
          <a:buSzTx/>
          <a:buFontTx/>
          <a:buNone/>
          <a:tabLst/>
          <a:defRPr kumimoji="0" lang="es-AR" sz="1800" b="0" i="1" u="none" strike="noStrike" cap="none" normalizeH="0" baseline="0" smtClean="0">
            <a:ln>
              <a:noFill/>
            </a:ln>
            <a:solidFill>
              <a:srgbClr val="032667"/>
            </a:solidFill>
            <a:effectLst>
              <a:outerShdw blurRad="38100" dist="38100" dir="2700000" algn="tl">
                <a:srgbClr val="000000">
                  <a:alpha val="43137"/>
                </a:srgbClr>
              </a:outerShdw>
            </a:effectLst>
            <a:latin typeface="Arial" panose="020B0604020202020204"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cion xmlns="fde56dd5-8e5e-44e0-86a6-bf9fe71d2743">Plantilla MS Power Point para Presentación COA</Descripcion>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CC10F572A275F4ABD85F2C7823CA0A8" ma:contentTypeVersion="1" ma:contentTypeDescription="Crear nuevo documento." ma:contentTypeScope="" ma:versionID="270a6a6834c3925c2c2d2bb2528d2427">
  <xsd:schema xmlns:xsd="http://www.w3.org/2001/XMLSchema" xmlns:p="http://schemas.microsoft.com/office/2006/metadata/properties" xmlns:ns2="fde56dd5-8e5e-44e0-86a6-bf9fe71d2743" targetNamespace="http://schemas.microsoft.com/office/2006/metadata/properties" ma:root="true" ma:fieldsID="bab5dd4e1db02ffbf322c28d79496d30" ns2:_="">
    <xsd:import namespace="fde56dd5-8e5e-44e0-86a6-bf9fe71d2743"/>
    <xsd:element name="properties">
      <xsd:complexType>
        <xsd:sequence>
          <xsd:element name="documentManagement">
            <xsd:complexType>
              <xsd:all>
                <xsd:element ref="ns2:Descripcion" minOccurs="0"/>
              </xsd:all>
            </xsd:complexType>
          </xsd:element>
        </xsd:sequence>
      </xsd:complexType>
    </xsd:element>
  </xsd:schema>
  <xsd:schema xmlns:xsd="http://www.w3.org/2001/XMLSchema" xmlns:dms="http://schemas.microsoft.com/office/2006/documentManagement/types" targetNamespace="fde56dd5-8e5e-44e0-86a6-bf9fe71d2743" elementFormDefault="qualified">
    <xsd:import namespace="http://schemas.microsoft.com/office/2006/documentManagement/types"/>
    <xsd:element name="Descripcion" ma:index="8" nillable="true" ma:displayName="Descripcion" ma:internalName="Descripcio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DD52B57-F4C3-4A82-9BB2-C796F460F2B0}">
  <ds:schemaRefs>
    <ds:schemaRef ds:uri="http://purl.org/dc/elements/1.1/"/>
    <ds:schemaRef ds:uri="fde56dd5-8e5e-44e0-86a6-bf9fe71d2743"/>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21C35E3-1B49-4168-894C-9B2A91451632}">
  <ds:schemaRefs>
    <ds:schemaRef ds:uri="http://schemas.microsoft.com/sharepoint/v3/contenttype/forms"/>
  </ds:schemaRefs>
</ds:datastoreItem>
</file>

<file path=customXml/itemProps3.xml><?xml version="1.0" encoding="utf-8"?>
<ds:datastoreItem xmlns:ds="http://schemas.openxmlformats.org/officeDocument/2006/customXml" ds:itemID="{3B1A8E8B-77C2-4FFA-9F2F-E4C389083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e56dd5-8e5e-44e0-86a6-bf9fe71d274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8820</TotalTime>
  <Words>448</Words>
  <Application>Microsoft Office PowerPoint</Application>
  <PresentationFormat>Presentación en pantalla (4:3)</PresentationFormat>
  <Paragraphs>34</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Agency FB</vt:lpstr>
      <vt:lpstr>Andalus</vt:lpstr>
      <vt:lpstr>Arial</vt:lpstr>
      <vt:lpstr>Calibri</vt:lpstr>
      <vt:lpstr>Corbel</vt:lpstr>
      <vt:lpstr>Wingdings 3</vt:lpstr>
      <vt:lpstr>Diseño predeterminado</vt:lpstr>
      <vt:lpstr>Presentación de PowerPoint</vt:lpstr>
      <vt:lpstr>DPS24 – Refresh Online</vt:lpstr>
      <vt:lpstr>DPS24 – Refresh Online</vt:lpstr>
      <vt:lpstr>DPS24 – Refresh Online</vt:lpstr>
      <vt:lpstr>DPS24 – Refresh Online</vt:lpstr>
      <vt:lpstr>DPS24 – Refresh Online</vt:lpstr>
      <vt:lpstr>DPS24 – Refresh Online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Presentacion COA 2012</dc:title>
  <dc:creator>JMGonzalez@coasa.com.ar</dc:creator>
  <cp:lastModifiedBy>José Manuel González</cp:lastModifiedBy>
  <cp:revision>263</cp:revision>
  <cp:lastPrinted>2013-04-08T16:44:59Z</cp:lastPrinted>
  <dcterms:created xsi:type="dcterms:W3CDTF">2012-11-06T20:29:49Z</dcterms:created>
  <dcterms:modified xsi:type="dcterms:W3CDTF">2014-09-05T21:10:12Z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0x010100BCC10F572A275F4ABD85F2C7823CA0A8</vt:lpwstr>
  </property>
</Properties>
</file>