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7" r:id="rId2"/>
  </p:sldMasterIdLst>
  <p:notesMasterIdLst>
    <p:notesMasterId r:id="rId12"/>
  </p:notesMasterIdLst>
  <p:sldIdLst>
    <p:sldId id="803" r:id="rId3"/>
    <p:sldId id="808" r:id="rId4"/>
    <p:sldId id="811" r:id="rId5"/>
    <p:sldId id="805" r:id="rId6"/>
    <p:sldId id="806" r:id="rId7"/>
    <p:sldId id="807" r:id="rId8"/>
    <p:sldId id="809" r:id="rId9"/>
    <p:sldId id="810" r:id="rId10"/>
    <p:sldId id="804" r:id="rId11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5"/>
    <a:srgbClr val="80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0264-0542-4059-A772-6AE7C621A606}" type="datetimeFigureOut">
              <a:rPr lang="es-EC" smtClean="0"/>
              <a:pPr/>
              <a:t>16/10/2013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C09-C973-4E8F-BB7E-7753F6FBEF1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100000">
              <a:srgbClr val="EBEBED"/>
            </a:gs>
            <a:gs pos="0">
              <a:srgbClr val="D3D4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19" descr="tapav3_0011_fleça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" y="1248007"/>
            <a:ext cx="1260963" cy="1923587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298856" y="2060849"/>
            <a:ext cx="5461020" cy="1324921"/>
            <a:chOff x="298856" y="2060848"/>
            <a:chExt cx="5461020" cy="1324921"/>
          </a:xfrm>
        </p:grpSpPr>
        <p:sp>
          <p:nvSpPr>
            <p:cNvPr id="30" name="Rounded Rectangle 29"/>
            <p:cNvSpPr/>
            <p:nvPr/>
          </p:nvSpPr>
          <p:spPr>
            <a:xfrm>
              <a:off x="4104480" y="2167786"/>
              <a:ext cx="1655396" cy="394973"/>
            </a:xfrm>
            <a:prstGeom prst="roundRect">
              <a:avLst>
                <a:gd name="adj" fmla="val 27688"/>
              </a:avLst>
            </a:prstGeom>
            <a:gradFill>
              <a:gsLst>
                <a:gs pos="0">
                  <a:srgbClr val="A9A9AB"/>
                </a:gs>
                <a:gs pos="100000">
                  <a:srgbClr val="A5A6A6"/>
                </a:gs>
              </a:gsLst>
            </a:gradFill>
            <a:ln w="19050" cmpd="sng">
              <a:gradFill flip="none" rotWithShape="1">
                <a:gsLst>
                  <a:gs pos="0">
                    <a:srgbClr val="B4B4B4"/>
                  </a:gs>
                  <a:gs pos="100000">
                    <a:srgbClr val="939495"/>
                  </a:gs>
                </a:gsLst>
                <a:lin ang="5400000" scaled="0"/>
                <a:tileRect/>
              </a:gradFill>
            </a:ln>
            <a:effectLst>
              <a:outerShdw blurRad="635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303050" y="2386045"/>
              <a:ext cx="781252" cy="387692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  <a:gd name="connsiteX0" fmla="*/ 781252 w 781252"/>
                <a:gd name="connsiteY0" fmla="*/ 0 h 557806"/>
                <a:gd name="connsiteX1" fmla="*/ 548178 w 781252"/>
                <a:gd name="connsiteY1" fmla="*/ 527996 h 557806"/>
                <a:gd name="connsiteX2" fmla="*/ 0 w 781252"/>
                <a:gd name="connsiteY2" fmla="*/ 495412 h 557806"/>
                <a:gd name="connsiteX0" fmla="*/ 781252 w 781252"/>
                <a:gd name="connsiteY0" fmla="*/ 0 h 500867"/>
                <a:gd name="connsiteX1" fmla="*/ 584930 w 781252"/>
                <a:gd name="connsiteY1" fmla="*/ 443213 h 500867"/>
                <a:gd name="connsiteX2" fmla="*/ 0 w 781252"/>
                <a:gd name="connsiteY2" fmla="*/ 495412 h 500867"/>
                <a:gd name="connsiteX0" fmla="*/ 781252 w 781252"/>
                <a:gd name="connsiteY0" fmla="*/ 0 h 503076"/>
                <a:gd name="connsiteX1" fmla="*/ 584930 w 781252"/>
                <a:gd name="connsiteY1" fmla="*/ 448512 h 503076"/>
                <a:gd name="connsiteX2" fmla="*/ 0 w 781252"/>
                <a:gd name="connsiteY2" fmla="*/ 495412 h 503076"/>
                <a:gd name="connsiteX0" fmla="*/ 781252 w 781252"/>
                <a:gd name="connsiteY0" fmla="*/ 0 h 496898"/>
                <a:gd name="connsiteX1" fmla="*/ 584930 w 781252"/>
                <a:gd name="connsiteY1" fmla="*/ 448512 h 496898"/>
                <a:gd name="connsiteX2" fmla="*/ 0 w 781252"/>
                <a:gd name="connsiteY2" fmla="*/ 495412 h 496898"/>
                <a:gd name="connsiteX0" fmla="*/ 781252 w 781252"/>
                <a:gd name="connsiteY0" fmla="*/ 0 h 510960"/>
                <a:gd name="connsiteX1" fmla="*/ 584930 w 781252"/>
                <a:gd name="connsiteY1" fmla="*/ 448512 h 510960"/>
                <a:gd name="connsiteX2" fmla="*/ 0 w 781252"/>
                <a:gd name="connsiteY2" fmla="*/ 495412 h 510960"/>
                <a:gd name="connsiteX0" fmla="*/ 781252 w 781252"/>
                <a:gd name="connsiteY0" fmla="*/ 0 h 503074"/>
                <a:gd name="connsiteX1" fmla="*/ 584930 w 781252"/>
                <a:gd name="connsiteY1" fmla="*/ 448512 h 503074"/>
                <a:gd name="connsiteX2" fmla="*/ 0 w 781252"/>
                <a:gd name="connsiteY2" fmla="*/ 495412 h 5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252" h="503074">
                  <a:moveTo>
                    <a:pt x="781252" y="0"/>
                  </a:moveTo>
                  <a:cubicBezTo>
                    <a:pt x="703957" y="211674"/>
                    <a:pt x="678388" y="365945"/>
                    <a:pt x="584930" y="448512"/>
                  </a:cubicBezTo>
                  <a:cubicBezTo>
                    <a:pt x="491472" y="531079"/>
                    <a:pt x="0" y="495412"/>
                    <a:pt x="0" y="495412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8856" y="2060848"/>
              <a:ext cx="2995286" cy="1324921"/>
              <a:chOff x="685800" y="4390079"/>
              <a:chExt cx="2995286" cy="132492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85800" y="4390079"/>
                <a:ext cx="2995286" cy="1324921"/>
              </a:xfrm>
              <a:prstGeom prst="roundRect">
                <a:avLst>
                  <a:gd name="adj" fmla="val 9323"/>
                </a:avLst>
              </a:prstGeom>
              <a:gradFill>
                <a:gsLst>
                  <a:gs pos="0">
                    <a:srgbClr val="4373A1"/>
                  </a:gs>
                  <a:gs pos="100000">
                    <a:srgbClr val="749AB7"/>
                  </a:gs>
                </a:gsLst>
                <a:lin ang="15000000" scaled="0"/>
              </a:gradFill>
              <a:ln w="19050" cmpd="sng">
                <a:gradFill flip="none" rotWithShape="1">
                  <a:gsLst>
                    <a:gs pos="0">
                      <a:srgbClr val="6C97B7"/>
                    </a:gs>
                    <a:gs pos="100000">
                      <a:srgbClr val="3C6E9F"/>
                    </a:gs>
                  </a:gsLst>
                  <a:lin ang="5400000" scaled="0"/>
                  <a:tileRect/>
                </a:gradFill>
              </a:ln>
              <a:effectLst>
                <a:outerShdw blurRad="63500" dist="5715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86864" y="4673759"/>
                <a:ext cx="2808000" cy="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8880" y="4673758"/>
                <a:ext cx="0" cy="97200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ítulo 1"/>
          <p:cNvSpPr txBox="1">
            <a:spLocks/>
          </p:cNvSpPr>
          <p:nvPr userDrawn="1"/>
        </p:nvSpPr>
        <p:spPr>
          <a:xfrm>
            <a:off x="2936686" y="1143001"/>
            <a:ext cx="2778314" cy="72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90600" y="292101"/>
            <a:ext cx="7290638" cy="2603500"/>
            <a:chOff x="990600" y="292100"/>
            <a:chExt cx="7290638" cy="2603500"/>
          </a:xfrm>
        </p:grpSpPr>
        <p:sp>
          <p:nvSpPr>
            <p:cNvPr id="38" name="Rounded Rectangle 37"/>
            <p:cNvSpPr/>
            <p:nvPr/>
          </p:nvSpPr>
          <p:spPr>
            <a:xfrm>
              <a:off x="1064361" y="859492"/>
              <a:ext cx="6999729" cy="1384271"/>
            </a:xfrm>
            <a:prstGeom prst="roundRect">
              <a:avLst>
                <a:gd name="adj" fmla="val 7266"/>
              </a:avLst>
            </a:prstGeom>
            <a:gradFill>
              <a:gsLst>
                <a:gs pos="0">
                  <a:srgbClr val="F0F1F4"/>
                </a:gs>
                <a:gs pos="100000">
                  <a:srgbClr val="FBFCFF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E8E9EA"/>
                  </a:gs>
                  <a:gs pos="100000">
                    <a:srgbClr val="D0D1D3"/>
                  </a:gs>
                </a:gsLst>
                <a:lin ang="162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8523" y="887264"/>
              <a:ext cx="3519621" cy="1324921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535658"/>
                </a:gs>
                <a:gs pos="100000">
                  <a:srgbClr val="737477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696B6E"/>
                  </a:gs>
                  <a:gs pos="100000">
                    <a:srgbClr val="4B4C51"/>
                  </a:gs>
                </a:gsLst>
                <a:lin ang="162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99692" y="2335371"/>
              <a:ext cx="1681546" cy="415675"/>
            </a:xfrm>
            <a:prstGeom prst="roundRect">
              <a:avLst>
                <a:gd name="adj" fmla="val 26289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C7C7C8"/>
                  </a:gs>
                  <a:gs pos="100000">
                    <a:srgbClr val="B0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75916" y="1849625"/>
              <a:ext cx="701319" cy="682404"/>
            </a:xfrm>
            <a:custGeom>
              <a:avLst/>
              <a:gdLst>
                <a:gd name="connsiteX0" fmla="*/ 0 w 701319"/>
                <a:gd name="connsiteY0" fmla="*/ 0 h 686530"/>
                <a:gd name="connsiteX1" fmla="*/ 259046 w 701319"/>
                <a:gd name="connsiteY1" fmla="*/ 568670 h 686530"/>
                <a:gd name="connsiteX2" fmla="*/ 442274 w 701319"/>
                <a:gd name="connsiteY2" fmla="*/ 676086 h 686530"/>
                <a:gd name="connsiteX3" fmla="*/ 701319 w 701319"/>
                <a:gd name="connsiteY3" fmla="*/ 682404 h 686530"/>
                <a:gd name="connsiteX0" fmla="*/ 0 w 701319"/>
                <a:gd name="connsiteY0" fmla="*/ 0 h 682404"/>
                <a:gd name="connsiteX1" fmla="*/ 259046 w 701319"/>
                <a:gd name="connsiteY1" fmla="*/ 568670 h 682404"/>
                <a:gd name="connsiteX2" fmla="*/ 442274 w 701319"/>
                <a:gd name="connsiteY2" fmla="*/ 676086 h 682404"/>
                <a:gd name="connsiteX3" fmla="*/ 701319 w 701319"/>
                <a:gd name="connsiteY3" fmla="*/ 682404 h 6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19" h="682404">
                  <a:moveTo>
                    <a:pt x="0" y="0"/>
                  </a:moveTo>
                  <a:cubicBezTo>
                    <a:pt x="92667" y="227994"/>
                    <a:pt x="185334" y="455989"/>
                    <a:pt x="259046" y="568670"/>
                  </a:cubicBezTo>
                  <a:cubicBezTo>
                    <a:pt x="332758" y="681351"/>
                    <a:pt x="393835" y="669767"/>
                    <a:pt x="442274" y="676086"/>
                  </a:cubicBezTo>
                  <a:cubicBezTo>
                    <a:pt x="490713" y="682405"/>
                    <a:pt x="701319" y="682404"/>
                    <a:pt x="701319" y="682404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agen 32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796136" y="292100"/>
              <a:ext cx="2238678" cy="2603500"/>
            </a:xfrm>
            <a:prstGeom prst="rect">
              <a:avLst/>
            </a:prstGeom>
          </p:spPr>
        </p:pic>
        <p:pic>
          <p:nvPicPr>
            <p:cNvPr id="43" name="Imagen 33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90600" y="292100"/>
              <a:ext cx="2238678" cy="260350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2435892" y="1931773"/>
              <a:ext cx="3348000" cy="0"/>
            </a:xfrm>
            <a:prstGeom prst="line">
              <a:avLst/>
            </a:prstGeom>
            <a:ln w="12700" cmpd="sng">
              <a:solidFill>
                <a:srgbClr val="7A7E8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 userDrawn="1"/>
        </p:nvGrpSpPr>
        <p:grpSpPr>
          <a:xfrm>
            <a:off x="4361730" y="2636913"/>
            <a:ext cx="4474390" cy="2232155"/>
            <a:chOff x="4361730" y="2636912"/>
            <a:chExt cx="4474390" cy="2232155"/>
          </a:xfrm>
        </p:grpSpPr>
        <p:sp>
          <p:nvSpPr>
            <p:cNvPr id="46" name="Rounded Rectangle 45"/>
            <p:cNvSpPr/>
            <p:nvPr/>
          </p:nvSpPr>
          <p:spPr>
            <a:xfrm>
              <a:off x="4361730" y="4495538"/>
              <a:ext cx="1553882" cy="373529"/>
            </a:xfrm>
            <a:prstGeom prst="roundRect">
              <a:avLst>
                <a:gd name="adj" fmla="val 22000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D9DADC"/>
                  </a:gs>
                  <a:gs pos="100000">
                    <a:srgbClr val="B1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1999" y="2636912"/>
              <a:ext cx="4264121" cy="1408544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A8A9AB"/>
                </a:gs>
                <a:gs pos="100000">
                  <a:srgbClr val="DADADB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E8E9EC"/>
                  </a:gs>
                  <a:gs pos="100000">
                    <a:srgbClr val="9E9FA1"/>
                  </a:gs>
                </a:gsLst>
                <a:lin ang="54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44909" y="4051130"/>
              <a:ext cx="470905" cy="627920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905" h="627920">
                  <a:moveTo>
                    <a:pt x="470905" y="0"/>
                  </a:moveTo>
                  <a:cubicBezTo>
                    <a:pt x="393610" y="211674"/>
                    <a:pt x="316315" y="423348"/>
                    <a:pt x="237831" y="527996"/>
                  </a:cubicBezTo>
                  <a:cubicBezTo>
                    <a:pt x="159347" y="632644"/>
                    <a:pt x="0" y="627887"/>
                    <a:pt x="0" y="627887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Imagen 31" descr="tapav3_0002_cobiscorp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4800" y="2555918"/>
            <a:ext cx="5334004" cy="3956679"/>
          </a:xfrm>
          <a:prstGeom prst="rect">
            <a:avLst/>
          </a:prstGeom>
        </p:spPr>
      </p:pic>
      <p:pic>
        <p:nvPicPr>
          <p:cNvPr id="50" name="Picture 49" descr="Logo COBISCorp (Docs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94" y="5805264"/>
            <a:ext cx="1456630" cy="33576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8" y="2751047"/>
            <a:ext cx="4264122" cy="118201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2400"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8523" y="950129"/>
            <a:ext cx="3527394" cy="118705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26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7584" y="6449857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28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0"/>
            <a:ext cx="8568812" cy="5301320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8B24-28F5-F64C-BD7A-07F3DC1FED12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40352" y="1008001"/>
            <a:ext cx="1152128" cy="5373328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1"/>
            <a:ext cx="7380352" cy="5373328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3EAC-50E4-5944-B29A-BA027BD7D79B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 descr="tapa06c.pn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tretch>
            <a:fillRect/>
          </a:stretch>
        </p:blipFill>
        <p:spPr>
          <a:xfrm>
            <a:off x="-45772" y="0"/>
            <a:ext cx="9189772" cy="6858000"/>
          </a:xfrm>
          <a:prstGeom prst="rect">
            <a:avLst/>
          </a:prstGeom>
        </p:spPr>
      </p:pic>
      <p:pic>
        <p:nvPicPr>
          <p:cNvPr id="7" name="Imagen 5" descr="tapa06a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95538" y="2362201"/>
            <a:ext cx="4603329" cy="3790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7" y="1124744"/>
            <a:ext cx="3312369" cy="1368152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436096" y="2708921"/>
            <a:ext cx="3312369" cy="34438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1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0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4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100000">
              <a:srgbClr val="A2A2A2"/>
            </a:gs>
            <a:gs pos="0">
              <a:srgbClr val="E9E9E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3140970"/>
            <a:ext cx="6480720" cy="138638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480720" cy="244827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7860" y="6670478"/>
            <a:ext cx="9179719" cy="1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8932" y="53579"/>
            <a:ext cx="1902023" cy="321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977424" y="2983195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flipV="1">
            <a:off x="14272" y="6806243"/>
            <a:ext cx="2051999" cy="0"/>
          </a:xfrm>
          <a:prstGeom prst="line">
            <a:avLst/>
          </a:prstGeom>
          <a:ln w="9525" cmpd="sng">
            <a:solidFill>
              <a:srgbClr val="449CD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211962" y="260650"/>
            <a:ext cx="4814835" cy="24631"/>
            <a:chOff x="4211960" y="260648"/>
            <a:chExt cx="4814835" cy="24631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4211960" y="260648"/>
              <a:ext cx="4608512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18283" y="285279"/>
              <a:ext cx="4608512" cy="0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8849012" y="79644"/>
            <a:ext cx="31138" cy="4465019"/>
            <a:chOff x="8849012" y="79645"/>
            <a:chExt cx="31138" cy="4465018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849012" y="404664"/>
              <a:ext cx="0" cy="4139999"/>
            </a:xfrm>
            <a:prstGeom prst="line">
              <a:avLst/>
            </a:prstGeom>
            <a:ln w="12700" cmpd="sng">
              <a:solidFill>
                <a:srgbClr val="F2F2F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80150" y="79645"/>
              <a:ext cx="0" cy="413999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6120867" y="5805265"/>
            <a:ext cx="3040992" cy="695548"/>
            <a:chOff x="6120867" y="5805264"/>
            <a:chExt cx="3040992" cy="69554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20867" y="5805264"/>
              <a:ext cx="3040992" cy="695548"/>
              <a:chOff x="6120867" y="5805264"/>
              <a:chExt cx="3040992" cy="695548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168365" y="5847916"/>
                <a:ext cx="2945997" cy="610244"/>
              </a:xfrm>
              <a:custGeom>
                <a:avLst/>
                <a:gdLst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0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201253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38795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45735 w 2945997"/>
                  <a:gd name="connsiteY3" fmla="*/ 610244 h 610244"/>
                  <a:gd name="connsiteX4" fmla="*/ 0 w 2945997"/>
                  <a:gd name="connsiteY4" fmla="*/ 0 h 6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5997" h="610244">
                    <a:moveTo>
                      <a:pt x="0" y="0"/>
                    </a:moveTo>
                    <a:lnTo>
                      <a:pt x="2945997" y="0"/>
                    </a:lnTo>
                    <a:lnTo>
                      <a:pt x="2945997" y="610244"/>
                    </a:lnTo>
                    <a:lnTo>
                      <a:pt x="145735" y="610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20867" y="5805264"/>
                <a:ext cx="3040992" cy="695548"/>
              </a:xfrm>
              <a:custGeom>
                <a:avLst/>
                <a:gdLst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0 w 3040992"/>
                  <a:gd name="connsiteY3" fmla="*/ 695548 h 695548"/>
                  <a:gd name="connsiteX4" fmla="*/ 0 w 3040992"/>
                  <a:gd name="connsiteY4" fmla="*/ 0 h 695548"/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159614 w 3040992"/>
                  <a:gd name="connsiteY3" fmla="*/ 695548 h 695548"/>
                  <a:gd name="connsiteX4" fmla="*/ 0 w 3040992"/>
                  <a:gd name="connsiteY4" fmla="*/ 0 h 69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92" h="695548">
                    <a:moveTo>
                      <a:pt x="0" y="0"/>
                    </a:moveTo>
                    <a:lnTo>
                      <a:pt x="3040992" y="0"/>
                    </a:lnTo>
                    <a:lnTo>
                      <a:pt x="3040992" y="695548"/>
                    </a:lnTo>
                    <a:lnTo>
                      <a:pt x="159614" y="6955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8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 descr="Logo COBISCorp (Small)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5940165"/>
              <a:ext cx="1920758" cy="441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73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8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6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8568812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2812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000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0000" y="1665408"/>
            <a:ext cx="4176000" cy="4643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52812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52812" y="1667754"/>
            <a:ext cx="4176000" cy="46415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0E38-0CC4-8645-8A5D-6FC2C6664D3E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E06-ECEF-BF4A-B916-0F93922A156D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147-1E24-DC45-B035-599273CF78F0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008000"/>
            <a:ext cx="5353762" cy="537332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2" y="1916832"/>
            <a:ext cx="3008313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C17-37EF-2544-9701-8788E85B9E80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360002" y="1008001"/>
            <a:ext cx="3008313" cy="9088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898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1926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60A3-AB80-524B-BB58-CDE4903B3954}" type="datetime1">
              <a:rPr lang="es-EC" smtClean="0"/>
              <a:pPr/>
              <a:t>16/10/2013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92288" y="4891423"/>
            <a:ext cx="5486400" cy="6278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271" y="278197"/>
            <a:ext cx="9118137" cy="6574004"/>
            <a:chOff x="14269" y="278196"/>
            <a:chExt cx="9118137" cy="65740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195736" y="6556569"/>
              <a:ext cx="6936670" cy="286495"/>
            </a:xfrm>
            <a:custGeom>
              <a:avLst/>
              <a:gdLst>
                <a:gd name="connsiteX0" fmla="*/ 0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0 w 6936670"/>
                <a:gd name="connsiteY4" fmla="*/ 0 h 286495"/>
                <a:gd name="connsiteX0" fmla="*/ 542237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542237 w 6936670"/>
                <a:gd name="connsiteY4" fmla="*/ 0 h 286495"/>
                <a:gd name="connsiteX0" fmla="*/ 292523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292523 w 6936670"/>
                <a:gd name="connsiteY4" fmla="*/ 0 h 28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6670" h="286495">
                  <a:moveTo>
                    <a:pt x="292523" y="0"/>
                  </a:moveTo>
                  <a:lnTo>
                    <a:pt x="6936670" y="0"/>
                  </a:lnTo>
                  <a:lnTo>
                    <a:pt x="6936670" y="286495"/>
                  </a:lnTo>
                  <a:lnTo>
                    <a:pt x="0" y="286495"/>
                  </a:lnTo>
                  <a:lnTo>
                    <a:pt x="292523" y="0"/>
                  </a:lnTo>
                  <a:close/>
                </a:path>
              </a:pathLst>
            </a:custGeom>
            <a:solidFill>
              <a:srgbClr val="47A0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2090465" y="6485857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2036142" y="6442918"/>
              <a:ext cx="7045790" cy="409282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9042"/>
                <a:gd name="connsiteY0" fmla="*/ 409282 h 409282"/>
                <a:gd name="connsiteX1" fmla="*/ 402203 w 6909042"/>
                <a:gd name="connsiteY1" fmla="*/ 0 h 409282"/>
                <a:gd name="connsiteX2" fmla="*/ 6909042 w 6909042"/>
                <a:gd name="connsiteY2" fmla="*/ 0 h 409282"/>
                <a:gd name="connsiteX3" fmla="*/ 6909042 w 6909042"/>
                <a:gd name="connsiteY3" fmla="*/ 0 h 4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042" h="409282">
                  <a:moveTo>
                    <a:pt x="0" y="409282"/>
                  </a:moveTo>
                  <a:lnTo>
                    <a:pt x="402203" y="0"/>
                  </a:lnTo>
                  <a:lnTo>
                    <a:pt x="6909042" y="0"/>
                  </a:lnTo>
                  <a:lnTo>
                    <a:pt x="6909042" y="0"/>
                  </a:lnTo>
                </a:path>
              </a:pathLst>
            </a:custGeom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V="1">
              <a:off x="14269" y="6699258"/>
              <a:ext cx="2160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4269" y="6719966"/>
              <a:ext cx="2124000" cy="0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4269" y="6777038"/>
              <a:ext cx="20880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4270" y="6806242"/>
              <a:ext cx="2051999" cy="0"/>
            </a:xfrm>
            <a:prstGeom prst="line">
              <a:avLst/>
            </a:prstGeom>
            <a:ln w="9525" cmpd="sng">
              <a:solidFill>
                <a:srgbClr val="449CD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320301" y="822444"/>
              <a:ext cx="4608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849012" y="620688"/>
              <a:ext cx="0" cy="1260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Logo COBISCorp (Docs)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28" y="278196"/>
              <a:ext cx="1798200" cy="414500"/>
            </a:xfrm>
            <a:prstGeom prst="rect">
              <a:avLst/>
            </a:prstGeom>
          </p:spPr>
        </p:pic>
      </p:grp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2284570" y="116633"/>
            <a:ext cx="6644242" cy="7058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504" y="6556569"/>
            <a:ext cx="2016224" cy="14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 b="0" i="1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AA5E1BF5-4470-874B-88E0-300D2847971E}" type="datetime1">
              <a:rPr lang="es-EC" noProof="0" smtClean="0"/>
              <a:pPr/>
              <a:t>16/10/2013</a:t>
            </a:fld>
            <a:endParaRPr lang="en-U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20616" y="6556570"/>
            <a:ext cx="2895600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0024" y="6556570"/>
            <a:ext cx="878632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9F51E20-0C56-9544-ABC0-E84BF7DC21FA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000" b="0" i="1" kern="1200">
          <a:solidFill>
            <a:srgbClr val="459DD3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16/10/2013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6911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6029292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Arquitectura COBIS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AGENDA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919770"/>
            <a:ext cx="8229600" cy="2805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Agenda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Introducción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Arquitectura General COBIS</a:t>
            </a:r>
            <a:endParaRPr lang="es-EC" sz="2800" dirty="0">
              <a:solidFill>
                <a:srgbClr val="000066"/>
              </a:solidFill>
              <a:latin typeface="Calibri" charset="0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800" dirty="0" smtClean="0">
                <a:solidFill>
                  <a:srgbClr val="000066"/>
                </a:solidFill>
                <a:latin typeface="Calibri" charset="0"/>
              </a:rPr>
              <a:t>Canales COBIS</a:t>
            </a:r>
            <a:endParaRPr lang="es-AR" sz="2400" dirty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Arquitectura de Componentes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Plataforma de Software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4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Introducción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052736"/>
            <a:ext cx="8147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COBIS utiliza una arquitectura cliente-servidor de tres capas: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Front-</a:t>
            </a:r>
            <a:r>
              <a:rPr lang="es-AR" sz="2800" dirty="0" err="1">
                <a:solidFill>
                  <a:srgbClr val="000066"/>
                </a:solidFill>
                <a:latin typeface="Calibri" charset="0"/>
              </a:rPr>
              <a:t>end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CTS/CIS, 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monitor transaccional del sistema.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Reglas de Negocio</a:t>
            </a: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3140968"/>
            <a:ext cx="6372200" cy="316835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63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banner2"/>
          <p:cNvPicPr>
            <a:picLocks noGrp="1" noChangeAspect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noFill/>
          <a:ln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419475" y="476250"/>
            <a:ext cx="5545138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>
                <a:solidFill>
                  <a:srgbClr val="003399"/>
                </a:solidFill>
              </a:rPr>
              <a:t>Arquitectura General</a:t>
            </a: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4213" y="18446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2400" i="1">
              <a:solidFill>
                <a:srgbClr val="000066"/>
              </a:solidFill>
            </a:endParaRP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516829"/>
              </p:ext>
            </p:extLst>
          </p:nvPr>
        </p:nvGraphicFramePr>
        <p:xfrm>
          <a:off x="827088" y="1196975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4" imgW="10123502" imgH="6616890" progId="Visio.Drawing.11">
                  <p:embed/>
                </p:oleObj>
              </mc:Choice>
              <mc:Fallback>
                <p:oleObj name="Visio" r:id="rId4" imgW="10123502" imgH="66168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1331913" y="1268413"/>
            <a:ext cx="576262" cy="647700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779838" y="3860800"/>
            <a:ext cx="1008062" cy="1439863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708400" y="2781300"/>
            <a:ext cx="1009650" cy="865188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5148263" y="1700213"/>
            <a:ext cx="719137" cy="3457575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1331913" y="4652963"/>
            <a:ext cx="576262" cy="647700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684213" y="2781300"/>
            <a:ext cx="2447627" cy="165581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1905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nimBg="1"/>
      <p:bldP spid="63496" grpId="0" animBg="1"/>
      <p:bldP spid="63497" grpId="0" animBg="1"/>
      <p:bldP spid="63498" grpId="0" animBg="1"/>
      <p:bldP spid="63499" grpId="0" animBg="1"/>
      <p:bldP spid="635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>
                <a:solidFill>
                  <a:srgbClr val="003399"/>
                </a:solidFill>
              </a:rPr>
              <a:t>Canales COBIS</a:t>
            </a:r>
          </a:p>
          <a:p>
            <a:pPr algn="r">
              <a:spcBef>
                <a:spcPct val="50000"/>
              </a:spcBef>
            </a:pPr>
            <a:endParaRPr lang="es-ES" sz="2000" b="1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234942"/>
            <a:ext cx="822960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>
                <a:solidFill>
                  <a:srgbClr val="000066"/>
                </a:solidFill>
                <a:latin typeface="Calibri" charset="0"/>
              </a:rPr>
              <a:t>Definición: Conjunto de aplicaciones de acceso remoto al </a:t>
            </a:r>
            <a:r>
              <a:rPr lang="es-EC" sz="2800" dirty="0" err="1">
                <a:solidFill>
                  <a:srgbClr val="000066"/>
                </a:solidFill>
                <a:latin typeface="Calibri" charset="0"/>
              </a:rPr>
              <a:t>core</a:t>
            </a:r>
            <a:r>
              <a:rPr lang="es-EC" sz="2800" dirty="0">
                <a:solidFill>
                  <a:srgbClr val="000066"/>
                </a:solidFill>
                <a:latin typeface="Calibri" charset="0"/>
              </a:rPr>
              <a:t> central de Cobis. 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>
                <a:solidFill>
                  <a:srgbClr val="000066"/>
                </a:solidFill>
                <a:latin typeface="Calibri" charset="0"/>
              </a:rPr>
              <a:t>Permiten: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Operación  y administración de sucursales y cajas: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Branch</a:t>
            </a:r>
            <a:endParaRPr lang="es-EC" sz="2400" dirty="0">
              <a:solidFill>
                <a:srgbClr val="000066"/>
              </a:solidFill>
              <a:latin typeface="Calibri" charset="0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Acceso directo de clientes a productos financieros 7x24: Banca 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Virtual (home </a:t>
            </a:r>
            <a:r>
              <a:rPr lang="es-EC" sz="2400" dirty="0" err="1" smtClean="0">
                <a:solidFill>
                  <a:srgbClr val="000066"/>
                </a:solidFill>
                <a:latin typeface="Calibri" charset="0"/>
              </a:rPr>
              <a:t>banking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)</a:t>
            </a:r>
            <a:endParaRPr lang="es-EC" sz="2400" dirty="0">
              <a:solidFill>
                <a:srgbClr val="000066"/>
              </a:solidFill>
              <a:latin typeface="Calibri" charset="0"/>
            </a:endParaRP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Liberar al servidor central de la conexión y validación de 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usuarios.</a:t>
            </a:r>
            <a:endParaRPr lang="es-AR" sz="2400" dirty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>
                <a:solidFill>
                  <a:srgbClr val="000066"/>
                </a:solidFill>
                <a:latin typeface="Calibri" charset="0"/>
              </a:rPr>
              <a:t>Plataforma de: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400" dirty="0">
                <a:solidFill>
                  <a:srgbClr val="000066"/>
                </a:solidFill>
                <a:latin typeface="Calibri" charset="0"/>
              </a:rPr>
              <a:t>Servidor de sucursal (</a:t>
            </a:r>
            <a:r>
              <a:rPr lang="es-MX" sz="2400" dirty="0" err="1">
                <a:solidFill>
                  <a:srgbClr val="000066"/>
                </a:solidFill>
                <a:latin typeface="Calibri" charset="0"/>
              </a:rPr>
              <a:t>Branch</a:t>
            </a:r>
            <a:r>
              <a:rPr lang="es-MX" sz="2400" dirty="0">
                <a:solidFill>
                  <a:srgbClr val="000066"/>
                </a:solidFill>
                <a:latin typeface="Calibri" charset="0"/>
              </a:rPr>
              <a:t>)</a:t>
            </a:r>
          </a:p>
          <a:p>
            <a:pPr marL="1143000" lvl="2" indent="-2286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400" dirty="0">
                <a:solidFill>
                  <a:srgbClr val="000066"/>
                </a:solidFill>
                <a:latin typeface="Calibri" charset="0"/>
              </a:rPr>
              <a:t>Servidor de COBIS BV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s-MX" sz="2800" dirty="0">
                <a:solidFill>
                  <a:srgbClr val="000066"/>
                </a:solidFill>
                <a:latin typeface="Calibri" charset="0"/>
              </a:rPr>
              <a:t>Manejo de alta disponibilidad (</a:t>
            </a:r>
            <a:r>
              <a:rPr lang="es-MX" sz="2800" dirty="0" err="1">
                <a:solidFill>
                  <a:srgbClr val="000066"/>
                </a:solidFill>
                <a:latin typeface="Calibri" charset="0"/>
              </a:rPr>
              <a:t>cluster</a:t>
            </a:r>
            <a:r>
              <a:rPr lang="es-MX" sz="2800" dirty="0">
                <a:solidFill>
                  <a:srgbClr val="000066"/>
                </a:solidFill>
                <a:latin typeface="Calibri" charset="0"/>
              </a:rPr>
              <a:t>)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995936" y="404813"/>
            <a:ext cx="4636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76205"/>
              </p:ext>
            </p:extLst>
          </p:nvPr>
        </p:nvGraphicFramePr>
        <p:xfrm>
          <a:off x="1090627" y="1088810"/>
          <a:ext cx="6964362" cy="52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27" y="1088810"/>
                        <a:ext cx="6964362" cy="526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131840" y="404813"/>
            <a:ext cx="60050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 (Clúster)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240549"/>
              </p:ext>
            </p:extLst>
          </p:nvPr>
        </p:nvGraphicFramePr>
        <p:xfrm>
          <a:off x="683568" y="1124744"/>
          <a:ext cx="828092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4" imgW="9538664" imgH="5920560" progId="Visio.Drawing.11">
                  <p:embed/>
                </p:oleObj>
              </mc:Choice>
              <mc:Fallback>
                <p:oleObj name="Visio" r:id="rId4" imgW="9538664" imgH="592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124744"/>
                        <a:ext cx="8280920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61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7" y="-16"/>
            <a:ext cx="9142383" cy="1357314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CC886A5-E03E-47E3-B08D-7FD7C982AED7}" type="slidenum">
              <a:rPr lang="es-EC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C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3995936" y="404813"/>
            <a:ext cx="463688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Plataforma de Software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115616" y="1247701"/>
            <a:ext cx="61206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>
                <a:solidFill>
                  <a:schemeClr val="tx2">
                    <a:lumMod val="50000"/>
                  </a:schemeClr>
                </a:solidFill>
              </a:rPr>
              <a:t>Plataforma Central: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Sistema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Operativo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AIX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version 7.1 release (64 bits)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Base 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de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Datos Central: </a:t>
            </a:r>
            <a:r>
              <a:rPr lang="es-AR" sz="2000" dirty="0" err="1">
                <a:solidFill>
                  <a:schemeClr val="tx2">
                    <a:lumMod val="50000"/>
                  </a:schemeClr>
                </a:solidFill>
              </a:rPr>
              <a:t>Sybase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 15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lvl="0"/>
            <a:endParaRPr lang="es-AR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sz="2000" b="1" dirty="0" smtClean="0">
                <a:solidFill>
                  <a:schemeClr val="tx2">
                    <a:lumMod val="50000"/>
                  </a:schemeClr>
                </a:solidFill>
              </a:rPr>
              <a:t>Middleware</a:t>
            </a:r>
            <a:r>
              <a:rPr lang="es-AR" sz="2400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IBM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WebSphere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Application Server v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6.1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IBM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WebSphere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MQ v 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7.0</a:t>
            </a:r>
            <a:endParaRPr lang="es-AR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Cobis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Transerver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Cobis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AR" sz="2000" dirty="0" err="1" smtClean="0">
                <a:solidFill>
                  <a:schemeClr val="tx2">
                    <a:lumMod val="50000"/>
                  </a:schemeClr>
                </a:solidFill>
              </a:rPr>
              <a:t>Integration</a:t>
            </a:r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</a:rPr>
              <a:t> Server (CTS/CIS)</a:t>
            </a:r>
          </a:p>
          <a:p>
            <a:pPr lvl="0"/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Reportador: SQR 8.2.x </a:t>
            </a:r>
            <a:r>
              <a:rPr lang="es-AR" sz="2000" dirty="0" err="1">
                <a:solidFill>
                  <a:schemeClr val="tx2">
                    <a:lumMod val="50000"/>
                  </a:schemeClr>
                </a:solidFill>
              </a:rPr>
              <a:t>ó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 9.3.x. 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 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s-ES_tradnl" sz="2000" b="1" dirty="0">
                <a:solidFill>
                  <a:schemeClr val="tx2">
                    <a:lumMod val="50000"/>
                  </a:schemeClr>
                </a:solidFill>
              </a:rPr>
              <a:t>Plataforma </a:t>
            </a:r>
            <a:r>
              <a:rPr lang="es-ES_tradnl" sz="2000" b="1" dirty="0" err="1">
                <a:solidFill>
                  <a:schemeClr val="tx2">
                    <a:lumMod val="50000"/>
                  </a:schemeClr>
                </a:solidFill>
              </a:rPr>
              <a:t>Branch</a:t>
            </a:r>
            <a:r>
              <a:rPr lang="es-ES_tradnl" sz="20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Sistema Operativo: Microsoft Windows 2003 Server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Base de Datos: Microsoft SQL Server 2005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COBIS </a:t>
            </a:r>
            <a:r>
              <a:rPr lang="es-AR" sz="2000" dirty="0" err="1">
                <a:solidFill>
                  <a:schemeClr val="tx2">
                    <a:lumMod val="50000"/>
                  </a:schemeClr>
                </a:solidFill>
              </a:rPr>
              <a:t>Kernel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</a:rPr>
              <a:t> 3.3.0 </a:t>
            </a:r>
            <a:endParaRPr lang="es-E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085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Muchas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Gracias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2013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biscorp 1">
      <a:dk1>
        <a:sysClr val="windowText" lastClr="000000"/>
      </a:dk1>
      <a:lt1>
        <a:sysClr val="window" lastClr="FFFFFF"/>
      </a:lt1>
      <a:dk2>
        <a:srgbClr val="3380AE"/>
      </a:dk2>
      <a:lt2>
        <a:srgbClr val="FFFCF3"/>
      </a:lt2>
      <a:accent1>
        <a:srgbClr val="459DD3"/>
      </a:accent1>
      <a:accent2>
        <a:srgbClr val="505050"/>
      </a:accent2>
      <a:accent3>
        <a:srgbClr val="94939B"/>
      </a:accent3>
      <a:accent4>
        <a:srgbClr val="AB2D24"/>
      </a:accent4>
      <a:accent5>
        <a:srgbClr val="C66A23"/>
      </a:accent5>
      <a:accent6>
        <a:srgbClr val="2FAA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7697</TotalTime>
  <Words>185</Words>
  <Application>Microsoft Office PowerPoint</Application>
  <PresentationFormat>Presentación en pantalla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Default Theme</vt:lpstr>
      <vt:lpstr>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COBISCORP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COBISCorp</dc:title>
  <dc:creator>Alexis Rodriguez</dc:creator>
  <cp:lastModifiedBy>Bicain, Manuel</cp:lastModifiedBy>
  <cp:revision>193</cp:revision>
  <dcterms:created xsi:type="dcterms:W3CDTF">2012-04-30T07:58:09Z</dcterms:created>
  <dcterms:modified xsi:type="dcterms:W3CDTF">2013-10-16T17:26:57Z</dcterms:modified>
</cp:coreProperties>
</file>