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6" r:id="rId4"/>
    <p:sldId id="289" r:id="rId5"/>
    <p:sldId id="269" r:id="rId6"/>
    <p:sldId id="285" r:id="rId7"/>
    <p:sldId id="286" r:id="rId8"/>
    <p:sldId id="287" r:id="rId9"/>
    <p:sldId id="288" r:id="rId10"/>
    <p:sldId id="265" r:id="rId11"/>
    <p:sldId id="268" r:id="rId12"/>
    <p:sldId id="270" r:id="rId13"/>
    <p:sldId id="267" r:id="rId14"/>
    <p:sldId id="271" r:id="rId15"/>
    <p:sldId id="272" r:id="rId16"/>
    <p:sldId id="273" r:id="rId17"/>
    <p:sldId id="274" r:id="rId18"/>
    <p:sldId id="281" r:id="rId19"/>
    <p:sldId id="275" r:id="rId20"/>
    <p:sldId id="276" r:id="rId21"/>
    <p:sldId id="282" r:id="rId22"/>
    <p:sldId id="277" r:id="rId23"/>
    <p:sldId id="283" r:id="rId24"/>
    <p:sldId id="278" r:id="rId25"/>
    <p:sldId id="284" r:id="rId26"/>
    <p:sldId id="279" r:id="rId27"/>
    <p:sldId id="290" r:id="rId28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FAE5A-D5D3-4F6D-95CC-259594919C22}" type="datetimeFigureOut">
              <a:rPr lang="es-EC" smtClean="0"/>
              <a:pPr/>
              <a:t>12/03/2013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F8E3-4B5B-4591-A947-BFF176297253}" type="slidenum">
              <a:rPr lang="es-EC" smtClean="0"/>
              <a:pPr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86CD-F271-4E74-8911-7B6F0586F15E}" type="datetimeFigureOut">
              <a:rPr lang="es-EC" smtClean="0"/>
              <a:pPr/>
              <a:t>12/03/2013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FA792-1189-4BEA-86F4-7A68CF7F866B}" type="slidenum">
              <a:rPr lang="es-EC" smtClean="0"/>
              <a:pPr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FA792-1189-4BEA-86F4-7A68CF7F866B}" type="slidenum">
              <a:rPr lang="es-EC" smtClean="0"/>
              <a:pPr/>
              <a:t>2</a:t>
            </a:fld>
            <a:endParaRPr 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EB37-FD5F-4684-BA29-A1B92C1AA62D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06C8-410B-4C9B-ACFD-D3AF6E7B49AE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9CD1-5816-4E05-B32F-63A1DCB5981A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19AD-56E7-40C4-9C34-32E17781113F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5A5-2ABB-4739-8374-DA1694E1B5E3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0741-05C4-43E4-9CEB-8FC529B101BE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56B8-F69C-4E94-9A95-D0173EABDFC0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867C-B88A-4AB2-A58B-CA919C2EAA5B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EE9D-DD49-4F7D-8B55-D7C0A466AFD9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206C-881A-47E5-B634-EDFD9959B563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A8E4-4DBD-44A7-909A-7734EA0288F1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C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09D0-9F2D-4C12-B638-012667596D75}" type="datetime1">
              <a:rPr lang="es-EC" smtClean="0"/>
              <a:pPr/>
              <a:t>12/03/2013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0AB76-6163-4BBC-9545-DD7716031299}" type="slidenum">
              <a:rPr lang="es-EC" smtClean="0"/>
              <a:pPr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ARQUITECTURA COBIS KERNEL Y BANCA VIRTUAL</a:t>
            </a:r>
            <a:endParaRPr lang="es-EC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Picture 3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5500702"/>
            <a:ext cx="3429000" cy="73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Kernel</a:t>
            </a:r>
            <a:r>
              <a:rPr lang="es-EC" dirty="0" smtClean="0"/>
              <a:t> </a:t>
            </a:r>
            <a:r>
              <a:rPr lang="es-EC" dirty="0" err="1" smtClean="0"/>
              <a:t>Cobis</a:t>
            </a:r>
            <a:endParaRPr lang="es-EC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95310" y="1500174"/>
            <a:ext cx="7920373" cy="4929198"/>
            <a:chOff x="48" y="288"/>
            <a:chExt cx="5522" cy="403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1296" y="680"/>
              <a:ext cx="1" cy="3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vert="eaVert" anchor="ctr">
              <a:spAutoFit/>
            </a:bodyPr>
            <a:lstStyle/>
            <a:p>
              <a:pPr>
                <a:defRPr/>
              </a:pPr>
              <a:endParaRPr lang="es-AR">
                <a:cs typeface="+mn-cs"/>
              </a:endParaRPr>
            </a:p>
          </p:txBody>
        </p:sp>
        <p:cxnSp>
          <p:nvCxnSpPr>
            <p:cNvPr id="6" name="AutoShape 5"/>
            <p:cNvCxnSpPr>
              <a:cxnSpLocks noChangeShapeType="1"/>
              <a:stCxn id="35" idx="1"/>
              <a:endCxn id="7" idx="2"/>
            </p:cNvCxnSpPr>
            <p:nvPr/>
          </p:nvCxnSpPr>
          <p:spPr bwMode="auto">
            <a:xfrm rot="10800000" flipH="1">
              <a:off x="432" y="504"/>
              <a:ext cx="672" cy="2328"/>
            </a:xfrm>
            <a:prstGeom prst="bentConnector3">
              <a:avLst>
                <a:gd name="adj1" fmla="val -21431"/>
              </a:avLst>
            </a:prstGeom>
            <a:noFill/>
            <a:ln w="2857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104" y="288"/>
              <a:ext cx="2304" cy="432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prstShdw prst="shdw17" dist="17961" dir="2700000">
                <a:srgbClr val="008000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s-EC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rPr>
                <a:t>               MOTOR </a:t>
              </a:r>
              <a:r>
                <a:rPr lang="es-EC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rPr>
                <a:t>DE BASE DE DATOS</a:t>
              </a:r>
              <a:endPara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919" y="720"/>
              <a:ext cx="1" cy="3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vert="eaVert" anchor="ctr">
              <a:spAutoFit/>
            </a:bodyPr>
            <a:lstStyle/>
            <a:p>
              <a:pPr>
                <a:defRPr/>
              </a:pPr>
              <a:endParaRPr lang="es-AR"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167" y="672"/>
              <a:ext cx="1" cy="3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vert="eaVert" anchor="ctr">
              <a:spAutoFit/>
            </a:bodyPr>
            <a:lstStyle/>
            <a:p>
              <a:pPr>
                <a:defRPr/>
              </a:pPr>
              <a:endParaRPr lang="es-AR">
                <a:cs typeface="+mn-cs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080" y="3216"/>
              <a:ext cx="1440" cy="1104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  <a:effectLst>
              <a:prstShdw prst="shdw17" dist="17961" dir="2700000">
                <a:srgbClr val="DDDDDD">
                  <a:gamma/>
                  <a:shade val="60000"/>
                  <a:invGamma/>
                </a:srgbClr>
              </a:prstShdw>
            </a:effectLst>
          </p:spPr>
          <p:txBody>
            <a:bodyPr wrap="none" anchor="b" anchorCtr="1"/>
            <a:lstStyle/>
            <a:p>
              <a:pPr algn="r">
                <a:defRPr/>
              </a:pPr>
              <a:r>
                <a:rPr lang="es-EC" sz="1800" b="1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rPr>
                <a:t>                         K </a:t>
              </a:r>
              <a:r>
                <a:rPr lang="es-EC" sz="1800" b="1" i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rPr>
                <a:t>Branch</a:t>
              </a:r>
              <a:endParaRPr lang="en-US" sz="1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 flipH="1">
              <a:off x="3360" y="2928"/>
              <a:ext cx="912" cy="48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84" y="624"/>
                </a:cxn>
                <a:cxn ang="0">
                  <a:pos x="0" y="624"/>
                </a:cxn>
              </a:cxnLst>
              <a:rect l="0" t="0" r="r" b="b"/>
              <a:pathLst>
                <a:path w="384" h="624">
                  <a:moveTo>
                    <a:pt x="384" y="0"/>
                  </a:moveTo>
                  <a:lnTo>
                    <a:pt x="384" y="624"/>
                  </a:lnTo>
                  <a:lnTo>
                    <a:pt x="0" y="624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s-AR">
                <a:cs typeface="+mn-cs"/>
              </a:endParaRP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272" y="3264"/>
              <a:ext cx="672" cy="28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8000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s-EC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rPr>
                <a:t>COM</a:t>
              </a:r>
              <a:r>
                <a:rPr lang="en-US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rPr>
                <a:t>SRV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272" y="3936"/>
              <a:ext cx="672" cy="28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8000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s-EC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rPr>
                <a:t>DISTSRV</a:t>
              </a:r>
              <a:endPara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4272" y="3600"/>
              <a:ext cx="672" cy="28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8000"/>
                </a:gs>
                <a:gs pos="100000">
                  <a:srgbClr val="0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prstShdw prst="shdw17" dist="17961" dir="2700000">
                <a:srgbClr val="008000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r>
                <a:rPr lang="es-EC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rPr>
                <a:t>FIRMSRV</a:t>
              </a:r>
              <a:endPara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  <a:cs typeface="+mn-cs"/>
              </a:endParaRPr>
            </a:p>
          </p:txBody>
        </p:sp>
        <p:cxnSp>
          <p:nvCxnSpPr>
            <p:cNvPr id="15" name="AutoShape 14"/>
            <p:cNvCxnSpPr>
              <a:cxnSpLocks noChangeShapeType="1"/>
              <a:stCxn id="22" idx="3"/>
              <a:endCxn id="14" idx="3"/>
            </p:cNvCxnSpPr>
            <p:nvPr/>
          </p:nvCxnSpPr>
          <p:spPr bwMode="auto">
            <a:xfrm>
              <a:off x="4944" y="2160"/>
              <a:ext cx="1" cy="1584"/>
            </a:xfrm>
            <a:prstGeom prst="bentConnector3">
              <a:avLst>
                <a:gd name="adj1" fmla="val 14400000"/>
              </a:avLst>
            </a:prstGeom>
            <a:noFill/>
            <a:ln w="3810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</p:cxnSp>
        <p:cxnSp>
          <p:nvCxnSpPr>
            <p:cNvPr id="16" name="AutoShape 15"/>
            <p:cNvCxnSpPr>
              <a:cxnSpLocks noChangeShapeType="1"/>
              <a:stCxn id="21" idx="3"/>
              <a:endCxn id="13" idx="3"/>
            </p:cNvCxnSpPr>
            <p:nvPr/>
          </p:nvCxnSpPr>
          <p:spPr bwMode="auto">
            <a:xfrm>
              <a:off x="4944" y="1824"/>
              <a:ext cx="1" cy="2256"/>
            </a:xfrm>
            <a:prstGeom prst="bentConnector3">
              <a:avLst>
                <a:gd name="adj1" fmla="val 14400000"/>
              </a:avLst>
            </a:prstGeom>
            <a:noFill/>
            <a:ln w="38100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</p:cxn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48" y="864"/>
              <a:ext cx="4464" cy="2208"/>
              <a:chOff x="48" y="864"/>
              <a:chExt cx="4464" cy="2208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48" y="864"/>
                <a:ext cx="4464" cy="2208"/>
              </a:xfrm>
              <a:prstGeom prst="rect">
                <a:avLst/>
              </a:prstGeom>
              <a:gradFill rotWithShape="0">
                <a:gsLst>
                  <a:gs pos="0">
                    <a:srgbClr val="DDDDDD"/>
                  </a:gs>
                  <a:gs pos="100000">
                    <a:srgbClr val="666666"/>
                  </a:gs>
                </a:gsLst>
                <a:path path="shape">
                  <a:fillToRect l="50000" t="50000" r="50000" b="50000"/>
                </a:path>
              </a:gradFill>
              <a:ln w="317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858585"/>
                </a:prstShdw>
              </a:effec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4" name="AutoShape 18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816" cy="28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TRNSRV</a:t>
                </a:r>
              </a:p>
            </p:txBody>
          </p:sp>
          <p:sp>
            <p:nvSpPr>
              <p:cNvPr id="25" name="AutoShape 19"/>
              <p:cNvSpPr>
                <a:spLocks noChangeArrowheads="1"/>
              </p:cNvSpPr>
              <p:nvPr/>
            </p:nvSpPr>
            <p:spPr bwMode="auto">
              <a:xfrm>
                <a:off x="1008" y="960"/>
                <a:ext cx="576" cy="432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A</a:t>
                </a: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PLSRV </a:t>
                </a:r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0</a:t>
                </a: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auto">
              <a:xfrm>
                <a:off x="1632" y="960"/>
                <a:ext cx="576" cy="432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1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A</a:t>
                </a:r>
                <a:r>
                  <a:rPr lang="es-EC" sz="1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PLSRV</a:t>
                </a:r>
                <a:r>
                  <a:rPr lang="en-US" sz="1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1</a:t>
                </a:r>
              </a:p>
            </p:txBody>
          </p:sp>
          <p:sp>
            <p:nvSpPr>
              <p:cNvPr id="27" name="AutoShape 21"/>
              <p:cNvSpPr>
                <a:spLocks noChangeArrowheads="1"/>
              </p:cNvSpPr>
              <p:nvPr/>
            </p:nvSpPr>
            <p:spPr bwMode="auto">
              <a:xfrm>
                <a:off x="2830" y="960"/>
                <a:ext cx="697" cy="432"/>
              </a:xfrm>
              <a:prstGeom prst="can">
                <a:avLst>
                  <a:gd name="adj" fmla="val 25000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sz="1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A</a:t>
                </a:r>
                <a:r>
                  <a:rPr lang="es-EC" sz="1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PLSRV</a:t>
                </a:r>
                <a:r>
                  <a:rPr lang="en-US" sz="1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(n-1)</a:t>
                </a:r>
              </a:p>
            </p:txBody>
          </p:sp>
          <p:sp>
            <p:nvSpPr>
              <p:cNvPr id="28" name="AutoShape 22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960" cy="28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MUX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  <p:sp>
            <p:nvSpPr>
              <p:cNvPr id="29" name="Freeform 23"/>
              <p:cNvSpPr>
                <a:spLocks/>
              </p:cNvSpPr>
              <p:nvPr/>
            </p:nvSpPr>
            <p:spPr bwMode="auto">
              <a:xfrm>
                <a:off x="1296" y="1392"/>
                <a:ext cx="960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960" y="192"/>
                  </a:cxn>
                  <a:cxn ang="0">
                    <a:pos x="960" y="336"/>
                  </a:cxn>
                </a:cxnLst>
                <a:rect l="0" t="0" r="r" b="b"/>
                <a:pathLst>
                  <a:path w="960" h="336">
                    <a:moveTo>
                      <a:pt x="0" y="0"/>
                    </a:moveTo>
                    <a:lnTo>
                      <a:pt x="0" y="192"/>
                    </a:lnTo>
                    <a:lnTo>
                      <a:pt x="960" y="192"/>
                    </a:lnTo>
                    <a:lnTo>
                      <a:pt x="960" y="336"/>
                    </a:ln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AR">
                  <a:cs typeface="+mn-cs"/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 flipH="1">
                <a:off x="2784" y="1392"/>
                <a:ext cx="384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960" y="192"/>
                  </a:cxn>
                  <a:cxn ang="0">
                    <a:pos x="960" y="336"/>
                  </a:cxn>
                </a:cxnLst>
                <a:rect l="0" t="0" r="r" b="b"/>
                <a:pathLst>
                  <a:path w="960" h="336">
                    <a:moveTo>
                      <a:pt x="0" y="0"/>
                    </a:moveTo>
                    <a:lnTo>
                      <a:pt x="0" y="192"/>
                    </a:lnTo>
                    <a:lnTo>
                      <a:pt x="960" y="192"/>
                    </a:lnTo>
                    <a:lnTo>
                      <a:pt x="960" y="336"/>
                    </a:ln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AR">
                  <a:cs typeface="+mn-cs"/>
                </a:endParaRPr>
              </a:p>
            </p:txBody>
          </p:sp>
          <p:sp>
            <p:nvSpPr>
              <p:cNvPr id="31" name="Freeform 25"/>
              <p:cNvSpPr>
                <a:spLocks/>
              </p:cNvSpPr>
              <p:nvPr/>
            </p:nvSpPr>
            <p:spPr bwMode="auto">
              <a:xfrm>
                <a:off x="1920" y="1392"/>
                <a:ext cx="480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480" y="96"/>
                  </a:cxn>
                  <a:cxn ang="0">
                    <a:pos x="480" y="336"/>
                  </a:cxn>
                </a:cxnLst>
                <a:rect l="0" t="0" r="r" b="b"/>
                <a:pathLst>
                  <a:path w="480" h="336">
                    <a:moveTo>
                      <a:pt x="0" y="0"/>
                    </a:moveTo>
                    <a:lnTo>
                      <a:pt x="0" y="96"/>
                    </a:lnTo>
                    <a:lnTo>
                      <a:pt x="480" y="96"/>
                    </a:lnTo>
                    <a:lnTo>
                      <a:pt x="480" y="336"/>
                    </a:ln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AR">
                  <a:cs typeface="+mn-cs"/>
                </a:endParaRPr>
              </a:p>
            </p:txBody>
          </p:sp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2208" y="2208"/>
                <a:ext cx="192" cy="624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84" y="624"/>
                  </a:cxn>
                  <a:cxn ang="0">
                    <a:pos x="0" y="624"/>
                  </a:cxn>
                </a:cxnLst>
                <a:rect l="0" t="0" r="r" b="b"/>
                <a:pathLst>
                  <a:path w="384" h="624">
                    <a:moveTo>
                      <a:pt x="384" y="0"/>
                    </a:moveTo>
                    <a:lnTo>
                      <a:pt x="384" y="624"/>
                    </a:lnTo>
                    <a:lnTo>
                      <a:pt x="0" y="624"/>
                    </a:ln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AR">
                  <a:cs typeface="+mn-cs"/>
                </a:endParaRPr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 flipH="1">
                <a:off x="2640" y="2208"/>
                <a:ext cx="192" cy="624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384" y="624"/>
                  </a:cxn>
                  <a:cxn ang="0">
                    <a:pos x="0" y="624"/>
                  </a:cxn>
                </a:cxnLst>
                <a:rect l="0" t="0" r="r" b="b"/>
                <a:pathLst>
                  <a:path w="384" h="624">
                    <a:moveTo>
                      <a:pt x="384" y="0"/>
                    </a:moveTo>
                    <a:lnTo>
                      <a:pt x="384" y="624"/>
                    </a:lnTo>
                    <a:lnTo>
                      <a:pt x="0" y="624"/>
                    </a:ln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AR">
                  <a:cs typeface="+mn-cs"/>
                </a:endParaRPr>
              </a:p>
            </p:txBody>
          </p:sp>
          <p:sp>
            <p:nvSpPr>
              <p:cNvPr id="34" name="AutoShape 28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672" cy="28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COM</a:t>
                </a:r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SRV</a:t>
                </a:r>
              </a:p>
            </p:txBody>
          </p:sp>
          <p:sp>
            <p:nvSpPr>
              <p:cNvPr id="35" name="AutoShape 29"/>
              <p:cNvSpPr>
                <a:spLocks noChangeArrowheads="1"/>
              </p:cNvSpPr>
              <p:nvPr/>
            </p:nvSpPr>
            <p:spPr bwMode="auto">
              <a:xfrm>
                <a:off x="432" y="2688"/>
                <a:ext cx="624" cy="28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LOGGER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  <p:cxnSp>
            <p:nvCxnSpPr>
              <p:cNvPr id="36" name="AutoShape 30"/>
              <p:cNvCxnSpPr>
                <a:cxnSpLocks noChangeShapeType="1"/>
                <a:stCxn id="35" idx="3"/>
                <a:endCxn id="24" idx="1"/>
              </p:cNvCxnSpPr>
              <p:nvPr/>
            </p:nvCxnSpPr>
            <p:spPr bwMode="auto">
              <a:xfrm>
                <a:off x="1056" y="2832"/>
                <a:ext cx="336" cy="0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</p:cxnSp>
          <p:sp>
            <p:nvSpPr>
              <p:cNvPr id="37" name="AutoShape 31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576" cy="28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REENTRY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SERVER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  <p:sp>
            <p:nvSpPr>
              <p:cNvPr id="38" name="AutoShape 32"/>
              <p:cNvSpPr>
                <a:spLocks noChangeArrowheads="1"/>
              </p:cNvSpPr>
              <p:nvPr/>
            </p:nvSpPr>
            <p:spPr bwMode="auto">
              <a:xfrm>
                <a:off x="240" y="1488"/>
                <a:ext cx="720" cy="28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SCHEDULER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768" y="2208"/>
                <a:ext cx="576" cy="28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REENTRY</a:t>
                </a:r>
              </a:p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START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720" y="1824"/>
                <a:ext cx="672" cy="7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AR"/>
              </a:p>
            </p:txBody>
          </p:sp>
          <p:cxnSp>
            <p:nvCxnSpPr>
              <p:cNvPr id="41" name="AutoShape 35"/>
              <p:cNvCxnSpPr>
                <a:cxnSpLocks noChangeShapeType="1"/>
                <a:stCxn id="24" idx="0"/>
                <a:endCxn id="40" idx="3"/>
              </p:cNvCxnSpPr>
              <p:nvPr/>
            </p:nvCxnSpPr>
            <p:spPr bwMode="auto">
              <a:xfrm rot="5400000" flipH="1">
                <a:off x="1347" y="2235"/>
                <a:ext cx="504" cy="402"/>
              </a:xfrm>
              <a:prstGeom prst="bentConnector2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</p:cxnSp>
          <p:sp>
            <p:nvSpPr>
              <p:cNvPr id="42" name="Freeform 36"/>
              <p:cNvSpPr>
                <a:spLocks/>
              </p:cNvSpPr>
              <p:nvPr/>
            </p:nvSpPr>
            <p:spPr bwMode="auto">
              <a:xfrm>
                <a:off x="528" y="1776"/>
                <a:ext cx="240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240" y="576"/>
                  </a:cxn>
                </a:cxnLst>
                <a:rect l="0" t="0" r="r" b="b"/>
                <a:pathLst>
                  <a:path w="240" h="576">
                    <a:moveTo>
                      <a:pt x="0" y="0"/>
                    </a:moveTo>
                    <a:lnTo>
                      <a:pt x="0" y="576"/>
                    </a:lnTo>
                    <a:lnTo>
                      <a:pt x="240" y="576"/>
                    </a:lnTo>
                  </a:path>
                </a:pathLst>
              </a:custGeom>
              <a:noFill/>
              <a:ln w="2857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AR">
                  <a:cs typeface="+mn-cs"/>
                </a:endParaRPr>
              </a:p>
            </p:txBody>
          </p:sp>
          <p:cxnSp>
            <p:nvCxnSpPr>
              <p:cNvPr id="43" name="AutoShape 37"/>
              <p:cNvCxnSpPr>
                <a:cxnSpLocks noChangeShapeType="1"/>
                <a:stCxn id="38" idx="0"/>
                <a:endCxn id="25" idx="2"/>
              </p:cNvCxnSpPr>
              <p:nvPr/>
            </p:nvCxnSpPr>
            <p:spPr bwMode="auto">
              <a:xfrm rot="16200000">
                <a:off x="648" y="1128"/>
                <a:ext cx="312" cy="408"/>
              </a:xfrm>
              <a:prstGeom prst="bentConnector2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 type="triangle" w="med" len="med"/>
                <a:tailEnd type="triangle" w="med" len="med"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</p:cxnSp>
          <p:sp>
            <p:nvSpPr>
              <p:cNvPr id="44" name="AutoShape 38"/>
              <p:cNvSpPr>
                <a:spLocks noChangeArrowheads="1"/>
              </p:cNvSpPr>
              <p:nvPr/>
            </p:nvSpPr>
            <p:spPr bwMode="auto">
              <a:xfrm flipH="1">
                <a:off x="3456" y="960"/>
                <a:ext cx="672" cy="1872"/>
              </a:xfrm>
              <a:prstGeom prst="homePlate">
                <a:avLst>
                  <a:gd name="adj" fmla="val 25000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ADMIN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  <p:sp>
            <p:nvSpPr>
              <p:cNvPr id="45" name="Text Box 39"/>
              <p:cNvSpPr txBox="1">
                <a:spLocks noChangeArrowheads="1"/>
              </p:cNvSpPr>
              <p:nvPr/>
            </p:nvSpPr>
            <p:spPr bwMode="auto">
              <a:xfrm>
                <a:off x="3552" y="2832"/>
                <a:ext cx="924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EC" sz="1800" b="1" i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  <a:cs typeface="+mn-cs"/>
                  </a:rPr>
                  <a:t>Kernel</a:t>
                </a:r>
                <a:r>
                  <a:rPr lang="es-EC" sz="18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  <a:cs typeface="+mn-cs"/>
                  </a:rPr>
                  <a:t> Central</a:t>
                </a:r>
                <a:endParaRPr lang="en-US" sz="1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</p:grpSp>
        <p:sp>
          <p:nvSpPr>
            <p:cNvPr id="18" name="AutoShape 40"/>
            <p:cNvSpPr>
              <a:spLocks noChangeArrowheads="1"/>
            </p:cNvSpPr>
            <p:nvPr/>
          </p:nvSpPr>
          <p:spPr bwMode="auto">
            <a:xfrm>
              <a:off x="3179" y="3264"/>
              <a:ext cx="613" cy="336"/>
            </a:xfrm>
            <a:prstGeom prst="cloudCallout">
              <a:avLst>
                <a:gd name="adj1" fmla="val -24653"/>
                <a:gd name="adj2" fmla="val 31847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s-EC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</a:rPr>
                <a:t>WAN</a:t>
              </a:r>
              <a:endPara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endParaRPr>
            </a:p>
          </p:txBody>
        </p:sp>
        <p:sp>
          <p:nvSpPr>
            <p:cNvPr id="19" name="AutoShape 41"/>
            <p:cNvSpPr>
              <a:spLocks noChangeArrowheads="1"/>
            </p:cNvSpPr>
            <p:nvPr/>
          </p:nvSpPr>
          <p:spPr bwMode="auto">
            <a:xfrm>
              <a:off x="4944" y="2448"/>
              <a:ext cx="626" cy="336"/>
            </a:xfrm>
            <a:prstGeom prst="cloudCallout">
              <a:avLst>
                <a:gd name="adj1" fmla="val -29514"/>
                <a:gd name="adj2" fmla="val 31847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s-EC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</a:rPr>
                <a:t>WAN</a:t>
              </a:r>
              <a:endPara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endParaRPr>
            </a:p>
          </p:txBody>
        </p: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4272" y="1680"/>
              <a:ext cx="672" cy="624"/>
              <a:chOff x="4272" y="1680"/>
              <a:chExt cx="672" cy="624"/>
            </a:xfrm>
          </p:grpSpPr>
          <p:sp>
            <p:nvSpPr>
              <p:cNvPr id="21" name="AutoShape 43"/>
              <p:cNvSpPr>
                <a:spLocks noChangeArrowheads="1"/>
              </p:cNvSpPr>
              <p:nvPr/>
            </p:nvSpPr>
            <p:spPr bwMode="auto">
              <a:xfrm>
                <a:off x="4272" y="1680"/>
                <a:ext cx="672" cy="28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DISTSRV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  <p:sp>
            <p:nvSpPr>
              <p:cNvPr id="22" name="AutoShape 44"/>
              <p:cNvSpPr>
                <a:spLocks noChangeArrowheads="1"/>
              </p:cNvSpPr>
              <p:nvPr/>
            </p:nvSpPr>
            <p:spPr bwMode="auto">
              <a:xfrm>
                <a:off x="4272" y="2016"/>
                <a:ext cx="672" cy="28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8000"/>
                  </a:gs>
                  <a:gs pos="100000">
                    <a:srgbClr val="0080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2700000">
                  <a:srgbClr val="008000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s-EC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  <a:cs typeface="+mn-cs"/>
                  </a:rPr>
                  <a:t>FIRMSRV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  <a:cs typeface="+mn-cs"/>
                </a:endParaRPr>
              </a:p>
            </p:txBody>
          </p:sp>
        </p:grp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10</a:t>
            </a:fld>
            <a:endParaRPr lang="es-EC" dirty="0"/>
          </a:p>
        </p:txBody>
      </p:sp>
      <p:pic>
        <p:nvPicPr>
          <p:cNvPr id="47" name="Picture 46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Canales </a:t>
            </a:r>
            <a:r>
              <a:rPr lang="es-EC" dirty="0" err="1" smtClean="0"/>
              <a:t>Cobis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C" sz="3200" dirty="0" smtClean="0"/>
              <a:t>Conjunto de aplicaciones de acceso remoto al </a:t>
            </a:r>
            <a:r>
              <a:rPr lang="es-EC" sz="3200" dirty="0" err="1" smtClean="0"/>
              <a:t>core</a:t>
            </a:r>
            <a:r>
              <a:rPr lang="es-EC" sz="3200" dirty="0" smtClean="0"/>
              <a:t> central de </a:t>
            </a:r>
            <a:r>
              <a:rPr lang="es-EC" sz="3200" dirty="0" err="1" smtClean="0"/>
              <a:t>Cobis</a:t>
            </a:r>
            <a:r>
              <a:rPr lang="es-AR" sz="3200" dirty="0" smtClean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AR" sz="3200" dirty="0" smtClean="0"/>
              <a:t> </a:t>
            </a:r>
            <a:r>
              <a:rPr lang="es-EC" sz="3200" dirty="0" smtClean="0"/>
              <a:t>Permiten:</a:t>
            </a:r>
          </a:p>
          <a:p>
            <a:pPr lvl="1">
              <a:buFont typeface="Wingdings" pitchFamily="2" charset="2"/>
              <a:buChar char="§"/>
            </a:pPr>
            <a:r>
              <a:rPr lang="es-EC" sz="2700" dirty="0" smtClean="0"/>
              <a:t>Operación  y administración de sucursales y cajas: </a:t>
            </a:r>
            <a:r>
              <a:rPr lang="es-EC" sz="2700" dirty="0" err="1" smtClean="0"/>
              <a:t>Branch</a:t>
            </a:r>
            <a:endParaRPr lang="es-EC" sz="2700" dirty="0" smtClean="0"/>
          </a:p>
          <a:p>
            <a:pPr lvl="1">
              <a:buFont typeface="Wingdings" pitchFamily="2" charset="2"/>
              <a:buChar char="§"/>
            </a:pPr>
            <a:r>
              <a:rPr lang="es-EC" sz="2700" dirty="0" smtClean="0"/>
              <a:t>Acceso directo de clientes a productos financieros 7x24: Banca Virtual</a:t>
            </a:r>
          </a:p>
          <a:p>
            <a:pPr lvl="1">
              <a:buFont typeface="Wingdings" pitchFamily="2" charset="2"/>
              <a:buChar char="§"/>
            </a:pPr>
            <a:r>
              <a:rPr lang="es-EC" sz="2700" dirty="0" smtClean="0"/>
              <a:t>Liberar al servidor central de la conexión y validación de usuarios</a:t>
            </a:r>
            <a:endParaRPr lang="es-AR" sz="27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s-EC" sz="3200" dirty="0" smtClean="0"/>
              <a:t>Aprovecha los últimos avances tecnológicos</a:t>
            </a:r>
          </a:p>
          <a:p>
            <a:r>
              <a:rPr lang="es-MX" dirty="0" smtClean="0"/>
              <a:t>Plataforma de:</a:t>
            </a:r>
          </a:p>
          <a:p>
            <a:pPr lvl="1">
              <a:buFont typeface="Wingdings" pitchFamily="2" charset="2"/>
              <a:buChar char="§"/>
            </a:pPr>
            <a:r>
              <a:rPr lang="es-MX" dirty="0" smtClean="0"/>
              <a:t>Servidor de sucursal (</a:t>
            </a:r>
            <a:r>
              <a:rPr lang="es-MX" dirty="0" err="1" smtClean="0"/>
              <a:t>Branch</a:t>
            </a:r>
            <a:r>
              <a:rPr lang="es-MX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s-MX" dirty="0" smtClean="0"/>
              <a:t>Servidor de COBIS BV</a:t>
            </a:r>
          </a:p>
          <a:p>
            <a:r>
              <a:rPr lang="es-MX" dirty="0" smtClean="0"/>
              <a:t>Manejo de alta disponibilidad (</a:t>
            </a:r>
            <a:r>
              <a:rPr lang="es-MX" dirty="0" err="1" smtClean="0"/>
              <a:t>cluster</a:t>
            </a:r>
            <a:r>
              <a:rPr lang="es-MX" dirty="0" smtClean="0"/>
              <a:t>)</a:t>
            </a:r>
            <a:endParaRPr lang="es-E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s-AR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11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Banca Virtual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C" sz="3200" dirty="0" smtClean="0"/>
              <a:t>Brinda acceso directo a clientes a sus productos financieros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EC" sz="3200" dirty="0" smtClean="0"/>
              <a:t>Canales de Banca Virtual</a:t>
            </a:r>
            <a:endParaRPr lang="es-AR" sz="3200" dirty="0" smtClean="0"/>
          </a:p>
          <a:p>
            <a:pPr lvl="1">
              <a:buFont typeface="Wingdings" pitchFamily="2" charset="2"/>
              <a:buChar char="§"/>
            </a:pPr>
            <a:r>
              <a:rPr lang="es-AR" sz="2700" dirty="0" smtClean="0"/>
              <a:t> </a:t>
            </a:r>
            <a:r>
              <a:rPr lang="es-EC" sz="2700" dirty="0" smtClean="0"/>
              <a:t>Home </a:t>
            </a:r>
            <a:r>
              <a:rPr lang="es-EC" sz="2700" dirty="0" err="1" smtClean="0"/>
              <a:t>Banking</a:t>
            </a:r>
            <a:r>
              <a:rPr lang="es-EC" sz="2700" dirty="0" smtClean="0"/>
              <a:t>: Internet </a:t>
            </a:r>
            <a:r>
              <a:rPr lang="es-EC" sz="2700" dirty="0" err="1" smtClean="0"/>
              <a:t>Banking</a:t>
            </a:r>
            <a:r>
              <a:rPr lang="es-EC" sz="2700" dirty="0" smtClean="0"/>
              <a:t> (Macro </a:t>
            </a:r>
            <a:r>
              <a:rPr lang="es-EC" sz="2700" dirty="0" err="1" smtClean="0"/>
              <a:t>Direct</a:t>
            </a:r>
            <a:r>
              <a:rPr lang="es-EC" sz="27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s-EC" sz="2700" dirty="0" smtClean="0"/>
              <a:t> TAS: Terminales de Auto Servicio (</a:t>
            </a:r>
            <a:r>
              <a:rPr lang="es-EC" sz="2700" dirty="0" err="1" smtClean="0"/>
              <a:t>Kioskos</a:t>
            </a:r>
            <a:r>
              <a:rPr lang="es-EC" sz="27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s-EC" sz="2700" dirty="0" smtClean="0"/>
              <a:t> IVR: Servicios de atención telefónica automática (</a:t>
            </a:r>
            <a:r>
              <a:rPr lang="es-EC" sz="2700" dirty="0" err="1" smtClean="0"/>
              <a:t>Interactive</a:t>
            </a:r>
            <a:r>
              <a:rPr lang="es-EC" sz="2700" dirty="0" smtClean="0"/>
              <a:t> </a:t>
            </a:r>
            <a:r>
              <a:rPr lang="es-EC" sz="2700" dirty="0" err="1" smtClean="0"/>
              <a:t>Voice</a:t>
            </a:r>
            <a:r>
              <a:rPr lang="es-EC" sz="2700" dirty="0" smtClean="0"/>
              <a:t> Response)</a:t>
            </a:r>
          </a:p>
          <a:p>
            <a:pPr lvl="2">
              <a:buFont typeface="Courier New" pitchFamily="49" charset="0"/>
              <a:buChar char="o"/>
            </a:pPr>
            <a:r>
              <a:rPr lang="es-EC" sz="2300" dirty="0" smtClean="0"/>
              <a:t> Voz</a:t>
            </a:r>
          </a:p>
          <a:p>
            <a:pPr lvl="2">
              <a:buFont typeface="Courier New" pitchFamily="49" charset="0"/>
              <a:buChar char="o"/>
            </a:pPr>
            <a:r>
              <a:rPr lang="es-EC" sz="2300" dirty="0" smtClean="0"/>
              <a:t> Fax</a:t>
            </a:r>
          </a:p>
          <a:p>
            <a:pPr lvl="1">
              <a:buFont typeface="Wingdings" pitchFamily="2" charset="2"/>
              <a:buChar char="§"/>
            </a:pPr>
            <a:r>
              <a:rPr lang="es-EC" sz="2700" dirty="0" smtClean="0"/>
              <a:t> SAT: Servicio de atención telefónica (</a:t>
            </a:r>
            <a:r>
              <a:rPr lang="es-EC" sz="2700" dirty="0" err="1" smtClean="0"/>
              <a:t>call</a:t>
            </a:r>
            <a:r>
              <a:rPr lang="es-EC" sz="2700" dirty="0" smtClean="0"/>
              <a:t> center)</a:t>
            </a:r>
          </a:p>
          <a:p>
            <a:pPr lvl="1">
              <a:buFont typeface="Wingdings" pitchFamily="2" charset="2"/>
              <a:buChar char="§"/>
            </a:pPr>
            <a:r>
              <a:rPr lang="es-EC" sz="2700" dirty="0" smtClean="0"/>
              <a:t> </a:t>
            </a:r>
            <a:r>
              <a:rPr lang="es-EC" sz="2700" dirty="0" err="1" smtClean="0"/>
              <a:t>AdminBV</a:t>
            </a:r>
            <a:r>
              <a:rPr lang="es-EC" sz="2700" dirty="0" smtClean="0"/>
              <a:t>: </a:t>
            </a:r>
            <a:r>
              <a:rPr lang="es-EC" sz="2700" dirty="0" err="1" smtClean="0"/>
              <a:t>Frontend</a:t>
            </a:r>
            <a:r>
              <a:rPr lang="es-EC" sz="2700" dirty="0" smtClean="0"/>
              <a:t> de administración</a:t>
            </a:r>
            <a:endParaRPr lang="es-AR" sz="1800" dirty="0" smtClean="0">
              <a:solidFill>
                <a:schemeClr val="accent2"/>
              </a:solidFill>
            </a:endParaRPr>
          </a:p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12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 de Banca Virtual</a:t>
            </a: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13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142984"/>
            <a:ext cx="7858180" cy="52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Servidor de </a:t>
            </a:r>
            <a:r>
              <a:rPr lang="es-EC" dirty="0" err="1" smtClean="0"/>
              <a:t>Kernel</a:t>
            </a:r>
            <a:r>
              <a:rPr lang="es-EC" dirty="0" smtClean="0"/>
              <a:t> de BV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C" b="1" u="sng" dirty="0" smtClean="0"/>
              <a:t>Descripción General:</a:t>
            </a:r>
            <a:endParaRPr lang="es-EC" dirty="0" smtClean="0"/>
          </a:p>
          <a:p>
            <a:r>
              <a:rPr lang="es-EC" dirty="0" smtClean="0"/>
              <a:t>Servidor </a:t>
            </a:r>
            <a:r>
              <a:rPr lang="es-EC" dirty="0" err="1" smtClean="0"/>
              <a:t>Kernel</a:t>
            </a:r>
            <a:r>
              <a:rPr lang="es-EC" dirty="0" smtClean="0"/>
              <a:t> </a:t>
            </a:r>
            <a:r>
              <a:rPr lang="es-EC" dirty="0" err="1" smtClean="0"/>
              <a:t>Branch</a:t>
            </a:r>
            <a:r>
              <a:rPr lang="es-EC" dirty="0" smtClean="0"/>
              <a:t> que establece la comunicación con el </a:t>
            </a:r>
            <a:r>
              <a:rPr lang="es-EC" dirty="0" err="1" smtClean="0"/>
              <a:t>Kernel</a:t>
            </a:r>
            <a:r>
              <a:rPr lang="es-EC" dirty="0" smtClean="0"/>
              <a:t> Central y Canales de BV.</a:t>
            </a:r>
          </a:p>
          <a:p>
            <a:r>
              <a:rPr lang="es-EC" dirty="0" smtClean="0"/>
              <a:t>Motor de base de datos productiva de BV.</a:t>
            </a:r>
          </a:p>
          <a:p>
            <a:r>
              <a:rPr lang="es-EC" dirty="0" smtClean="0"/>
              <a:t>Ejecución de Transacciones en Off-line (</a:t>
            </a:r>
            <a:r>
              <a:rPr lang="es-EC" dirty="0" err="1" smtClean="0"/>
              <a:t>Reentry</a:t>
            </a:r>
            <a:r>
              <a:rPr lang="es-EC" dirty="0" smtClean="0"/>
              <a:t>).</a:t>
            </a:r>
          </a:p>
          <a:p>
            <a:pPr>
              <a:buNone/>
            </a:pPr>
            <a:endParaRPr lang="es-EC" b="1" u="sng" dirty="0" smtClean="0"/>
          </a:p>
          <a:p>
            <a:pPr>
              <a:buNone/>
            </a:pPr>
            <a:r>
              <a:rPr lang="es-EC" b="1" u="sng" dirty="0" smtClean="0"/>
              <a:t>Implementación para Banco Macro:</a:t>
            </a:r>
          </a:p>
          <a:p>
            <a:r>
              <a:rPr lang="es-EC" dirty="0" err="1" smtClean="0"/>
              <a:t>Cluster</a:t>
            </a:r>
            <a:r>
              <a:rPr lang="es-EC" dirty="0" smtClean="0"/>
              <a:t> Activo – Pasivo (Contingencia).</a:t>
            </a:r>
          </a:p>
          <a:p>
            <a:r>
              <a:rPr lang="es-EC" dirty="0" smtClean="0"/>
              <a:t>Storage:</a:t>
            </a:r>
          </a:p>
          <a:p>
            <a:pPr lvl="1"/>
            <a:r>
              <a:rPr lang="es-EC" dirty="0" smtClean="0"/>
              <a:t>Recursos del </a:t>
            </a:r>
            <a:r>
              <a:rPr lang="es-EC" dirty="0" err="1" smtClean="0"/>
              <a:t>Cluster</a:t>
            </a:r>
            <a:endParaRPr lang="es-EC" dirty="0" smtClean="0"/>
          </a:p>
          <a:p>
            <a:pPr lvl="1"/>
            <a:r>
              <a:rPr lang="es-EC" dirty="0" smtClean="0"/>
              <a:t>Base de datos </a:t>
            </a:r>
          </a:p>
          <a:p>
            <a:pPr lvl="1"/>
            <a:r>
              <a:rPr lang="es-EC" dirty="0" smtClean="0"/>
              <a:t>Binarios de aplicaciones </a:t>
            </a:r>
          </a:p>
          <a:p>
            <a:pPr lvl="1"/>
            <a:r>
              <a:rPr lang="es-EC" dirty="0" smtClean="0"/>
              <a:t>Recursos compartidos</a:t>
            </a:r>
          </a:p>
          <a:p>
            <a:pPr lvl="1"/>
            <a:r>
              <a:rPr lang="es-EC" dirty="0" err="1" smtClean="0"/>
              <a:t>Logs</a:t>
            </a:r>
            <a:endParaRPr lang="es-EC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14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Servidor de </a:t>
            </a:r>
            <a:r>
              <a:rPr lang="es-EC" dirty="0" err="1" smtClean="0"/>
              <a:t>Kernel</a:t>
            </a:r>
            <a:r>
              <a:rPr lang="es-EC" dirty="0" smtClean="0"/>
              <a:t> de BV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Aplicaciones: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Kernel</a:t>
            </a:r>
            <a:r>
              <a:rPr lang="es-EC" dirty="0" smtClean="0"/>
              <a:t> </a:t>
            </a:r>
            <a:r>
              <a:rPr lang="es-EC" dirty="0" err="1" smtClean="0"/>
              <a:t>Branch</a:t>
            </a:r>
            <a:r>
              <a:rPr lang="es-EC" dirty="0" smtClean="0"/>
              <a:t> (para </a:t>
            </a:r>
            <a:r>
              <a:rPr lang="es-EC" dirty="0" err="1" smtClean="0"/>
              <a:t>Cluster</a:t>
            </a:r>
            <a:r>
              <a:rPr lang="es-EC" dirty="0" smtClean="0"/>
              <a:t> – Solución Banco Macro).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MSSqlServer</a:t>
            </a:r>
            <a:r>
              <a:rPr lang="es-EC" dirty="0" smtClean="0"/>
              <a:t> 2000 (instalado en </a:t>
            </a:r>
            <a:r>
              <a:rPr lang="es-EC" dirty="0" err="1" smtClean="0"/>
              <a:t>Cluster</a:t>
            </a:r>
            <a:r>
              <a:rPr lang="es-EC" dirty="0" smtClean="0"/>
              <a:t> – Solución Banco Macro).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Gateway, conexión de </a:t>
            </a:r>
            <a:r>
              <a:rPr lang="es-EC" dirty="0" err="1" smtClean="0"/>
              <a:t>SqlServer</a:t>
            </a:r>
            <a:r>
              <a:rPr lang="es-EC" dirty="0" smtClean="0"/>
              <a:t> con </a:t>
            </a:r>
            <a:r>
              <a:rPr lang="es-EC" dirty="0" err="1" smtClean="0"/>
              <a:t>Sybase</a:t>
            </a:r>
            <a:r>
              <a:rPr lang="es-EC" dirty="0" smtClean="0"/>
              <a:t> (</a:t>
            </a:r>
            <a:r>
              <a:rPr lang="es-EC" dirty="0" err="1" smtClean="0"/>
              <a:t>Batch</a:t>
            </a:r>
            <a:r>
              <a:rPr lang="es-EC" dirty="0" smtClean="0"/>
              <a:t>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Sermail</a:t>
            </a:r>
            <a:r>
              <a:rPr lang="es-EC" dirty="0" smtClean="0"/>
              <a:t>.</a:t>
            </a:r>
          </a:p>
          <a:p>
            <a:pPr>
              <a:buNone/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15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Macro </a:t>
            </a:r>
            <a:r>
              <a:rPr lang="es-EC" dirty="0" err="1" smtClean="0"/>
              <a:t>Direct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Internet </a:t>
            </a:r>
            <a:r>
              <a:rPr lang="es-EC" dirty="0" err="1" smtClean="0"/>
              <a:t>Banking</a:t>
            </a:r>
            <a:r>
              <a:rPr lang="es-EC" dirty="0" smtClean="0"/>
              <a:t>.</a:t>
            </a:r>
          </a:p>
          <a:p>
            <a:r>
              <a:rPr lang="es-EC" dirty="0" smtClean="0"/>
              <a:t>Conformado por 2 capas: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Servidores Distribuidores (NLB).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Servidores Transaccionales.</a:t>
            </a:r>
          </a:p>
          <a:p>
            <a:r>
              <a:rPr lang="es-EC" dirty="0" smtClean="0"/>
              <a:t>Distribuidor: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3 Servidores Distribuidores armados en esquema NLB (Network Load </a:t>
            </a:r>
            <a:r>
              <a:rPr lang="es-EC" dirty="0" err="1" smtClean="0"/>
              <a:t>Balancing</a:t>
            </a:r>
            <a:r>
              <a:rPr lang="es-EC" dirty="0" smtClean="0"/>
              <a:t>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Aplicación Web (IIS).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Sitio de Ingreso a Macro </a:t>
            </a:r>
            <a:r>
              <a:rPr lang="es-EC" dirty="0" err="1" smtClean="0"/>
              <a:t>Direct</a:t>
            </a:r>
            <a:r>
              <a:rPr lang="es-EC" dirty="0" smtClean="0"/>
              <a:t> y aplicación de Distribuidor.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Contingencia.</a:t>
            </a:r>
          </a:p>
          <a:p>
            <a:pPr>
              <a:buNone/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16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Macro </a:t>
            </a:r>
            <a:r>
              <a:rPr lang="es-EC" dirty="0" err="1" smtClean="0"/>
              <a:t>Direct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Servidores Transaccionales: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3 Servidores Transaccionales.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Aplicación Web (IIS).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Componentes:</a:t>
            </a:r>
          </a:p>
          <a:p>
            <a:pPr lvl="2">
              <a:buFont typeface="Courier New" pitchFamily="49" charset="0"/>
              <a:buChar char="o"/>
            </a:pPr>
            <a:r>
              <a:rPr lang="es-EC" dirty="0" err="1" smtClean="0"/>
              <a:t>Inetmap</a:t>
            </a:r>
            <a:r>
              <a:rPr lang="es-EC" dirty="0" smtClean="0"/>
              <a:t>, conexión con el </a:t>
            </a:r>
            <a:r>
              <a:rPr lang="es-EC" dirty="0" err="1" smtClean="0"/>
              <a:t>Kernel</a:t>
            </a:r>
            <a:r>
              <a:rPr lang="es-EC" dirty="0" smtClean="0"/>
              <a:t> de BV.</a:t>
            </a:r>
          </a:p>
          <a:p>
            <a:pPr lvl="2">
              <a:buFont typeface="Courier New" pitchFamily="49" charset="0"/>
              <a:buChar char="o"/>
            </a:pPr>
            <a:r>
              <a:rPr lang="es-EC" dirty="0" err="1" smtClean="0"/>
              <a:t>Filetran</a:t>
            </a:r>
            <a:r>
              <a:rPr lang="es-EC" dirty="0" smtClean="0"/>
              <a:t>, permite cargar archivos (Macro Sueldos) por medio del Home </a:t>
            </a:r>
            <a:r>
              <a:rPr lang="es-EC" dirty="0" err="1" smtClean="0"/>
              <a:t>Banking</a:t>
            </a:r>
            <a:r>
              <a:rPr lang="es-EC" dirty="0" smtClean="0"/>
              <a:t> y los transfiere a un repositorio de archivos (</a:t>
            </a:r>
            <a:r>
              <a:rPr lang="es-EC" dirty="0" err="1" smtClean="0"/>
              <a:t>Serfile</a:t>
            </a:r>
            <a:r>
              <a:rPr lang="es-EC" dirty="0" smtClean="0"/>
              <a:t> – Se encuentra en los servidores de TAS)</a:t>
            </a:r>
          </a:p>
          <a:p>
            <a:r>
              <a:rPr lang="es-EC" dirty="0" smtClean="0"/>
              <a:t>Permite escalabilidad y disponibilidad.</a:t>
            </a:r>
          </a:p>
          <a:p>
            <a:pPr>
              <a:buNone/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17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Macro </a:t>
            </a:r>
            <a:r>
              <a:rPr lang="es-EC" dirty="0" err="1" smtClean="0"/>
              <a:t>Direct</a:t>
            </a:r>
            <a:endParaRPr lang="es-EC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428736"/>
            <a:ext cx="8143932" cy="522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18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TAS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C" dirty="0" smtClean="0"/>
              <a:t>Los clientes son terminales dedicadas.</a:t>
            </a:r>
          </a:p>
          <a:p>
            <a:r>
              <a:rPr lang="es-EC" dirty="0" smtClean="0"/>
              <a:t>Solución Web + </a:t>
            </a:r>
            <a:r>
              <a:rPr lang="es-EC" dirty="0" err="1" smtClean="0"/>
              <a:t>ocx</a:t>
            </a:r>
            <a:r>
              <a:rPr lang="es-EC" dirty="0" smtClean="0"/>
              <a:t> + </a:t>
            </a:r>
            <a:r>
              <a:rPr lang="es-EC" dirty="0" err="1" smtClean="0"/>
              <a:t>dll</a:t>
            </a:r>
            <a:r>
              <a:rPr lang="es-EC" dirty="0" smtClean="0"/>
              <a:t> para la interacción con equipos.</a:t>
            </a:r>
          </a:p>
          <a:p>
            <a:r>
              <a:rPr lang="es-EC" dirty="0" smtClean="0"/>
              <a:t>Conformado por 2 capas: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Servidores Distribuidores (NLB).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Servidores Transaccionales.</a:t>
            </a:r>
          </a:p>
          <a:p>
            <a:r>
              <a:rPr lang="es-EC" dirty="0" smtClean="0"/>
              <a:t>Distribuidor: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Aplicación Web (IIS).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Sitio de Ingreso a aplicación de TAS y aplicación de Distribuidor.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Armado en esquema de NLB (Network Load </a:t>
            </a:r>
            <a:r>
              <a:rPr lang="es-EC" dirty="0" err="1" smtClean="0"/>
              <a:t>Balancing</a:t>
            </a:r>
            <a:r>
              <a:rPr lang="es-EC" dirty="0" smtClean="0"/>
              <a:t>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Contingencia.</a:t>
            </a:r>
          </a:p>
          <a:p>
            <a:pPr>
              <a:buNone/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19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Objetivos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Proveer una visión general de la arquitectura de </a:t>
            </a:r>
            <a:r>
              <a:rPr lang="es-EC" dirty="0" err="1" smtClean="0"/>
              <a:t>Cobis</a:t>
            </a:r>
            <a:r>
              <a:rPr lang="es-EC" dirty="0" smtClean="0"/>
              <a:t>.</a:t>
            </a:r>
          </a:p>
          <a:p>
            <a:r>
              <a:rPr lang="es-EC" dirty="0" smtClean="0"/>
              <a:t>Describir la arquitectura de BV.</a:t>
            </a:r>
          </a:p>
          <a:p>
            <a:r>
              <a:rPr lang="es-EC" dirty="0" smtClean="0"/>
              <a:t>Identificar los aplicativos existentes en los canales de BV.</a:t>
            </a:r>
          </a:p>
          <a:p>
            <a:r>
              <a:rPr lang="es-EC" dirty="0" smtClean="0"/>
              <a:t>Proveer una visión general de las seguridades de BV.</a:t>
            </a:r>
          </a:p>
        </p:txBody>
      </p:sp>
      <p:pic>
        <p:nvPicPr>
          <p:cNvPr id="6" name="Picture 4" descr="logoaccusy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</a:t>
            </a:fld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TAS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Servidores Transaccionales: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Aplicación Web (IIS).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Componentes:</a:t>
            </a:r>
          </a:p>
          <a:p>
            <a:pPr lvl="2">
              <a:buFont typeface="Courier New" pitchFamily="49" charset="0"/>
              <a:buChar char="o"/>
            </a:pPr>
            <a:r>
              <a:rPr lang="es-EC" dirty="0" err="1" smtClean="0"/>
              <a:t>Inetmap</a:t>
            </a:r>
            <a:r>
              <a:rPr lang="es-EC" dirty="0" smtClean="0"/>
              <a:t>, conexión con el </a:t>
            </a:r>
            <a:r>
              <a:rPr lang="es-EC" dirty="0" err="1" smtClean="0"/>
              <a:t>Kernel</a:t>
            </a:r>
            <a:r>
              <a:rPr lang="es-EC" dirty="0" smtClean="0"/>
              <a:t> de BV.</a:t>
            </a:r>
          </a:p>
          <a:p>
            <a:pPr lvl="2">
              <a:buFont typeface="Courier New" pitchFamily="49" charset="0"/>
              <a:buChar char="o"/>
            </a:pPr>
            <a:r>
              <a:rPr lang="es-EC" dirty="0" err="1" smtClean="0"/>
              <a:t>Serfile</a:t>
            </a:r>
            <a:r>
              <a:rPr lang="es-EC" dirty="0" smtClean="0"/>
              <a:t>, aplicación que recibe y almacena los archivos transferidos por la </a:t>
            </a:r>
            <a:r>
              <a:rPr lang="es-EC" dirty="0" err="1" smtClean="0"/>
              <a:t>Filetran</a:t>
            </a:r>
            <a:r>
              <a:rPr lang="es-EC" dirty="0" smtClean="0"/>
              <a:t>.</a:t>
            </a:r>
          </a:p>
          <a:p>
            <a:r>
              <a:rPr lang="es-EC" dirty="0" smtClean="0"/>
              <a:t>Permite escalabilidad y disponibilidad.</a:t>
            </a:r>
          </a:p>
          <a:p>
            <a:pPr>
              <a:buNone/>
            </a:pPr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20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TAS</a:t>
            </a:r>
            <a:endParaRPr lang="es-EC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7" y="1214422"/>
            <a:ext cx="8429246" cy="536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21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IVR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Los servidores de IVR llevan placas de telefonía para la recepción de llamadas. </a:t>
            </a:r>
          </a:p>
          <a:p>
            <a:r>
              <a:rPr lang="es-EC" dirty="0" smtClean="0"/>
              <a:t>Conformado por: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Central Telefónica.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5 Servidores de IVR.</a:t>
            </a:r>
          </a:p>
          <a:p>
            <a:r>
              <a:rPr lang="es-EC" dirty="0" smtClean="0"/>
              <a:t>Aplicaciones: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Cobis</a:t>
            </a:r>
            <a:r>
              <a:rPr lang="es-EC" dirty="0" smtClean="0"/>
              <a:t> IVR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Cobis</a:t>
            </a:r>
            <a:r>
              <a:rPr lang="es-EC" dirty="0" smtClean="0"/>
              <a:t> </a:t>
            </a:r>
            <a:r>
              <a:rPr lang="es-EC" dirty="0" err="1" smtClean="0"/>
              <a:t>Serfax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AST – </a:t>
            </a:r>
            <a:r>
              <a:rPr lang="es-EC" dirty="0" err="1" smtClean="0"/>
              <a:t>ServicioFax</a:t>
            </a:r>
            <a:endParaRPr lang="es-EC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22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IVR</a:t>
            </a:r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214422"/>
            <a:ext cx="6837472" cy="531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23</a:t>
            </a:fld>
            <a:endParaRPr lang="es-EC"/>
          </a:p>
        </p:txBody>
      </p:sp>
      <p:pic>
        <p:nvPicPr>
          <p:cNvPr id="6" name="Picture 5" descr="logoaccusy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SAT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Puestos Clientes: Opera el </a:t>
            </a:r>
            <a:r>
              <a:rPr lang="es-EC" dirty="0" err="1" smtClean="0"/>
              <a:t>Call</a:t>
            </a:r>
            <a:r>
              <a:rPr lang="es-EC" dirty="0" smtClean="0"/>
              <a:t> Center, y establecen comunicación directa con: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Kernel</a:t>
            </a:r>
            <a:r>
              <a:rPr lang="es-EC" dirty="0" smtClean="0"/>
              <a:t> de BV mediante Map60.ocx.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AES (AVAYA).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Servidor WEB de SAT.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Gateway de Marcas.</a:t>
            </a:r>
          </a:p>
          <a:p>
            <a:r>
              <a:rPr lang="es-EC" dirty="0" smtClean="0"/>
              <a:t>Servidor Web de SAT: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Conformado por 2 servidores WEB, configurados en </a:t>
            </a:r>
            <a:r>
              <a:rPr lang="es-EC" dirty="0" err="1" smtClean="0"/>
              <a:t>Cluster</a:t>
            </a:r>
            <a:r>
              <a:rPr lang="es-EC" dirty="0" smtClean="0"/>
              <a:t> Activo – Activo (NLB).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Aplicación Web (IIS).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Aplicación </a:t>
            </a:r>
            <a:r>
              <a:rPr lang="es-EC" dirty="0" err="1" smtClean="0"/>
              <a:t>Cobis</a:t>
            </a:r>
            <a:r>
              <a:rPr lang="es-EC" dirty="0" smtClean="0"/>
              <a:t> Explorer.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24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SAT</a:t>
            </a:r>
            <a:endParaRPr lang="es-EC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33496"/>
            <a:ext cx="7563161" cy="52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25</a:t>
            </a:fld>
            <a:endParaRPr lang="es-EC"/>
          </a:p>
        </p:txBody>
      </p:sp>
      <p:pic>
        <p:nvPicPr>
          <p:cNvPr id="8" name="Picture 7" descr="logoaccusy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Seguridades y DMZ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C" dirty="0" smtClean="0"/>
              <a:t>DMZ: Zona Desmilitarizada (red perimetral).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Permite comunicar una red interna con una red externa.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Dan servicios a la red externa pero protegen a su red interna.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Se crean a través de los firewall.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Reducir los riesgos de estar expuesto en Internet.</a:t>
            </a:r>
          </a:p>
          <a:p>
            <a:r>
              <a:rPr lang="es-EC" dirty="0" smtClean="0"/>
              <a:t>Banca Virtual de Macro emplea varias DMZ.</a:t>
            </a:r>
          </a:p>
          <a:p>
            <a:r>
              <a:rPr lang="es-EC" dirty="0" smtClean="0"/>
              <a:t>Servidores dentro de DMZ: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Distribuidores de MD.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Transaccionales de MD.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Servidor de </a:t>
            </a:r>
            <a:r>
              <a:rPr lang="es-EC" dirty="0" err="1" smtClean="0"/>
              <a:t>Kernel</a:t>
            </a:r>
            <a:r>
              <a:rPr lang="es-EC" dirty="0" smtClean="0"/>
              <a:t> de BV.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26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5900750" cy="1143000"/>
          </a:xfrm>
        </p:spPr>
        <p:txBody>
          <a:bodyPr>
            <a:normAutofit fontScale="90000"/>
          </a:bodyPr>
          <a:lstStyle/>
          <a:p>
            <a:r>
              <a:rPr lang="es-EC" dirty="0" smtClean="0"/>
              <a:t>Esquema de Conexión Seguridades BV</a:t>
            </a:r>
            <a:endParaRPr lang="es-EC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27</a:t>
            </a:fld>
            <a:endParaRPr lang="es-EC" dirty="0"/>
          </a:p>
        </p:txBody>
      </p:sp>
      <p:pic>
        <p:nvPicPr>
          <p:cNvPr id="16" name="Picture 15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1643050"/>
            <a:ext cx="854447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val 16"/>
          <p:cNvSpPr/>
          <p:nvPr/>
        </p:nvSpPr>
        <p:spPr>
          <a:xfrm>
            <a:off x="6215074" y="1500174"/>
            <a:ext cx="2714644" cy="1357322"/>
          </a:xfrm>
          <a:prstGeom prst="ellipse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TextBox 17"/>
          <p:cNvSpPr txBox="1"/>
          <p:nvPr/>
        </p:nvSpPr>
        <p:spPr>
          <a:xfrm>
            <a:off x="7858116" y="214290"/>
            <a:ext cx="1071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rgbClr val="FF0000"/>
                </a:solidFill>
              </a:rPr>
              <a:t>DMZ SRV Macro </a:t>
            </a:r>
            <a:r>
              <a:rPr lang="es-EC" b="1" dirty="0" err="1" smtClean="0">
                <a:solidFill>
                  <a:srgbClr val="FF0000"/>
                </a:solidFill>
              </a:rPr>
              <a:t>Direct</a:t>
            </a:r>
            <a:endParaRPr lang="es-EC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286644" y="1071546"/>
            <a:ext cx="642942" cy="2857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135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 smtClean="0"/>
          </a:p>
          <a:p>
            <a:pPr algn="ctr"/>
            <a:endParaRPr lang="es-EC" dirty="0"/>
          </a:p>
        </p:txBody>
      </p:sp>
      <p:sp>
        <p:nvSpPr>
          <p:cNvPr id="20" name="Oval 19"/>
          <p:cNvSpPr/>
          <p:nvPr/>
        </p:nvSpPr>
        <p:spPr>
          <a:xfrm>
            <a:off x="6572264" y="2928934"/>
            <a:ext cx="1500198" cy="2500330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TextBox 20"/>
          <p:cNvSpPr txBox="1"/>
          <p:nvPr/>
        </p:nvSpPr>
        <p:spPr>
          <a:xfrm>
            <a:off x="5715008" y="5715016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rgbClr val="FFC000"/>
                </a:solidFill>
              </a:rPr>
              <a:t>DMZ SERVIDOR BV</a:t>
            </a:r>
            <a:endParaRPr lang="es-EC" b="1" dirty="0">
              <a:solidFill>
                <a:srgbClr val="FFC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572264" y="5643578"/>
            <a:ext cx="642942" cy="285752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Oval 22"/>
          <p:cNvSpPr/>
          <p:nvPr/>
        </p:nvSpPr>
        <p:spPr>
          <a:xfrm>
            <a:off x="642910" y="2357430"/>
            <a:ext cx="4500594" cy="4000528"/>
          </a:xfrm>
          <a:prstGeom prst="ellipse">
            <a:avLst/>
          </a:prstGeom>
          <a:noFill/>
          <a:ln w="444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357158" y="135729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rgbClr val="0070C0"/>
                </a:solidFill>
              </a:rPr>
              <a:t>RED INTERNA</a:t>
            </a:r>
            <a:endParaRPr lang="es-EC" b="1" dirty="0">
              <a:solidFill>
                <a:srgbClr val="0070C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214414" y="2143116"/>
            <a:ext cx="642942" cy="285752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0" lon="0" rev="18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 de </a:t>
            </a:r>
            <a:r>
              <a:rPr lang="es-EC" dirty="0" err="1" smtClean="0"/>
              <a:t>Cobis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s-EC" sz="3200" dirty="0" smtClean="0"/>
              <a:t>Distribuida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AR" sz="3200" dirty="0" smtClean="0"/>
              <a:t> Componentes:</a:t>
            </a:r>
          </a:p>
          <a:p>
            <a:pPr lvl="1">
              <a:buFont typeface="Wingdings" pitchFamily="2" charset="2"/>
              <a:buChar char="§"/>
            </a:pPr>
            <a:r>
              <a:rPr lang="es-AR" sz="2700" dirty="0" smtClean="0"/>
              <a:t> </a:t>
            </a:r>
            <a:r>
              <a:rPr lang="es-AR" sz="2700" dirty="0" err="1" smtClean="0"/>
              <a:t>Core</a:t>
            </a:r>
            <a:endParaRPr lang="es-AR" sz="2700" dirty="0" smtClean="0"/>
          </a:p>
          <a:p>
            <a:pPr lvl="1">
              <a:buFont typeface="Wingdings" pitchFamily="2" charset="2"/>
              <a:buChar char="§"/>
            </a:pPr>
            <a:r>
              <a:rPr lang="es-AR" sz="2700" dirty="0" smtClean="0"/>
              <a:t> Canales</a:t>
            </a:r>
          </a:p>
          <a:p>
            <a:pPr lvl="1">
              <a:buFont typeface="Wingdings" pitchFamily="2" charset="2"/>
              <a:buChar char="§"/>
            </a:pPr>
            <a:r>
              <a:rPr lang="es-AR" sz="2700" dirty="0" smtClean="0"/>
              <a:t> Filtros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s-AR" sz="3200" dirty="0" smtClean="0"/>
              <a:t> </a:t>
            </a:r>
            <a:r>
              <a:rPr lang="es-EC" sz="3200" dirty="0" smtClean="0"/>
              <a:t>Basada en monitor transaccional </a:t>
            </a:r>
            <a:r>
              <a:rPr lang="es-EC" sz="3200" dirty="0" err="1" smtClean="0"/>
              <a:t>Cobis</a:t>
            </a:r>
            <a:r>
              <a:rPr lang="es-EC" sz="3200" dirty="0" smtClean="0"/>
              <a:t> </a:t>
            </a:r>
            <a:r>
              <a:rPr lang="es-EC" sz="3200" dirty="0" err="1" smtClean="0"/>
              <a:t>Kernel</a:t>
            </a:r>
            <a:endParaRPr lang="es-AR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s-AR" sz="3200" dirty="0" smtClean="0"/>
              <a:t> </a:t>
            </a:r>
            <a:r>
              <a:rPr lang="es-EC" sz="3200" dirty="0" smtClean="0"/>
              <a:t>Principales tipos de servidores: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/>
              <a:t> Central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/>
              <a:t> Sucursales</a:t>
            </a:r>
          </a:p>
          <a:p>
            <a:pPr lvl="1">
              <a:buFont typeface="Wingdings" pitchFamily="2" charset="2"/>
              <a:buChar char="§"/>
            </a:pPr>
            <a:r>
              <a:rPr lang="es-AR" dirty="0" smtClean="0"/>
              <a:t> Banca Virtual</a:t>
            </a:r>
            <a:endParaRPr lang="es-EC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3</a:t>
            </a:fld>
            <a:endParaRPr lang="es-EC"/>
          </a:p>
        </p:txBody>
      </p:sp>
      <p:pic>
        <p:nvPicPr>
          <p:cNvPr id="6" name="Picture 5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 General</a:t>
            </a:r>
            <a:endParaRPr lang="es-EC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8072494" cy="492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4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</a:t>
            </a:r>
            <a:r>
              <a:rPr lang="es-EC" dirty="0" err="1" smtClean="0"/>
              <a:t>Kernel</a:t>
            </a:r>
            <a:r>
              <a:rPr lang="es-EC" dirty="0" smtClean="0"/>
              <a:t> </a:t>
            </a:r>
            <a:r>
              <a:rPr lang="es-EC" dirty="0" err="1" smtClean="0"/>
              <a:t>Cobis</a:t>
            </a:r>
            <a:r>
              <a:rPr lang="es-EC" dirty="0" smtClean="0"/>
              <a:t> Central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C" dirty="0" smtClean="0"/>
              <a:t>Componentes: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Administration</a:t>
            </a:r>
            <a:r>
              <a:rPr lang="es-EC" dirty="0" smtClean="0"/>
              <a:t> Server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Transerver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MUX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Application</a:t>
            </a:r>
            <a:r>
              <a:rPr lang="es-EC" dirty="0" smtClean="0"/>
              <a:t> Server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Communication</a:t>
            </a:r>
            <a:r>
              <a:rPr lang="es-EC" dirty="0" smtClean="0"/>
              <a:t> Server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Distribuidor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Firmas Server</a:t>
            </a:r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Reentry</a:t>
            </a:r>
            <a:r>
              <a:rPr lang="es-EC" dirty="0" smtClean="0"/>
              <a:t> </a:t>
            </a:r>
            <a:r>
              <a:rPr lang="es-EC" dirty="0" err="1" smtClean="0"/>
              <a:t>Multiserver</a:t>
            </a:r>
            <a:endParaRPr lang="es-EC" dirty="0" smtClean="0"/>
          </a:p>
          <a:p>
            <a:pPr lvl="2">
              <a:buFont typeface="Courier New" pitchFamily="49" charset="0"/>
              <a:buChar char="o"/>
            </a:pPr>
            <a:r>
              <a:rPr lang="es-EC" dirty="0" smtClean="0"/>
              <a:t>Servidor de </a:t>
            </a:r>
            <a:r>
              <a:rPr lang="es-EC" dirty="0" err="1" smtClean="0"/>
              <a:t>Reentry</a:t>
            </a:r>
            <a:endParaRPr lang="es-EC" dirty="0" smtClean="0"/>
          </a:p>
          <a:p>
            <a:pPr lvl="2">
              <a:buFont typeface="Courier New" pitchFamily="49" charset="0"/>
              <a:buChar char="o"/>
            </a:pPr>
            <a:r>
              <a:rPr lang="es-EC" dirty="0" err="1" smtClean="0"/>
              <a:t>Reentry</a:t>
            </a:r>
            <a:r>
              <a:rPr lang="es-EC" dirty="0" smtClean="0"/>
              <a:t> </a:t>
            </a:r>
            <a:r>
              <a:rPr lang="es-EC" dirty="0" err="1" smtClean="0"/>
              <a:t>Start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Logger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C" dirty="0" err="1" smtClean="0"/>
              <a:t>Scheduler</a:t>
            </a:r>
            <a:endParaRPr lang="es-EC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5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</a:t>
            </a:r>
            <a:r>
              <a:rPr lang="es-EC" dirty="0" err="1" smtClean="0"/>
              <a:t>Kernel</a:t>
            </a:r>
            <a:r>
              <a:rPr lang="es-EC" dirty="0" smtClean="0"/>
              <a:t> </a:t>
            </a:r>
            <a:r>
              <a:rPr lang="es-EC" dirty="0" err="1" smtClean="0"/>
              <a:t>Cobis</a:t>
            </a:r>
            <a:r>
              <a:rPr lang="es-EC" dirty="0" smtClean="0"/>
              <a:t> Central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C" b="1" u="sng" dirty="0" err="1" smtClean="0"/>
              <a:t>Administration</a:t>
            </a:r>
            <a:r>
              <a:rPr lang="es-EC" b="1" u="sng" dirty="0" smtClean="0"/>
              <a:t> Server</a:t>
            </a:r>
            <a:r>
              <a:rPr lang="es-EC" dirty="0" smtClean="0"/>
              <a:t> (Open Server </a:t>
            </a:r>
            <a:r>
              <a:rPr lang="es-EC" dirty="0" err="1" smtClean="0"/>
              <a:t>Cobis</a:t>
            </a:r>
            <a:r>
              <a:rPr lang="es-EC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Administra, Inicia y Termina los programas de COBIS </a:t>
            </a:r>
            <a:r>
              <a:rPr lang="es-ES_tradnl" dirty="0" err="1" smtClean="0"/>
              <a:t>Kernel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Consulta los usuarios registrados y las líneas de comunicación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Define </a:t>
            </a:r>
            <a:r>
              <a:rPr lang="es-ES_tradnl" dirty="0" err="1" smtClean="0"/>
              <a:t>debug</a:t>
            </a:r>
            <a:r>
              <a:rPr lang="es-ES_tradnl" dirty="0" smtClean="0"/>
              <a:t> de COBIS </a:t>
            </a:r>
            <a:r>
              <a:rPr lang="es-ES_tradnl" dirty="0" err="1" smtClean="0"/>
              <a:t>Kernel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Estadísticas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Interactúa con Sistema Operativo (lee e imprime archivos de SO,  comandos  SO)</a:t>
            </a:r>
          </a:p>
          <a:p>
            <a:pPr lvl="1"/>
            <a:endParaRPr lang="es-EC" dirty="0" smtClean="0"/>
          </a:p>
          <a:p>
            <a:r>
              <a:rPr lang="es-EC" b="1" u="sng" dirty="0" err="1" smtClean="0"/>
              <a:t>Transerver</a:t>
            </a:r>
            <a:r>
              <a:rPr lang="es-EC" dirty="0" smtClean="0"/>
              <a:t> (Open Server </a:t>
            </a:r>
            <a:r>
              <a:rPr lang="es-EC" dirty="0" err="1" smtClean="0"/>
              <a:t>Cobis</a:t>
            </a:r>
            <a:r>
              <a:rPr lang="es-EC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Servidor de usuarios locales COBIS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C" dirty="0" smtClean="0"/>
              <a:t>Maneja encriptación en la comunicación del usuario local el momento de conexión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Alto nivel de seguridad</a:t>
            </a:r>
          </a:p>
          <a:p>
            <a:pPr lvl="1"/>
            <a:endParaRPr lang="es-EC" dirty="0" smtClean="0"/>
          </a:p>
          <a:p>
            <a:r>
              <a:rPr lang="es-EC" b="1" u="sng" dirty="0" smtClean="0"/>
              <a:t>MUX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err="1" smtClean="0"/>
              <a:t>Multiplexa</a:t>
            </a:r>
            <a:r>
              <a:rPr lang="es-ES_tradnl" dirty="0" smtClean="0"/>
              <a:t> los requerimientos de los usuarios a los </a:t>
            </a:r>
            <a:r>
              <a:rPr lang="es-ES_tradnl" dirty="0" err="1" smtClean="0"/>
              <a:t>Application</a:t>
            </a:r>
            <a:r>
              <a:rPr lang="es-ES_tradnl" dirty="0" smtClean="0"/>
              <a:t> Servers disponibles (round-</a:t>
            </a:r>
            <a:r>
              <a:rPr lang="es-ES_tradnl" dirty="0" err="1" smtClean="0"/>
              <a:t>robin</a:t>
            </a:r>
            <a:r>
              <a:rPr lang="es-ES_tradnl" dirty="0" smtClean="0"/>
              <a:t> de desocupados) 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Retorna las respuestas a los clientes vía el </a:t>
            </a:r>
            <a:r>
              <a:rPr lang="es-ES_tradnl" dirty="0" err="1" smtClean="0"/>
              <a:t>Transerver</a:t>
            </a:r>
            <a:r>
              <a:rPr lang="es-ES_tradnl" dirty="0" smtClean="0"/>
              <a:t> o el </a:t>
            </a:r>
            <a:r>
              <a:rPr lang="es-ES_tradnl" dirty="0" err="1" smtClean="0"/>
              <a:t>Commserver</a:t>
            </a:r>
            <a:r>
              <a:rPr lang="es-ES_tradnl" dirty="0" smtClean="0"/>
              <a:t>. 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Cola de transacciones (</a:t>
            </a:r>
            <a:r>
              <a:rPr lang="es-ES_tradnl" dirty="0" err="1" smtClean="0"/>
              <a:t>Application</a:t>
            </a:r>
            <a:r>
              <a:rPr lang="es-ES_tradnl" dirty="0" smtClean="0"/>
              <a:t> Servers están ocupados)</a:t>
            </a:r>
            <a:endParaRPr lang="es-EC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6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</a:t>
            </a:r>
            <a:r>
              <a:rPr lang="es-EC" dirty="0" err="1" smtClean="0"/>
              <a:t>Kernel</a:t>
            </a:r>
            <a:r>
              <a:rPr lang="es-EC" dirty="0" smtClean="0"/>
              <a:t> </a:t>
            </a:r>
            <a:r>
              <a:rPr lang="es-EC" dirty="0" err="1" smtClean="0"/>
              <a:t>Cobis</a:t>
            </a:r>
            <a:r>
              <a:rPr lang="es-EC" dirty="0" smtClean="0"/>
              <a:t> Central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C" b="1" u="sng" dirty="0" err="1" smtClean="0"/>
              <a:t>Application</a:t>
            </a:r>
            <a:r>
              <a:rPr lang="es-EC" b="1" u="sng" dirty="0" smtClean="0"/>
              <a:t> Server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Ejecuta las transacciones recibidas desde el MUX hacia la base de datos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Añade parámetros fijos del sistema a las transacciones (@s_)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Genera filas y columnas de respuesta al usuario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Genera parámetros de output y status de retorno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Registra </a:t>
            </a:r>
            <a:r>
              <a:rPr lang="es-ES_tradnl" dirty="0" err="1" smtClean="0"/>
              <a:t>logins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Procesar </a:t>
            </a:r>
            <a:r>
              <a:rPr lang="es-ES_tradnl" dirty="0" err="1" smtClean="0"/>
              <a:t>RPCs</a:t>
            </a:r>
            <a:r>
              <a:rPr lang="es-ES_tradnl" dirty="0" smtClean="0"/>
              <a:t> (</a:t>
            </a:r>
            <a:r>
              <a:rPr lang="es-ES_tradnl" dirty="0" err="1" smtClean="0"/>
              <a:t>Remote</a:t>
            </a:r>
            <a:r>
              <a:rPr lang="es-ES_tradnl" dirty="0" smtClean="0"/>
              <a:t> </a:t>
            </a:r>
            <a:r>
              <a:rPr lang="es-ES_tradnl" dirty="0" err="1" smtClean="0"/>
              <a:t>Procedure</a:t>
            </a:r>
            <a:r>
              <a:rPr lang="es-ES_tradnl" dirty="0" smtClean="0"/>
              <a:t> </a:t>
            </a:r>
            <a:r>
              <a:rPr lang="es-ES_tradnl" dirty="0" err="1" smtClean="0"/>
              <a:t>Calls</a:t>
            </a:r>
            <a:r>
              <a:rPr lang="es-ES_tradnl" dirty="0" smtClean="0"/>
              <a:t>)</a:t>
            </a:r>
            <a:endParaRPr lang="es-EC" dirty="0" smtClean="0"/>
          </a:p>
          <a:p>
            <a:pPr>
              <a:buNone/>
            </a:pPr>
            <a:endParaRPr lang="es-EC" dirty="0" smtClean="0"/>
          </a:p>
          <a:p>
            <a:r>
              <a:rPr lang="es-EC" b="1" u="sng" dirty="0" err="1" smtClean="0"/>
              <a:t>Communication</a:t>
            </a:r>
            <a:r>
              <a:rPr lang="es-EC" b="1" u="sng" dirty="0" smtClean="0"/>
              <a:t> Server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Permite la conexión automática con otros </a:t>
            </a:r>
            <a:r>
              <a:rPr lang="es-ES_tradnl" dirty="0" err="1" smtClean="0"/>
              <a:t>ComServer's</a:t>
            </a:r>
            <a:r>
              <a:rPr lang="es-ES_tradnl" dirty="0" smtClean="0"/>
              <a:t> de </a:t>
            </a:r>
            <a:r>
              <a:rPr lang="es-ES_tradnl" dirty="0" err="1" smtClean="0"/>
              <a:t>Cobis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Soporta diferentes protocolos de comunicación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Maneja rutas directas e indirectas para comunicación con otros servidores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Reconoce caídas de líneas de comunicación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Envía respuestas de error a los usuarios cuando no se puede </a:t>
            </a:r>
            <a:r>
              <a:rPr lang="es-ES_tradnl" dirty="0" err="1" smtClean="0"/>
              <a:t>rutear</a:t>
            </a:r>
            <a:r>
              <a:rPr lang="es-ES_tradnl" dirty="0" smtClean="0"/>
              <a:t> un mensaje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Verifica la autenticidad de las conexiones remotas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Realiza </a:t>
            </a:r>
            <a:r>
              <a:rPr lang="es-ES_tradnl" dirty="0" err="1" smtClean="0"/>
              <a:t>ciframiento</a:t>
            </a:r>
            <a:r>
              <a:rPr lang="es-ES_tradnl" dirty="0" smtClean="0"/>
              <a:t> de los datos que se transmiten a los </a:t>
            </a:r>
            <a:r>
              <a:rPr lang="es-ES_tradnl" dirty="0" err="1" smtClean="0"/>
              <a:t>ComServer’s</a:t>
            </a:r>
            <a:r>
              <a:rPr lang="es-ES_tradnl" dirty="0" smtClean="0"/>
              <a:t> remotos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Conexión a filtros de comunicación con servidores de arquitecturas propietarias</a:t>
            </a:r>
            <a:endParaRPr lang="es-EC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7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</a:t>
            </a:r>
            <a:r>
              <a:rPr lang="es-EC" dirty="0" err="1" smtClean="0"/>
              <a:t>Kernel</a:t>
            </a:r>
            <a:r>
              <a:rPr lang="es-EC" dirty="0" smtClean="0"/>
              <a:t> </a:t>
            </a:r>
            <a:r>
              <a:rPr lang="es-EC" dirty="0" err="1" smtClean="0"/>
              <a:t>Cobis</a:t>
            </a:r>
            <a:r>
              <a:rPr lang="es-EC" dirty="0" smtClean="0"/>
              <a:t> Central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C" b="1" u="sng" dirty="0" smtClean="0"/>
              <a:t>Distribuidor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Replicación de la información mínima necesaria hacia servidores de  sucursal (</a:t>
            </a:r>
            <a:r>
              <a:rPr lang="es-ES" dirty="0" smtClean="0"/>
              <a:t>petición de actualización la solicita cada servidor de sucursal)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" dirty="0" smtClean="0"/>
              <a:t>Servidor dedicado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" dirty="0" smtClean="0"/>
              <a:t>La información a distribuirse es almacenada mediante </a:t>
            </a:r>
            <a:r>
              <a:rPr lang="es-ES" dirty="0" err="1" smtClean="0"/>
              <a:t>triggers</a:t>
            </a:r>
            <a:r>
              <a:rPr lang="es-ES" dirty="0" smtClean="0"/>
              <a:t> en la base de datos </a:t>
            </a:r>
            <a:r>
              <a:rPr lang="es-ES" dirty="0" err="1" smtClean="0"/>
              <a:t>cob_distrib</a:t>
            </a:r>
            <a:r>
              <a:rPr lang="es-ES" dirty="0" smtClean="0"/>
              <a:t> del servidor central</a:t>
            </a:r>
          </a:p>
          <a:p>
            <a:pPr lvl="1">
              <a:buNone/>
            </a:pPr>
            <a:endParaRPr lang="es-EC" dirty="0" smtClean="0"/>
          </a:p>
          <a:p>
            <a:r>
              <a:rPr lang="es-EC" b="1" u="sng" dirty="0" smtClean="0"/>
              <a:t>Firmas Server</a:t>
            </a:r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Distribución de las firmas desde el servidor de central a todos los servidores de sucursal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Comunicación entre los dos servidores FIRMSRV tanto a nivel local como a nivel central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Solo hay distribución de firmas cuando una caja se conecta a un servidor local, donde la consulta se realizará sobre el servidor local y existirá distribución.</a:t>
            </a:r>
          </a:p>
          <a:p>
            <a:pPr lvl="1">
              <a:buNone/>
            </a:pPr>
            <a:endParaRPr lang="es-ES_tradnl" dirty="0" smtClean="0"/>
          </a:p>
          <a:p>
            <a:r>
              <a:rPr lang="es-EC" b="1" u="sng" dirty="0" err="1" smtClean="0"/>
              <a:t>Logger</a:t>
            </a:r>
            <a:endParaRPr lang="es-EC" b="1" u="sng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Registra en la base de datos un log de las transacciones realizadas por los usuarios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Registra: </a:t>
            </a:r>
            <a:endParaRPr lang="es-EC" dirty="0" smtClean="0"/>
          </a:p>
          <a:p>
            <a:pPr lvl="2">
              <a:buFont typeface="Courier New" pitchFamily="49" charset="0"/>
              <a:buChar char="o"/>
            </a:pPr>
            <a:r>
              <a:rPr lang="es-ES_tradnl" dirty="0" smtClean="0"/>
              <a:t>Transacción  inicial</a:t>
            </a:r>
            <a:endParaRPr lang="es-EC" dirty="0" smtClean="0"/>
          </a:p>
          <a:p>
            <a:pPr lvl="2">
              <a:buFont typeface="Courier New" pitchFamily="49" charset="0"/>
              <a:buChar char="o"/>
            </a:pPr>
            <a:r>
              <a:rPr lang="es-ES_tradnl" dirty="0" smtClean="0"/>
              <a:t>Mensajes de error</a:t>
            </a:r>
            <a:endParaRPr lang="es-EC" dirty="0" smtClean="0"/>
          </a:p>
          <a:p>
            <a:pPr lvl="2">
              <a:buFont typeface="Courier New" pitchFamily="49" charset="0"/>
              <a:buChar char="o"/>
            </a:pPr>
            <a:r>
              <a:rPr lang="es-ES_tradnl" dirty="0" smtClean="0"/>
              <a:t>Resultado final de la transacción</a:t>
            </a:r>
            <a:endParaRPr lang="es-EC" dirty="0" smtClean="0"/>
          </a:p>
          <a:p>
            <a:pPr lvl="2">
              <a:buFont typeface="Courier New" pitchFamily="49" charset="0"/>
              <a:buChar char="o"/>
            </a:pPr>
            <a:r>
              <a:rPr lang="es-ES_tradnl" dirty="0" err="1" smtClean="0"/>
              <a:t>Timeout</a:t>
            </a:r>
            <a:r>
              <a:rPr lang="es-ES_tradnl" dirty="0" smtClean="0"/>
              <a:t>.</a:t>
            </a:r>
            <a:endParaRPr lang="es-EC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8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Componentes </a:t>
            </a:r>
            <a:r>
              <a:rPr lang="es-EC" dirty="0" err="1" smtClean="0"/>
              <a:t>Kernel</a:t>
            </a:r>
            <a:r>
              <a:rPr lang="es-EC" dirty="0" smtClean="0"/>
              <a:t> </a:t>
            </a:r>
            <a:r>
              <a:rPr lang="es-EC" dirty="0" err="1" smtClean="0"/>
              <a:t>Cobis</a:t>
            </a:r>
            <a:r>
              <a:rPr lang="es-EC" dirty="0" smtClean="0"/>
              <a:t> Central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C" b="1" u="sng" dirty="0" err="1" smtClean="0"/>
              <a:t>Reentry</a:t>
            </a:r>
            <a:r>
              <a:rPr lang="es-EC" b="1" u="sng" dirty="0" smtClean="0"/>
              <a:t> </a:t>
            </a:r>
            <a:r>
              <a:rPr lang="es-EC" b="1" u="sng" dirty="0" err="1" smtClean="0"/>
              <a:t>Multiserver</a:t>
            </a:r>
            <a:endParaRPr lang="es-EC" b="1" u="sng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Permite la ejecución de transacciones en modo diferido.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El servicio de </a:t>
            </a:r>
            <a:r>
              <a:rPr lang="es-ES_tradnl" dirty="0" err="1" smtClean="0"/>
              <a:t>Reentry</a:t>
            </a:r>
            <a:r>
              <a:rPr lang="es-ES_tradnl" dirty="0" smtClean="0"/>
              <a:t> está conformado por dos programas:</a:t>
            </a:r>
          </a:p>
          <a:p>
            <a:pPr lvl="1">
              <a:buNone/>
            </a:pPr>
            <a:endParaRPr lang="es-ES_tradnl" dirty="0" smtClean="0"/>
          </a:p>
          <a:p>
            <a:pPr lvl="2">
              <a:buFont typeface="Courier New" pitchFamily="49" charset="0"/>
              <a:buChar char="o"/>
            </a:pPr>
            <a:r>
              <a:rPr lang="es-EC" i="1" u="sng" dirty="0" smtClean="0"/>
              <a:t>Servidor de </a:t>
            </a:r>
            <a:r>
              <a:rPr lang="es-EC" i="1" u="sng" dirty="0" err="1" smtClean="0"/>
              <a:t>Reentry</a:t>
            </a:r>
            <a:endParaRPr lang="es-EC" i="1" u="sng" dirty="0" smtClean="0"/>
          </a:p>
          <a:p>
            <a:pPr lvl="3"/>
            <a:r>
              <a:rPr lang="es-ES_tradnl" dirty="0" smtClean="0"/>
              <a:t>Guardar transacciones para </a:t>
            </a:r>
            <a:r>
              <a:rPr lang="es-ES_tradnl" dirty="0" err="1" smtClean="0"/>
              <a:t>Reentry</a:t>
            </a:r>
            <a:endParaRPr lang="es-EC" sz="2800" dirty="0" smtClean="0"/>
          </a:p>
          <a:p>
            <a:pPr lvl="3"/>
            <a:r>
              <a:rPr lang="es-ES_tradnl" dirty="0" smtClean="0"/>
              <a:t>Generar la información de seguridad y catálogos que será actualizada por el </a:t>
            </a:r>
            <a:r>
              <a:rPr lang="es-ES_tradnl" dirty="0" err="1" smtClean="0"/>
              <a:t>Transerver</a:t>
            </a:r>
            <a:r>
              <a:rPr lang="es-ES_tradnl" dirty="0" smtClean="0"/>
              <a:t>.</a:t>
            </a:r>
          </a:p>
          <a:p>
            <a:pPr lvl="3">
              <a:buNone/>
            </a:pPr>
            <a:endParaRPr lang="es-ES_tradnl" dirty="0" smtClean="0"/>
          </a:p>
          <a:p>
            <a:pPr lvl="2">
              <a:buFont typeface="Courier New" pitchFamily="49" charset="0"/>
              <a:buChar char="o"/>
            </a:pPr>
            <a:r>
              <a:rPr lang="es-EC" i="1" u="sng" dirty="0" err="1" smtClean="0"/>
              <a:t>Reentry</a:t>
            </a:r>
            <a:r>
              <a:rPr lang="es-EC" i="1" u="sng" dirty="0" smtClean="0"/>
              <a:t> </a:t>
            </a:r>
            <a:r>
              <a:rPr lang="es-EC" i="1" u="sng" dirty="0" err="1" smtClean="0"/>
              <a:t>Start</a:t>
            </a:r>
            <a:endParaRPr lang="es-EC" i="1" u="sng" dirty="0" smtClean="0"/>
          </a:p>
          <a:p>
            <a:pPr lvl="3"/>
            <a:r>
              <a:rPr lang="es-ES_tradnl" dirty="0" smtClean="0"/>
              <a:t>Ejecuta las transacciones grabadas para </a:t>
            </a:r>
            <a:r>
              <a:rPr lang="es-ES_tradnl" dirty="0" err="1" smtClean="0"/>
              <a:t>Reentry</a:t>
            </a:r>
            <a:r>
              <a:rPr lang="es-ES_tradnl" dirty="0" smtClean="0"/>
              <a:t>.</a:t>
            </a:r>
          </a:p>
          <a:p>
            <a:pPr lvl="3">
              <a:buNone/>
            </a:pPr>
            <a:endParaRPr lang="es-EC" dirty="0" smtClean="0"/>
          </a:p>
          <a:p>
            <a:r>
              <a:rPr lang="es-EC" b="1" u="sng" dirty="0" err="1" smtClean="0"/>
              <a:t>Scheduler</a:t>
            </a:r>
            <a:endParaRPr lang="es-EC" b="1" u="sng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Mantiene un control del tiempo de espera de las transacciones a fin de permitir que el resto de servidores sean capaces de detectar </a:t>
            </a:r>
            <a:r>
              <a:rPr lang="es-ES_tradnl" dirty="0" err="1" smtClean="0"/>
              <a:t>timeouts</a:t>
            </a:r>
            <a:r>
              <a:rPr lang="es-ES_tradnl" dirty="0" smtClean="0"/>
              <a:t> de manera oportuna</a:t>
            </a:r>
            <a:endParaRPr lang="es-EC" dirty="0" smtClean="0"/>
          </a:p>
          <a:p>
            <a:pPr lvl="1">
              <a:buFont typeface="Wingdings" pitchFamily="2" charset="2"/>
              <a:buChar char="§"/>
            </a:pPr>
            <a:r>
              <a:rPr lang="es-ES_tradnl" dirty="0" smtClean="0"/>
              <a:t>Despierta periódicamente al </a:t>
            </a:r>
            <a:r>
              <a:rPr lang="es-ES_tradnl" dirty="0" err="1" smtClean="0"/>
              <a:t>Reentry</a:t>
            </a:r>
            <a:r>
              <a:rPr lang="es-ES_tradnl" dirty="0" smtClean="0"/>
              <a:t> </a:t>
            </a:r>
            <a:r>
              <a:rPr lang="es-ES_tradnl" dirty="0" err="1" smtClean="0"/>
              <a:t>Start</a:t>
            </a:r>
            <a:r>
              <a:rPr lang="es-ES_tradnl" dirty="0" smtClean="0"/>
              <a:t> para que envié las transacciones pendientes</a:t>
            </a:r>
            <a:endParaRPr lang="es-EC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AB76-6163-4BBC-9545-DD7716031299}" type="slidenum">
              <a:rPr lang="es-EC" smtClean="0"/>
              <a:pPr/>
              <a:t>9</a:t>
            </a:fld>
            <a:endParaRPr lang="es-EC"/>
          </a:p>
        </p:txBody>
      </p:sp>
      <p:pic>
        <p:nvPicPr>
          <p:cNvPr id="5" name="Picture 4" descr="logoaccusy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13" y="6453188"/>
            <a:ext cx="1582737" cy="33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1309</Words>
  <Application>Microsoft Office PowerPoint</Application>
  <PresentationFormat>Presentación en pantalla (4:3)</PresentationFormat>
  <Paragraphs>267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Office Theme</vt:lpstr>
      <vt:lpstr>ARQUITECTURA COBIS KERNEL Y BANCA VIRTUAL</vt:lpstr>
      <vt:lpstr>Objetivos</vt:lpstr>
      <vt:lpstr>Arquitectura de Cobis</vt:lpstr>
      <vt:lpstr>Arquitectura General</vt:lpstr>
      <vt:lpstr>Componentes Kernel Cobis Central</vt:lpstr>
      <vt:lpstr>Componentes Kernel Cobis Central</vt:lpstr>
      <vt:lpstr>Componentes Kernel Cobis Central</vt:lpstr>
      <vt:lpstr>Componentes Kernel Cobis Central</vt:lpstr>
      <vt:lpstr>Componentes Kernel Cobis Central</vt:lpstr>
      <vt:lpstr>Kernel Cobis</vt:lpstr>
      <vt:lpstr>Canales Cobis</vt:lpstr>
      <vt:lpstr>Banca Virtual</vt:lpstr>
      <vt:lpstr>Arquitectura de Banca Virtual</vt:lpstr>
      <vt:lpstr>Servidor de Kernel de BV</vt:lpstr>
      <vt:lpstr>Servidor de Kernel de BV</vt:lpstr>
      <vt:lpstr>Macro Direct</vt:lpstr>
      <vt:lpstr>Macro Direct</vt:lpstr>
      <vt:lpstr>Macro Direct</vt:lpstr>
      <vt:lpstr>TAS</vt:lpstr>
      <vt:lpstr>TAS</vt:lpstr>
      <vt:lpstr>TAS</vt:lpstr>
      <vt:lpstr>IVR</vt:lpstr>
      <vt:lpstr>IVR</vt:lpstr>
      <vt:lpstr>SAT</vt:lpstr>
      <vt:lpstr>SAT</vt:lpstr>
      <vt:lpstr>Seguridades y DMZ</vt:lpstr>
      <vt:lpstr>Esquema de Conexión Seguridades BV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COBIS KERNEL Y BANCA VIRTUAL</dc:title>
  <dc:creator>Galo FVR</dc:creator>
  <cp:lastModifiedBy>manuel.bicain</cp:lastModifiedBy>
  <cp:revision>124</cp:revision>
  <dcterms:created xsi:type="dcterms:W3CDTF">2010-02-11T18:12:32Z</dcterms:created>
  <dcterms:modified xsi:type="dcterms:W3CDTF">2013-03-12T12:46:44Z</dcterms:modified>
</cp:coreProperties>
</file>