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707" r:id="rId2"/>
  </p:sldMasterIdLst>
  <p:notesMasterIdLst>
    <p:notesMasterId r:id="rId23"/>
  </p:notesMasterIdLst>
  <p:sldIdLst>
    <p:sldId id="803" r:id="rId3"/>
    <p:sldId id="808" r:id="rId4"/>
    <p:sldId id="811" r:id="rId5"/>
    <p:sldId id="825" r:id="rId6"/>
    <p:sldId id="818" r:id="rId7"/>
    <p:sldId id="809" r:id="rId8"/>
    <p:sldId id="826" r:id="rId9"/>
    <p:sldId id="822" r:id="rId10"/>
    <p:sldId id="812" r:id="rId11"/>
    <p:sldId id="813" r:id="rId12"/>
    <p:sldId id="814" r:id="rId13"/>
    <p:sldId id="817" r:id="rId14"/>
    <p:sldId id="819" r:id="rId15"/>
    <p:sldId id="820" r:id="rId16"/>
    <p:sldId id="823" r:id="rId17"/>
    <p:sldId id="827" r:id="rId18"/>
    <p:sldId id="828" r:id="rId19"/>
    <p:sldId id="829" r:id="rId20"/>
    <p:sldId id="831" r:id="rId21"/>
    <p:sldId id="804" r:id="rId22"/>
  </p:sldIdLst>
  <p:sldSz cx="9144000" cy="6858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5"/>
    <a:srgbClr val="80E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>
        <p:scale>
          <a:sx n="100" d="100"/>
          <a:sy n="100" d="100"/>
        </p:scale>
        <p:origin x="-194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50264-0542-4059-A772-6AE7C621A606}" type="datetimeFigureOut">
              <a:rPr lang="es-EC" smtClean="0"/>
              <a:pPr/>
              <a:t>20/07/2015</a:t>
            </a:fld>
            <a:endParaRPr lang="es-EC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95C09-C973-4E8F-BB7E-7753F6FBEF1F}" type="slidenum">
              <a:rPr lang="es-EC" smtClean="0"/>
              <a:pPr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872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100000">
              <a:srgbClr val="EBEBED"/>
            </a:gs>
            <a:gs pos="0">
              <a:srgbClr val="D3D4D5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n 19" descr="tapav3_0011_fleçaup.pn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2" y="1248007"/>
            <a:ext cx="1260963" cy="1923587"/>
          </a:xfrm>
          <a:prstGeom prst="rect">
            <a:avLst/>
          </a:prstGeom>
        </p:spPr>
      </p:pic>
      <p:grpSp>
        <p:nvGrpSpPr>
          <p:cNvPr id="29" name="Group 28"/>
          <p:cNvGrpSpPr/>
          <p:nvPr userDrawn="1"/>
        </p:nvGrpSpPr>
        <p:grpSpPr>
          <a:xfrm>
            <a:off x="298856" y="2060849"/>
            <a:ext cx="5461020" cy="1324921"/>
            <a:chOff x="298856" y="2060848"/>
            <a:chExt cx="5461020" cy="1324921"/>
          </a:xfrm>
        </p:grpSpPr>
        <p:sp>
          <p:nvSpPr>
            <p:cNvPr id="30" name="Rounded Rectangle 29"/>
            <p:cNvSpPr/>
            <p:nvPr/>
          </p:nvSpPr>
          <p:spPr>
            <a:xfrm>
              <a:off x="4104480" y="2167786"/>
              <a:ext cx="1655396" cy="394973"/>
            </a:xfrm>
            <a:prstGeom prst="roundRect">
              <a:avLst>
                <a:gd name="adj" fmla="val 27688"/>
              </a:avLst>
            </a:prstGeom>
            <a:gradFill>
              <a:gsLst>
                <a:gs pos="0">
                  <a:srgbClr val="A9A9AB"/>
                </a:gs>
                <a:gs pos="100000">
                  <a:srgbClr val="A5A6A6"/>
                </a:gs>
              </a:gsLst>
            </a:gradFill>
            <a:ln w="19050" cmpd="sng">
              <a:gradFill flip="none" rotWithShape="1">
                <a:gsLst>
                  <a:gs pos="0">
                    <a:srgbClr val="B4B4B4"/>
                  </a:gs>
                  <a:gs pos="100000">
                    <a:srgbClr val="939495"/>
                  </a:gs>
                </a:gsLst>
                <a:lin ang="5400000" scaled="0"/>
                <a:tileRect/>
              </a:gradFill>
            </a:ln>
            <a:effectLst>
              <a:outerShdw blurRad="63500" dist="5080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 rot="10800000">
              <a:off x="3303050" y="2386045"/>
              <a:ext cx="781252" cy="387692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  <a:gd name="connsiteX0" fmla="*/ 781252 w 781252"/>
                <a:gd name="connsiteY0" fmla="*/ 0 h 557806"/>
                <a:gd name="connsiteX1" fmla="*/ 548178 w 781252"/>
                <a:gd name="connsiteY1" fmla="*/ 527996 h 557806"/>
                <a:gd name="connsiteX2" fmla="*/ 0 w 781252"/>
                <a:gd name="connsiteY2" fmla="*/ 495412 h 557806"/>
                <a:gd name="connsiteX0" fmla="*/ 781252 w 781252"/>
                <a:gd name="connsiteY0" fmla="*/ 0 h 500867"/>
                <a:gd name="connsiteX1" fmla="*/ 584930 w 781252"/>
                <a:gd name="connsiteY1" fmla="*/ 443213 h 500867"/>
                <a:gd name="connsiteX2" fmla="*/ 0 w 781252"/>
                <a:gd name="connsiteY2" fmla="*/ 495412 h 500867"/>
                <a:gd name="connsiteX0" fmla="*/ 781252 w 781252"/>
                <a:gd name="connsiteY0" fmla="*/ 0 h 503076"/>
                <a:gd name="connsiteX1" fmla="*/ 584930 w 781252"/>
                <a:gd name="connsiteY1" fmla="*/ 448512 h 503076"/>
                <a:gd name="connsiteX2" fmla="*/ 0 w 781252"/>
                <a:gd name="connsiteY2" fmla="*/ 495412 h 503076"/>
                <a:gd name="connsiteX0" fmla="*/ 781252 w 781252"/>
                <a:gd name="connsiteY0" fmla="*/ 0 h 496898"/>
                <a:gd name="connsiteX1" fmla="*/ 584930 w 781252"/>
                <a:gd name="connsiteY1" fmla="*/ 448512 h 496898"/>
                <a:gd name="connsiteX2" fmla="*/ 0 w 781252"/>
                <a:gd name="connsiteY2" fmla="*/ 495412 h 496898"/>
                <a:gd name="connsiteX0" fmla="*/ 781252 w 781252"/>
                <a:gd name="connsiteY0" fmla="*/ 0 h 510960"/>
                <a:gd name="connsiteX1" fmla="*/ 584930 w 781252"/>
                <a:gd name="connsiteY1" fmla="*/ 448512 h 510960"/>
                <a:gd name="connsiteX2" fmla="*/ 0 w 781252"/>
                <a:gd name="connsiteY2" fmla="*/ 495412 h 510960"/>
                <a:gd name="connsiteX0" fmla="*/ 781252 w 781252"/>
                <a:gd name="connsiteY0" fmla="*/ 0 h 503074"/>
                <a:gd name="connsiteX1" fmla="*/ 584930 w 781252"/>
                <a:gd name="connsiteY1" fmla="*/ 448512 h 503074"/>
                <a:gd name="connsiteX2" fmla="*/ 0 w 781252"/>
                <a:gd name="connsiteY2" fmla="*/ 495412 h 503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1252" h="503074">
                  <a:moveTo>
                    <a:pt x="781252" y="0"/>
                  </a:moveTo>
                  <a:cubicBezTo>
                    <a:pt x="703957" y="211674"/>
                    <a:pt x="678388" y="365945"/>
                    <a:pt x="584930" y="448512"/>
                  </a:cubicBezTo>
                  <a:cubicBezTo>
                    <a:pt x="491472" y="531079"/>
                    <a:pt x="0" y="495412"/>
                    <a:pt x="0" y="495412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98856" y="2060848"/>
              <a:ext cx="2995286" cy="1324921"/>
              <a:chOff x="685800" y="4390079"/>
              <a:chExt cx="2995286" cy="1324921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685800" y="4390079"/>
                <a:ext cx="2995286" cy="1324921"/>
              </a:xfrm>
              <a:prstGeom prst="roundRect">
                <a:avLst>
                  <a:gd name="adj" fmla="val 9323"/>
                </a:avLst>
              </a:prstGeom>
              <a:gradFill>
                <a:gsLst>
                  <a:gs pos="0">
                    <a:srgbClr val="4373A1"/>
                  </a:gs>
                  <a:gs pos="100000">
                    <a:srgbClr val="749AB7"/>
                  </a:gs>
                </a:gsLst>
                <a:lin ang="15000000" scaled="0"/>
              </a:gradFill>
              <a:ln w="19050" cmpd="sng">
                <a:gradFill flip="none" rotWithShape="1">
                  <a:gsLst>
                    <a:gs pos="0">
                      <a:srgbClr val="6C97B7"/>
                    </a:gs>
                    <a:gs pos="100000">
                      <a:srgbClr val="3C6E9F"/>
                    </a:gs>
                  </a:gsLst>
                  <a:lin ang="5400000" scaled="0"/>
                  <a:tileRect/>
                </a:gradFill>
              </a:ln>
              <a:effectLst>
                <a:outerShdw blurRad="63500" dist="5715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/>
              <p:cNvCxnSpPr/>
              <p:nvPr/>
            </p:nvCxnSpPr>
            <p:spPr>
              <a:xfrm>
                <a:off x="786864" y="4673759"/>
                <a:ext cx="2808000" cy="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198880" y="4673758"/>
                <a:ext cx="0" cy="972000"/>
              </a:xfrm>
              <a:prstGeom prst="line">
                <a:avLst/>
              </a:prstGeom>
              <a:ln w="12700" cmpd="sng">
                <a:solidFill>
                  <a:srgbClr val="88A6C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ítulo 1"/>
          <p:cNvSpPr txBox="1">
            <a:spLocks/>
          </p:cNvSpPr>
          <p:nvPr userDrawn="1"/>
        </p:nvSpPr>
        <p:spPr>
          <a:xfrm>
            <a:off x="2936686" y="1143001"/>
            <a:ext cx="2778314" cy="724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44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990600" y="292101"/>
            <a:ext cx="7290638" cy="2603500"/>
            <a:chOff x="990600" y="292100"/>
            <a:chExt cx="7290638" cy="2603500"/>
          </a:xfrm>
        </p:grpSpPr>
        <p:sp>
          <p:nvSpPr>
            <p:cNvPr id="38" name="Rounded Rectangle 37"/>
            <p:cNvSpPr/>
            <p:nvPr/>
          </p:nvSpPr>
          <p:spPr>
            <a:xfrm>
              <a:off x="1064361" y="859492"/>
              <a:ext cx="6999729" cy="1384271"/>
            </a:xfrm>
            <a:prstGeom prst="roundRect">
              <a:avLst>
                <a:gd name="adj" fmla="val 7266"/>
              </a:avLst>
            </a:prstGeom>
            <a:gradFill>
              <a:gsLst>
                <a:gs pos="0">
                  <a:srgbClr val="F0F1F4"/>
                </a:gs>
                <a:gs pos="100000">
                  <a:srgbClr val="FBFCFF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E8E9EA"/>
                  </a:gs>
                  <a:gs pos="100000">
                    <a:srgbClr val="D0D1D3"/>
                  </a:gs>
                </a:gsLst>
                <a:lin ang="162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48523" y="887264"/>
              <a:ext cx="3519621" cy="1324921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535658"/>
                </a:gs>
                <a:gs pos="100000">
                  <a:srgbClr val="737477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696B6E"/>
                  </a:gs>
                  <a:gs pos="100000">
                    <a:srgbClr val="4B4C51"/>
                  </a:gs>
                </a:gsLst>
                <a:lin ang="16200000" scaled="0"/>
                <a:tileRect/>
              </a:gra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6599692" y="2335371"/>
              <a:ext cx="1681546" cy="415675"/>
            </a:xfrm>
            <a:prstGeom prst="roundRect">
              <a:avLst>
                <a:gd name="adj" fmla="val 26289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5400000" scaled="0"/>
            </a:gradFill>
            <a:ln w="19050" cmpd="sng">
              <a:gradFill flip="none" rotWithShape="1">
                <a:gsLst>
                  <a:gs pos="0">
                    <a:srgbClr val="C7C7C8"/>
                  </a:gs>
                  <a:gs pos="100000">
                    <a:srgbClr val="B0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875916" y="1849625"/>
              <a:ext cx="701319" cy="682404"/>
            </a:xfrm>
            <a:custGeom>
              <a:avLst/>
              <a:gdLst>
                <a:gd name="connsiteX0" fmla="*/ 0 w 701319"/>
                <a:gd name="connsiteY0" fmla="*/ 0 h 686530"/>
                <a:gd name="connsiteX1" fmla="*/ 259046 w 701319"/>
                <a:gd name="connsiteY1" fmla="*/ 568670 h 686530"/>
                <a:gd name="connsiteX2" fmla="*/ 442274 w 701319"/>
                <a:gd name="connsiteY2" fmla="*/ 676086 h 686530"/>
                <a:gd name="connsiteX3" fmla="*/ 701319 w 701319"/>
                <a:gd name="connsiteY3" fmla="*/ 682404 h 686530"/>
                <a:gd name="connsiteX0" fmla="*/ 0 w 701319"/>
                <a:gd name="connsiteY0" fmla="*/ 0 h 682404"/>
                <a:gd name="connsiteX1" fmla="*/ 259046 w 701319"/>
                <a:gd name="connsiteY1" fmla="*/ 568670 h 682404"/>
                <a:gd name="connsiteX2" fmla="*/ 442274 w 701319"/>
                <a:gd name="connsiteY2" fmla="*/ 676086 h 682404"/>
                <a:gd name="connsiteX3" fmla="*/ 701319 w 701319"/>
                <a:gd name="connsiteY3" fmla="*/ 682404 h 6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319" h="682404">
                  <a:moveTo>
                    <a:pt x="0" y="0"/>
                  </a:moveTo>
                  <a:cubicBezTo>
                    <a:pt x="92667" y="227994"/>
                    <a:pt x="185334" y="455989"/>
                    <a:pt x="259046" y="568670"/>
                  </a:cubicBezTo>
                  <a:cubicBezTo>
                    <a:pt x="332758" y="681351"/>
                    <a:pt x="393835" y="669767"/>
                    <a:pt x="442274" y="676086"/>
                  </a:cubicBezTo>
                  <a:cubicBezTo>
                    <a:pt x="490713" y="682405"/>
                    <a:pt x="701319" y="682404"/>
                    <a:pt x="701319" y="682404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Imagen 32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5796136" y="292100"/>
              <a:ext cx="2238678" cy="2603500"/>
            </a:xfrm>
            <a:prstGeom prst="rect">
              <a:avLst/>
            </a:prstGeom>
          </p:spPr>
        </p:pic>
        <p:pic>
          <p:nvPicPr>
            <p:cNvPr id="43" name="Imagen 33" descr="tapav3_0001_rectangulos-derecha.png"/>
            <p:cNvPicPr>
              <a:picLocks noChangeAspect="1"/>
            </p:cNvPicPr>
            <p:nvPr/>
          </p:nvPicPr>
          <p:blipFill>
            <a:blip r:embed="rId3" cstate="screen"/>
            <a:stretch>
              <a:fillRect/>
            </a:stretch>
          </p:blipFill>
          <p:spPr>
            <a:xfrm>
              <a:off x="990600" y="292100"/>
              <a:ext cx="2238678" cy="2603500"/>
            </a:xfrm>
            <a:prstGeom prst="rect">
              <a:avLst/>
            </a:prstGeom>
          </p:spPr>
        </p:pic>
        <p:cxnSp>
          <p:nvCxnSpPr>
            <p:cNvPr id="44" name="Straight Connector 43"/>
            <p:cNvCxnSpPr/>
            <p:nvPr/>
          </p:nvCxnSpPr>
          <p:spPr>
            <a:xfrm>
              <a:off x="2435892" y="1931773"/>
              <a:ext cx="3348000" cy="0"/>
            </a:xfrm>
            <a:prstGeom prst="line">
              <a:avLst/>
            </a:prstGeom>
            <a:ln w="12700" cmpd="sng">
              <a:solidFill>
                <a:srgbClr val="7A7E86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 userDrawn="1"/>
        </p:nvGrpSpPr>
        <p:grpSpPr>
          <a:xfrm>
            <a:off x="4361730" y="2636913"/>
            <a:ext cx="4474390" cy="2232155"/>
            <a:chOff x="4361730" y="2636912"/>
            <a:chExt cx="4474390" cy="2232155"/>
          </a:xfrm>
        </p:grpSpPr>
        <p:sp>
          <p:nvSpPr>
            <p:cNvPr id="46" name="Rounded Rectangle 45"/>
            <p:cNvSpPr/>
            <p:nvPr/>
          </p:nvSpPr>
          <p:spPr>
            <a:xfrm>
              <a:off x="4361730" y="4495538"/>
              <a:ext cx="1553882" cy="373529"/>
            </a:xfrm>
            <a:prstGeom prst="roundRect">
              <a:avLst>
                <a:gd name="adj" fmla="val 22000"/>
              </a:avLst>
            </a:prstGeom>
            <a:gradFill>
              <a:gsLst>
                <a:gs pos="0">
                  <a:srgbClr val="C7C8C8"/>
                </a:gs>
                <a:gs pos="100000">
                  <a:srgbClr val="CCCCCD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D9DADC"/>
                  </a:gs>
                  <a:gs pos="100000">
                    <a:srgbClr val="B1B2B3"/>
                  </a:gs>
                </a:gsLst>
                <a:lin ang="16200000" scaled="0"/>
                <a:tileRect/>
              </a:gradFill>
            </a:ln>
            <a:effectLst>
              <a:outerShdw blurRad="63500" dist="50800" dir="2700000" algn="tl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4571999" y="2636912"/>
              <a:ext cx="4264121" cy="1408544"/>
            </a:xfrm>
            <a:prstGeom prst="roundRect">
              <a:avLst>
                <a:gd name="adj" fmla="val 9323"/>
              </a:avLst>
            </a:prstGeom>
            <a:gradFill>
              <a:gsLst>
                <a:gs pos="0">
                  <a:srgbClr val="A8A9AB"/>
                </a:gs>
                <a:gs pos="100000">
                  <a:srgbClr val="DADADB"/>
                </a:gs>
              </a:gsLst>
              <a:lin ang="16200000" scaled="0"/>
            </a:gradFill>
            <a:ln w="19050" cmpd="sng">
              <a:gradFill flip="none" rotWithShape="1">
                <a:gsLst>
                  <a:gs pos="0">
                    <a:srgbClr val="E8E9EC"/>
                  </a:gs>
                  <a:gs pos="100000">
                    <a:srgbClr val="9E9FA1"/>
                  </a:gs>
                </a:gsLst>
                <a:lin ang="5400000" scaled="0"/>
                <a:tileRect/>
              </a:gradFill>
            </a:ln>
            <a:effectLst>
              <a:outerShdw blurRad="63500" dist="57150" dir="2700000" algn="tl" rotWithShape="0">
                <a:prstClr val="black">
                  <a:alpha val="35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5944909" y="4051130"/>
              <a:ext cx="470905" cy="627920"/>
            </a:xfrm>
            <a:custGeom>
              <a:avLst/>
              <a:gdLst>
                <a:gd name="connsiteX0" fmla="*/ 470905 w 470905"/>
                <a:gd name="connsiteY0" fmla="*/ 0 h 627920"/>
                <a:gd name="connsiteX1" fmla="*/ 237831 w 470905"/>
                <a:gd name="connsiteY1" fmla="*/ 527996 h 627920"/>
                <a:gd name="connsiteX2" fmla="*/ 0 w 470905"/>
                <a:gd name="connsiteY2" fmla="*/ 627887 h 62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0905" h="627920">
                  <a:moveTo>
                    <a:pt x="470905" y="0"/>
                  </a:moveTo>
                  <a:cubicBezTo>
                    <a:pt x="393610" y="211674"/>
                    <a:pt x="316315" y="423348"/>
                    <a:pt x="237831" y="527996"/>
                  </a:cubicBezTo>
                  <a:cubicBezTo>
                    <a:pt x="159347" y="632644"/>
                    <a:pt x="0" y="627887"/>
                    <a:pt x="0" y="627887"/>
                  </a:cubicBezTo>
                </a:path>
              </a:pathLst>
            </a:custGeom>
            <a:ln w="12700">
              <a:solidFill>
                <a:srgbClr val="8C8D90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" name="Imagen 31" descr="tapav3_0002_cobiscorp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304800" y="2555918"/>
            <a:ext cx="5334004" cy="3956679"/>
          </a:xfrm>
          <a:prstGeom prst="rect">
            <a:avLst/>
          </a:prstGeom>
        </p:spPr>
      </p:pic>
      <p:pic>
        <p:nvPicPr>
          <p:cNvPr id="50" name="Picture 49" descr="Logo COBISCorp (Docs)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794" y="5805264"/>
            <a:ext cx="1456630" cy="335765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1998" y="2751047"/>
            <a:ext cx="4264122" cy="1182011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80000"/>
              </a:lnSpc>
              <a:buNone/>
              <a:defRPr sz="2400" b="0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48523" y="950129"/>
            <a:ext cx="3527394" cy="118705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260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827584" y="6449857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28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0"/>
            <a:ext cx="8568812" cy="5301320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78B24-28F5-F64C-BD7A-07F3DC1FED12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740352" y="1008001"/>
            <a:ext cx="1152128" cy="5373328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s-ES_tradnl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60000" y="1008001"/>
            <a:ext cx="7380352" cy="5373328"/>
          </a:xfrm>
          <a:prstGeom prst="rect">
            <a:avLst/>
          </a:prstGeom>
        </p:spPr>
        <p:txBody>
          <a:bodyPr vert="eaVert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3EAC-50E4-5944-B29A-BA027BD7D79B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4" descr="tapa06c.pn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tretch>
            <a:fillRect/>
          </a:stretch>
        </p:blipFill>
        <p:spPr>
          <a:xfrm>
            <a:off x="-45772" y="0"/>
            <a:ext cx="9189772" cy="6858000"/>
          </a:xfrm>
          <a:prstGeom prst="rect">
            <a:avLst/>
          </a:prstGeom>
        </p:spPr>
      </p:pic>
      <p:pic>
        <p:nvPicPr>
          <p:cNvPr id="7" name="Imagen 5" descr="tapa06a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395538" y="2362201"/>
            <a:ext cx="4603329" cy="3790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6097" y="1124744"/>
            <a:ext cx="3312369" cy="1368152"/>
          </a:xfrm>
        </p:spPr>
        <p:txBody>
          <a:bodyPr anchor="b">
            <a:noAutofit/>
          </a:bodyPr>
          <a:lstStyle>
            <a:lvl1pPr algn="l">
              <a:defRPr sz="2400" b="1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5436096" y="2708921"/>
            <a:ext cx="3312369" cy="344382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790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DD943-5350-F043-B45C-6F01AA0309B4}" type="datetime1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>
                <a:solidFill>
                  <a:prstClr val="white"/>
                </a:solidFill>
              </a:rPr>
              <a:t>Confidencial</a:t>
            </a:r>
            <a:endParaRPr lang="es-ES_tradnl">
              <a:solidFill>
                <a:prstClr val="white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16948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COBIS - Arquitectura de Integración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8F579E5-0524-4D4C-89CF-0E1DE270773C}" type="slidenum">
              <a:rPr lang="es-ES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03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dirty="0" smtClean="0"/>
              <a:t>Clic para editar título</a:t>
            </a:r>
            <a:endParaRPr lang="es-ES_tradn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38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 smtClean="0"/>
              <a:t>Haga clic para modificar el estilo de texto del patrón</a:t>
            </a:r>
          </a:p>
          <a:p>
            <a:pPr lvl="1"/>
            <a:r>
              <a:rPr lang="es-ES_tradnl" dirty="0" smtClean="0"/>
              <a:t>Segundo nivel</a:t>
            </a:r>
          </a:p>
          <a:p>
            <a:pPr lvl="2"/>
            <a:r>
              <a:rPr lang="es-ES_tradnl" dirty="0" smtClean="0"/>
              <a:t>Tercer nivel</a:t>
            </a:r>
          </a:p>
          <a:p>
            <a:pPr lvl="3"/>
            <a:r>
              <a:rPr lang="es-ES_tradnl" dirty="0" smtClean="0"/>
              <a:t>Cuarto nivel</a:t>
            </a:r>
          </a:p>
          <a:p>
            <a:pPr lvl="4"/>
            <a:r>
              <a:rPr lang="es-ES_tradnl" dirty="0" smtClean="0"/>
              <a:t>Quinto nivel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070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966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341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54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gradFill flip="none" rotWithShape="1">
          <a:gsLst>
            <a:gs pos="100000">
              <a:srgbClr val="A2A2A2"/>
            </a:gs>
            <a:gs pos="0">
              <a:srgbClr val="E9E9E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123728" y="3140970"/>
            <a:ext cx="6480720" cy="1386383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yriad Pro"/>
                <a:cs typeface="Myriad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smtClean="0"/>
              <a:t>Click to edit Master subtitle style</a:t>
            </a:r>
            <a:endParaRPr lang="en-US" noProof="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123728" y="404664"/>
            <a:ext cx="6480720" cy="2448272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59DD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pic>
        <p:nvPicPr>
          <p:cNvPr id="11" name="Picture 4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-17860" y="6670478"/>
            <a:ext cx="9179719" cy="16073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 rot="10800000">
            <a:off x="8932" y="53579"/>
            <a:ext cx="1902023" cy="3214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5" name="Group 4"/>
          <p:cNvGrpSpPr/>
          <p:nvPr userDrawn="1"/>
        </p:nvGrpSpPr>
        <p:grpSpPr>
          <a:xfrm>
            <a:off x="977424" y="2983195"/>
            <a:ext cx="7625792" cy="409416"/>
            <a:chOff x="977424" y="2983194"/>
            <a:chExt cx="7625792" cy="409416"/>
          </a:xfrm>
        </p:grpSpPr>
        <p:sp>
          <p:nvSpPr>
            <p:cNvPr id="17" name="Freeform 16"/>
            <p:cNvSpPr/>
            <p:nvPr userDrawn="1"/>
          </p:nvSpPr>
          <p:spPr>
            <a:xfrm>
              <a:off x="1033056" y="3028753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>
            <a:xfrm>
              <a:off x="977424" y="2983194"/>
              <a:ext cx="7625792" cy="400248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6533"/>
                <a:gd name="connsiteY0" fmla="*/ 400248 h 400248"/>
                <a:gd name="connsiteX1" fmla="*/ 399694 w 6906533"/>
                <a:gd name="connsiteY1" fmla="*/ 0 h 400248"/>
                <a:gd name="connsiteX2" fmla="*/ 6906533 w 6906533"/>
                <a:gd name="connsiteY2" fmla="*/ 0 h 400248"/>
                <a:gd name="connsiteX3" fmla="*/ 6906533 w 6906533"/>
                <a:gd name="connsiteY3" fmla="*/ 0 h 400248"/>
                <a:gd name="connsiteX0" fmla="*/ 0 w 7477786"/>
                <a:gd name="connsiteY0" fmla="*/ 400248 h 400248"/>
                <a:gd name="connsiteX1" fmla="*/ 399694 w 7477786"/>
                <a:gd name="connsiteY1" fmla="*/ 0 h 400248"/>
                <a:gd name="connsiteX2" fmla="*/ 6906533 w 7477786"/>
                <a:gd name="connsiteY2" fmla="*/ 0 h 400248"/>
                <a:gd name="connsiteX3" fmla="*/ 7477786 w 7477786"/>
                <a:gd name="connsiteY3" fmla="*/ 0 h 400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77786" h="400248">
                  <a:moveTo>
                    <a:pt x="0" y="400248"/>
                  </a:moveTo>
                  <a:lnTo>
                    <a:pt x="399694" y="0"/>
                  </a:lnTo>
                  <a:lnTo>
                    <a:pt x="6906533" y="0"/>
                  </a:lnTo>
                  <a:lnTo>
                    <a:pt x="7477786" y="0"/>
                  </a:lnTo>
                </a:path>
              </a:pathLst>
            </a:custGeom>
            <a:ln w="9525" cmpd="sng">
              <a:solidFill>
                <a:schemeClr val="bg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 userDrawn="1"/>
        </p:nvCxnSpPr>
        <p:spPr>
          <a:xfrm flipV="1">
            <a:off x="14272" y="6806243"/>
            <a:ext cx="2051999" cy="0"/>
          </a:xfrm>
          <a:prstGeom prst="line">
            <a:avLst/>
          </a:prstGeom>
          <a:ln w="9525" cmpd="sng">
            <a:solidFill>
              <a:srgbClr val="449CD3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 userDrawn="1"/>
        </p:nvGrpSpPr>
        <p:grpSpPr>
          <a:xfrm>
            <a:off x="4211962" y="260650"/>
            <a:ext cx="4814835" cy="24631"/>
            <a:chOff x="4211960" y="260648"/>
            <a:chExt cx="4814835" cy="24631"/>
          </a:xfrm>
        </p:grpSpPr>
        <p:cxnSp>
          <p:nvCxnSpPr>
            <p:cNvPr id="20" name="Straight Connector 19"/>
            <p:cNvCxnSpPr/>
            <p:nvPr userDrawn="1"/>
          </p:nvCxnSpPr>
          <p:spPr>
            <a:xfrm>
              <a:off x="4211960" y="260648"/>
              <a:ext cx="4608512" cy="0"/>
            </a:xfrm>
            <a:prstGeom prst="line">
              <a:avLst/>
            </a:prstGeom>
            <a:ln w="12700" cmpd="sng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>
              <a:off x="4418283" y="285279"/>
              <a:ext cx="4608512" cy="0"/>
            </a:xfrm>
            <a:prstGeom prst="line">
              <a:avLst/>
            </a:prstGeom>
            <a:ln w="12700" cmpd="sng">
              <a:solidFill>
                <a:schemeClr val="tx1">
                  <a:lumMod val="9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 userDrawn="1"/>
        </p:nvGrpSpPr>
        <p:grpSpPr>
          <a:xfrm>
            <a:off x="8849012" y="79644"/>
            <a:ext cx="31138" cy="4465019"/>
            <a:chOff x="8849012" y="79645"/>
            <a:chExt cx="31138" cy="4465018"/>
          </a:xfrm>
        </p:grpSpPr>
        <p:cxnSp>
          <p:nvCxnSpPr>
            <p:cNvPr id="21" name="Straight Connector 20"/>
            <p:cNvCxnSpPr/>
            <p:nvPr userDrawn="1"/>
          </p:nvCxnSpPr>
          <p:spPr>
            <a:xfrm>
              <a:off x="8849012" y="404664"/>
              <a:ext cx="0" cy="4139999"/>
            </a:xfrm>
            <a:prstGeom prst="line">
              <a:avLst/>
            </a:prstGeom>
            <a:ln w="12700" cmpd="sng">
              <a:solidFill>
                <a:srgbClr val="F2F2F2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8880150" y="79645"/>
              <a:ext cx="0" cy="4139999"/>
            </a:xfrm>
            <a:prstGeom prst="line">
              <a:avLst/>
            </a:prstGeom>
            <a:ln w="12700" cmpd="sng">
              <a:solidFill>
                <a:schemeClr val="bg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 userDrawn="1"/>
        </p:nvGrpSpPr>
        <p:grpSpPr>
          <a:xfrm>
            <a:off x="6120867" y="5805265"/>
            <a:ext cx="3040992" cy="695548"/>
            <a:chOff x="6120867" y="5805264"/>
            <a:chExt cx="3040992" cy="695548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6120867" y="5805264"/>
              <a:ext cx="3040992" cy="695548"/>
              <a:chOff x="6120867" y="5805264"/>
              <a:chExt cx="3040992" cy="695548"/>
            </a:xfrm>
          </p:grpSpPr>
          <p:sp>
            <p:nvSpPr>
              <p:cNvPr id="6" name="Rectangle 5"/>
              <p:cNvSpPr/>
              <p:nvPr userDrawn="1"/>
            </p:nvSpPr>
            <p:spPr>
              <a:xfrm>
                <a:off x="6168365" y="5847916"/>
                <a:ext cx="2945997" cy="610244"/>
              </a:xfrm>
              <a:custGeom>
                <a:avLst/>
                <a:gdLst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0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201253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38795 w 2945997"/>
                  <a:gd name="connsiteY3" fmla="*/ 610244 h 610244"/>
                  <a:gd name="connsiteX4" fmla="*/ 0 w 2945997"/>
                  <a:gd name="connsiteY4" fmla="*/ 0 h 610244"/>
                  <a:gd name="connsiteX0" fmla="*/ 0 w 2945997"/>
                  <a:gd name="connsiteY0" fmla="*/ 0 h 610244"/>
                  <a:gd name="connsiteX1" fmla="*/ 2945997 w 2945997"/>
                  <a:gd name="connsiteY1" fmla="*/ 0 h 610244"/>
                  <a:gd name="connsiteX2" fmla="*/ 2945997 w 2945997"/>
                  <a:gd name="connsiteY2" fmla="*/ 610244 h 610244"/>
                  <a:gd name="connsiteX3" fmla="*/ 145735 w 2945997"/>
                  <a:gd name="connsiteY3" fmla="*/ 610244 h 610244"/>
                  <a:gd name="connsiteX4" fmla="*/ 0 w 2945997"/>
                  <a:gd name="connsiteY4" fmla="*/ 0 h 610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5997" h="610244">
                    <a:moveTo>
                      <a:pt x="0" y="0"/>
                    </a:moveTo>
                    <a:lnTo>
                      <a:pt x="2945997" y="0"/>
                    </a:lnTo>
                    <a:lnTo>
                      <a:pt x="2945997" y="610244"/>
                    </a:lnTo>
                    <a:lnTo>
                      <a:pt x="145735" y="6102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/>
              <p:cNvSpPr/>
              <p:nvPr userDrawn="1"/>
            </p:nvSpPr>
            <p:spPr>
              <a:xfrm>
                <a:off x="6120867" y="5805264"/>
                <a:ext cx="3040992" cy="695548"/>
              </a:xfrm>
              <a:custGeom>
                <a:avLst/>
                <a:gdLst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0 w 3040992"/>
                  <a:gd name="connsiteY3" fmla="*/ 695548 h 695548"/>
                  <a:gd name="connsiteX4" fmla="*/ 0 w 3040992"/>
                  <a:gd name="connsiteY4" fmla="*/ 0 h 695548"/>
                  <a:gd name="connsiteX0" fmla="*/ 0 w 3040992"/>
                  <a:gd name="connsiteY0" fmla="*/ 0 h 695548"/>
                  <a:gd name="connsiteX1" fmla="*/ 3040992 w 3040992"/>
                  <a:gd name="connsiteY1" fmla="*/ 0 h 695548"/>
                  <a:gd name="connsiteX2" fmla="*/ 3040992 w 3040992"/>
                  <a:gd name="connsiteY2" fmla="*/ 695548 h 695548"/>
                  <a:gd name="connsiteX3" fmla="*/ 159614 w 3040992"/>
                  <a:gd name="connsiteY3" fmla="*/ 695548 h 695548"/>
                  <a:gd name="connsiteX4" fmla="*/ 0 w 3040992"/>
                  <a:gd name="connsiteY4" fmla="*/ 0 h 69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0992" h="695548">
                    <a:moveTo>
                      <a:pt x="0" y="0"/>
                    </a:moveTo>
                    <a:lnTo>
                      <a:pt x="3040992" y="0"/>
                    </a:lnTo>
                    <a:lnTo>
                      <a:pt x="3040992" y="695548"/>
                    </a:lnTo>
                    <a:lnTo>
                      <a:pt x="159614" y="69554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85000"/>
                  </a:schemeClr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" name="Picture 12" descr="Logo COBISCorp (Small).png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6216" y="5940165"/>
              <a:ext cx="1920758" cy="441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3732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+#ppt_w*1.125000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Effect transition="in" filter="wipe(left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67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26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6818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403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16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41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8568812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90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60000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52812" y="1007999"/>
            <a:ext cx="4176000" cy="5328000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4ED88-64E8-884F-BFD6-318300D23A2F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60000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60000" y="1665408"/>
            <a:ext cx="4176000" cy="464391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752812" y="1008000"/>
            <a:ext cx="4176000" cy="63976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752812" y="1667754"/>
            <a:ext cx="4176000" cy="4641567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E0E38-0CC4-8645-8A5D-6FC2C6664D3E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CE06-ECEF-BF4A-B916-0F93922A156D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A2147-1E24-DC45-B035-599273CF78F0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008000"/>
            <a:ext cx="5353762" cy="5373328"/>
          </a:xfrm>
          <a:prstGeom prst="rect">
            <a:avLst/>
          </a:prstGeom>
        </p:spPr>
        <p:txBody>
          <a:bodyPr/>
          <a:lstStyle>
            <a:lvl1pPr>
              <a:defRPr sz="26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2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60002" y="1916832"/>
            <a:ext cx="3008313" cy="44644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7CC17-37EF-2544-9701-8788E85B9E80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360002" y="1008001"/>
            <a:ext cx="3008313" cy="90883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buNone/>
              <a:defRPr sz="2400" b="1" i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80728"/>
            <a:ext cx="5486400" cy="38987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51926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60A3-AB80-524B-BB58-CDE4903B3954}" type="datetime1">
              <a:rPr lang="es-EC" smtClean="0"/>
              <a:pPr/>
              <a:t>20/07/2015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_tradnl" smtClean="0"/>
              <a:t>Confidential</a:t>
            </a:r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51E20-0C56-9544-ABC0-E84BF7DC21FA}" type="slidenum">
              <a:rPr lang="es-ES_tradnl" smtClean="0"/>
              <a:pPr/>
              <a:t>‹Nº›</a:t>
            </a:fld>
            <a:endParaRPr lang="es-ES_tradnl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59DD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Marcador de texto 3"/>
          <p:cNvSpPr>
            <a:spLocks noGrp="1"/>
          </p:cNvSpPr>
          <p:nvPr>
            <p:ph type="body" sz="half" idx="13"/>
          </p:nvPr>
        </p:nvSpPr>
        <p:spPr>
          <a:xfrm>
            <a:off x="1792288" y="4891423"/>
            <a:ext cx="5486400" cy="62784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 i="1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10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271" y="278197"/>
            <a:ext cx="9118137" cy="6574004"/>
            <a:chOff x="14269" y="278196"/>
            <a:chExt cx="9118137" cy="65740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2195736" y="6556569"/>
              <a:ext cx="6936670" cy="286495"/>
            </a:xfrm>
            <a:custGeom>
              <a:avLst/>
              <a:gdLst>
                <a:gd name="connsiteX0" fmla="*/ 0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0 w 6936670"/>
                <a:gd name="connsiteY4" fmla="*/ 0 h 286495"/>
                <a:gd name="connsiteX0" fmla="*/ 542237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542237 w 6936670"/>
                <a:gd name="connsiteY4" fmla="*/ 0 h 286495"/>
                <a:gd name="connsiteX0" fmla="*/ 292523 w 6936670"/>
                <a:gd name="connsiteY0" fmla="*/ 0 h 286495"/>
                <a:gd name="connsiteX1" fmla="*/ 6936670 w 6936670"/>
                <a:gd name="connsiteY1" fmla="*/ 0 h 286495"/>
                <a:gd name="connsiteX2" fmla="*/ 6936670 w 6936670"/>
                <a:gd name="connsiteY2" fmla="*/ 286495 h 286495"/>
                <a:gd name="connsiteX3" fmla="*/ 0 w 6936670"/>
                <a:gd name="connsiteY3" fmla="*/ 286495 h 286495"/>
                <a:gd name="connsiteX4" fmla="*/ 292523 w 6936670"/>
                <a:gd name="connsiteY4" fmla="*/ 0 h 28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36670" h="286495">
                  <a:moveTo>
                    <a:pt x="292523" y="0"/>
                  </a:moveTo>
                  <a:lnTo>
                    <a:pt x="6936670" y="0"/>
                  </a:lnTo>
                  <a:lnTo>
                    <a:pt x="6936670" y="286495"/>
                  </a:lnTo>
                  <a:lnTo>
                    <a:pt x="0" y="286495"/>
                  </a:lnTo>
                  <a:lnTo>
                    <a:pt x="292523" y="0"/>
                  </a:lnTo>
                  <a:close/>
                </a:path>
              </a:pathLst>
            </a:custGeom>
            <a:solidFill>
              <a:srgbClr val="47A0E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15"/>
            <p:cNvSpPr/>
            <p:nvPr userDrawn="1"/>
          </p:nvSpPr>
          <p:spPr>
            <a:xfrm>
              <a:off x="2090465" y="6485857"/>
              <a:ext cx="6877843" cy="363857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7843" h="363857">
                  <a:moveTo>
                    <a:pt x="0" y="363857"/>
                  </a:moveTo>
                  <a:lnTo>
                    <a:pt x="371004" y="0"/>
                  </a:lnTo>
                  <a:lnTo>
                    <a:pt x="6877843" y="0"/>
                  </a:lnTo>
                  <a:lnTo>
                    <a:pt x="6877843" y="0"/>
                  </a:lnTo>
                </a:path>
              </a:pathLst>
            </a:custGeom>
            <a:ln w="9525" cmpd="sng">
              <a:solidFill>
                <a:srgbClr val="449CD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>
            <a:xfrm>
              <a:off x="2036142" y="6442918"/>
              <a:ext cx="7045790" cy="409282"/>
            </a:xfrm>
            <a:custGeom>
              <a:avLst/>
              <a:gdLst>
                <a:gd name="connsiteX0" fmla="*/ 0 w 6877843"/>
                <a:gd name="connsiteY0" fmla="*/ 363857 h 363857"/>
                <a:gd name="connsiteX1" fmla="*/ 371004 w 6877843"/>
                <a:gd name="connsiteY1" fmla="*/ 0 h 363857"/>
                <a:gd name="connsiteX2" fmla="*/ 6877843 w 6877843"/>
                <a:gd name="connsiteY2" fmla="*/ 0 h 363857"/>
                <a:gd name="connsiteX3" fmla="*/ 6877843 w 6877843"/>
                <a:gd name="connsiteY3" fmla="*/ 0 h 363857"/>
                <a:gd name="connsiteX0" fmla="*/ 0 w 6940809"/>
                <a:gd name="connsiteY0" fmla="*/ 435201 h 435201"/>
                <a:gd name="connsiteX1" fmla="*/ 433970 w 6940809"/>
                <a:gd name="connsiteY1" fmla="*/ 0 h 435201"/>
                <a:gd name="connsiteX2" fmla="*/ 6940809 w 6940809"/>
                <a:gd name="connsiteY2" fmla="*/ 0 h 435201"/>
                <a:gd name="connsiteX3" fmla="*/ 6940809 w 6940809"/>
                <a:gd name="connsiteY3" fmla="*/ 0 h 435201"/>
                <a:gd name="connsiteX0" fmla="*/ 0 w 6909042"/>
                <a:gd name="connsiteY0" fmla="*/ 409282 h 409282"/>
                <a:gd name="connsiteX1" fmla="*/ 402203 w 6909042"/>
                <a:gd name="connsiteY1" fmla="*/ 0 h 409282"/>
                <a:gd name="connsiteX2" fmla="*/ 6909042 w 6909042"/>
                <a:gd name="connsiteY2" fmla="*/ 0 h 409282"/>
                <a:gd name="connsiteX3" fmla="*/ 6909042 w 6909042"/>
                <a:gd name="connsiteY3" fmla="*/ 0 h 409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09042" h="409282">
                  <a:moveTo>
                    <a:pt x="0" y="409282"/>
                  </a:moveTo>
                  <a:lnTo>
                    <a:pt x="402203" y="0"/>
                  </a:lnTo>
                  <a:lnTo>
                    <a:pt x="6909042" y="0"/>
                  </a:lnTo>
                  <a:lnTo>
                    <a:pt x="6909042" y="0"/>
                  </a:lnTo>
                </a:path>
              </a:pathLst>
            </a:custGeom>
            <a:ln w="9525" cmpd="sng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/>
            <p:cNvCxnSpPr/>
            <p:nvPr userDrawn="1"/>
          </p:nvCxnSpPr>
          <p:spPr>
            <a:xfrm flipV="1">
              <a:off x="14269" y="6699258"/>
              <a:ext cx="2160000" cy="0"/>
            </a:xfrm>
            <a:prstGeom prst="line">
              <a:avLst/>
            </a:prstGeom>
            <a:ln w="12700" cmpd="sng"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4269" y="6719966"/>
              <a:ext cx="2124000" cy="0"/>
            </a:xfrm>
            <a:prstGeom prst="line">
              <a:avLst/>
            </a:prstGeom>
            <a:ln w="19050" cmpd="sng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14269" y="6777038"/>
              <a:ext cx="2088000" cy="0"/>
            </a:xfrm>
            <a:prstGeom prst="line">
              <a:avLst/>
            </a:prstGeom>
            <a:ln w="9525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14270" y="6806242"/>
              <a:ext cx="2051999" cy="0"/>
            </a:xfrm>
            <a:prstGeom prst="line">
              <a:avLst/>
            </a:prstGeom>
            <a:ln w="9525" cmpd="sng">
              <a:solidFill>
                <a:srgbClr val="449CD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4320301" y="822444"/>
              <a:ext cx="4608512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8849012" y="620688"/>
              <a:ext cx="0" cy="1260000"/>
            </a:xfrm>
            <a:prstGeom prst="line">
              <a:avLst/>
            </a:prstGeom>
            <a:ln w="12700" cmpd="sng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2" descr="Logo COBISCorp (Docs).png"/>
            <p:cNvPicPr>
              <a:picLocks noChangeAspect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528" y="278196"/>
              <a:ext cx="1798200" cy="414500"/>
            </a:xfrm>
            <a:prstGeom prst="rect">
              <a:avLst/>
            </a:prstGeom>
          </p:spPr>
        </p:pic>
      </p:grpSp>
      <p:sp>
        <p:nvSpPr>
          <p:cNvPr id="35" name="Title Placeholder 34"/>
          <p:cNvSpPr>
            <a:spLocks noGrp="1"/>
          </p:cNvSpPr>
          <p:nvPr>
            <p:ph type="title"/>
          </p:nvPr>
        </p:nvSpPr>
        <p:spPr>
          <a:xfrm>
            <a:off x="2284570" y="116633"/>
            <a:ext cx="6644242" cy="7058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7504" y="6556569"/>
            <a:ext cx="2016224" cy="1426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800" b="0" i="1">
                <a:solidFill>
                  <a:schemeClr val="tx1">
                    <a:tint val="75000"/>
                  </a:schemeClr>
                </a:solidFill>
                <a:latin typeface="Myriad Pro"/>
                <a:cs typeface="Myriad Pro"/>
              </a:defRPr>
            </a:lvl1pPr>
          </a:lstStyle>
          <a:p>
            <a:fld id="{AA5E1BF5-4470-874B-88E0-300D2847971E}" type="datetime1">
              <a:rPr lang="es-EC" noProof="0" smtClean="0"/>
              <a:pPr/>
              <a:t>20/07/2015</a:t>
            </a:fld>
            <a:endParaRPr lang="en-U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620616" y="6556570"/>
            <a:ext cx="2895600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="0" i="1">
                <a:solidFill>
                  <a:schemeClr val="bg1"/>
                </a:solidFill>
                <a:latin typeface="Myriad Pro"/>
                <a:cs typeface="Myriad Pro"/>
              </a:defRPr>
            </a:lvl1pPr>
          </a:lstStyle>
          <a:p>
            <a:r>
              <a:rPr lang="en-US" noProof="0" dirty="0" smtClean="0"/>
              <a:t>Confidential</a:t>
            </a:r>
            <a:endParaRPr lang="en-U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200024" y="6556570"/>
            <a:ext cx="878632" cy="286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rgbClr val="FFFFFF"/>
                </a:solidFill>
                <a:latin typeface="Myriad Pro"/>
                <a:cs typeface="Myriad Pro"/>
              </a:defRPr>
            </a:lvl1pPr>
          </a:lstStyle>
          <a:p>
            <a:fld id="{C9F51E20-0C56-9544-ABC0-E84BF7DC21FA}" type="slidenum">
              <a:rPr lang="es-ES_tradnl" smtClean="0"/>
              <a:pPr/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77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19" r:id="rId13"/>
    <p:sldLayoutId id="214748372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r" defTabSz="457200" rtl="0" eaLnBrk="1" latinLnBrk="0" hangingPunct="1">
        <a:spcBef>
          <a:spcPct val="0"/>
        </a:spcBef>
        <a:buNone/>
        <a:defRPr sz="3000" b="0" i="1" kern="1200">
          <a:solidFill>
            <a:srgbClr val="459DD3"/>
          </a:solidFill>
          <a:latin typeface="Verdana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30A2C-DA38-4644-8B25-DE47D3C185BB}" type="datetimeFigureOut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20/07/2015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5080-708D-8946-8F91-95D0E2C956F6}" type="slidenum">
              <a:rPr lang="es-ES_tradnl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ES_tradnl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-1"/>
            <a:ext cx="9144000" cy="6869111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83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-621"/>
            <a:ext cx="9144000" cy="6958013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1835696" y="3429000"/>
            <a:ext cx="6533348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  <a:defRPr/>
            </a:pPr>
            <a:r>
              <a:rPr lang="es-EC" sz="2600" b="1" i="1" dirty="0" smtClean="0"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Verdana"/>
              </a:rPr>
              <a:t>Capacitación</a:t>
            </a: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Cobis</a:t>
            </a:r>
            <a:r>
              <a:rPr kumimoji="0" lang="es-EC" sz="2600" b="1" i="1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TS/IS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2015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2" name="1 Rectángulo"/>
          <p:cNvSpPr/>
          <p:nvPr/>
        </p:nvSpPr>
        <p:spPr>
          <a:xfrm>
            <a:off x="539552" y="1484784"/>
            <a:ext cx="8280920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De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manera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nativa (conectores incluidos) CIS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soporta integración a través de MQ y TCP empleando los siguientes protocolos de mensajería: 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ISO8583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X11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QueryString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CIS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opera de manera nativa como un contenedor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de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Servicios de Integración y Conectores orientados a brindar servicios de integración. De esta forma mediante el desarrollo de componentes planos Java (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POJO’s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) se habilita al CIS para la integración con cualquier sistema.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ESQUEMAS DE INTEGRACIÓN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10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7400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2" name="1 Rectángulo"/>
          <p:cNvSpPr/>
          <p:nvPr/>
        </p:nvSpPr>
        <p:spPr>
          <a:xfrm>
            <a:off x="539552" y="1357298"/>
            <a:ext cx="8280920" cy="4819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 arquitectura SOA de COBIS basa su operación en su bus de servicios formado por CTS y CIS, los cuales emplean como plataforma base a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Server y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MQ Server. </a:t>
            </a:r>
            <a:endParaRPr lang="es-ES" sz="2400" dirty="0" smtClean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El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uso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MQ como parte de su plataforma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base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lo habilitan para la integración con casi todas las plataformas de intermediación modernas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: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Message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Broker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ESB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Process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Server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Etc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.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DOMINIO DE INTEGRACIÓN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845630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2" name="1 Rectángulo"/>
          <p:cNvSpPr/>
          <p:nvPr/>
        </p:nvSpPr>
        <p:spPr>
          <a:xfrm>
            <a:off x="467544" y="1412776"/>
            <a:ext cx="8784976" cy="4605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CIS brinda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las siguientes facilidades de intermediación de mensajes: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Transformación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Mensajes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Ruteo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Mensajes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Conversión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Protocolos (TCP-MQ, MQ-TCP)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Orquestación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transacciones</a:t>
            </a:r>
          </a:p>
          <a:p>
            <a:pPr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acilidades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mediación proporcionadas por la plataforma SCA dentro de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Server: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Definición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Servicios Compuestos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Exposición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de un servicio determinado con diferentes </a:t>
            </a:r>
            <a:r>
              <a:rPr lang="es-ES" sz="2400" dirty="0" err="1">
                <a:solidFill>
                  <a:srgbClr val="000066"/>
                </a:solidFill>
                <a:latin typeface="Calibri" charset="0"/>
              </a:rPr>
              <a:t>Bindings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 (WS, JMS, EJB, etc…)</a:t>
            </a: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Ruteo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Etc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…</a:t>
            </a:r>
            <a:endParaRPr lang="es-ES" sz="2000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MENSAJES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12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35106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7" name="Rounded Rectangle 6"/>
          <p:cNvSpPr/>
          <p:nvPr/>
        </p:nvSpPr>
        <p:spPr>
          <a:xfrm>
            <a:off x="1547664" y="3717112"/>
            <a:ext cx="5976664" cy="648000"/>
          </a:xfrm>
          <a:prstGeom prst="roundRect">
            <a:avLst/>
          </a:prstGeom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3600" b="1" dirty="0" smtClean="0">
                <a:solidFill>
                  <a:prstClr val="white"/>
                </a:solidFill>
              </a:rPr>
              <a:t>CTS</a:t>
            </a:r>
            <a:endParaRPr lang="es-EC" sz="3600" b="1" dirty="0">
              <a:solidFill>
                <a:prstClr val="white"/>
              </a:solidFill>
            </a:endParaRPr>
          </a:p>
        </p:txBody>
      </p:sp>
      <p:sp>
        <p:nvSpPr>
          <p:cNvPr id="8" name="Flowchart: Magnetic Disk 7"/>
          <p:cNvSpPr/>
          <p:nvPr/>
        </p:nvSpPr>
        <p:spPr>
          <a:xfrm>
            <a:off x="3536592" y="4941168"/>
            <a:ext cx="2016224" cy="720080"/>
          </a:xfrm>
          <a:prstGeom prst="flowChartMagneticDisk">
            <a:avLst/>
          </a:prstGeom>
          <a:effectLst>
            <a:outerShdw blurRad="40000" dist="20000" dir="5400000" rotWithShape="0">
              <a:srgbClr val="000000">
                <a:alpha val="38000"/>
              </a:srgbClr>
            </a:outerShdw>
            <a:reflection blurRad="6350" stA="50000" endA="275" endPos="40000" dist="101600" dir="5400000" sy="-100000" algn="bl" rotWithShape="0"/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black"/>
                </a:solidFill>
              </a:rPr>
              <a:t>SYBASE</a:t>
            </a:r>
            <a:endParaRPr lang="es-EC" dirty="0">
              <a:solidFill>
                <a:prstClr val="black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47664" y="3177024"/>
            <a:ext cx="5976000" cy="468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prstClr val="white"/>
                </a:solidFill>
              </a:rPr>
              <a:t>Servicios COBIS</a:t>
            </a:r>
            <a:endParaRPr lang="es-EC" b="1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572664" y="2636912"/>
            <a:ext cx="2951664" cy="4680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prstClr val="white"/>
                </a:solidFill>
              </a:rPr>
              <a:t>Servicios Web</a:t>
            </a:r>
            <a:endParaRPr lang="es-EC" b="1" dirty="0">
              <a:solidFill>
                <a:prstClr val="white"/>
              </a:solidFill>
            </a:endParaRPr>
          </a:p>
        </p:txBody>
      </p:sp>
      <p:cxnSp>
        <p:nvCxnSpPr>
          <p:cNvPr id="12" name="Straight Arrow Connector 11"/>
          <p:cNvCxnSpPr>
            <a:stCxn id="7" idx="2"/>
            <a:endCxn id="8" idx="1"/>
          </p:cNvCxnSpPr>
          <p:nvPr/>
        </p:nvCxnSpPr>
        <p:spPr>
          <a:xfrm>
            <a:off x="4535996" y="4365112"/>
            <a:ext cx="8708" cy="576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004048" y="1124744"/>
            <a:ext cx="2088232" cy="720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prstClr val="white"/>
                </a:solidFill>
              </a:rPr>
              <a:t>CANALES NO COBIS</a:t>
            </a:r>
            <a:endParaRPr lang="es-EC" b="1" dirty="0">
              <a:solidFill>
                <a:prstClr val="white"/>
              </a:solidFill>
            </a:endParaRPr>
          </a:p>
        </p:txBody>
      </p:sp>
      <p:cxnSp>
        <p:nvCxnSpPr>
          <p:cNvPr id="17" name="Straight Arrow Connector 16"/>
          <p:cNvCxnSpPr>
            <a:stCxn id="15" idx="4"/>
            <a:endCxn id="10" idx="0"/>
          </p:cNvCxnSpPr>
          <p:nvPr/>
        </p:nvCxnSpPr>
        <p:spPr>
          <a:xfrm>
            <a:off x="6048164" y="1844744"/>
            <a:ext cx="332" cy="79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907704" y="1124744"/>
            <a:ext cx="2088232" cy="7200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sysClr val="windowText" lastClr="000000"/>
                </a:solidFill>
              </a:rPr>
              <a:t>CANALES</a:t>
            </a:r>
          </a:p>
          <a:p>
            <a:pPr algn="ctr"/>
            <a:r>
              <a:rPr lang="es-EC" b="1" dirty="0" smtClean="0">
                <a:solidFill>
                  <a:sysClr val="windowText" lastClr="000000"/>
                </a:solidFill>
              </a:rPr>
              <a:t>COBIS</a:t>
            </a:r>
            <a:endParaRPr lang="es-EC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Straight Arrow Connector 20"/>
          <p:cNvCxnSpPr>
            <a:stCxn id="19" idx="4"/>
          </p:cNvCxnSpPr>
          <p:nvPr/>
        </p:nvCxnSpPr>
        <p:spPr>
          <a:xfrm>
            <a:off x="2951820" y="1844744"/>
            <a:ext cx="9744" cy="13351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COBIS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0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13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131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7" name="Rounded Rectangle 6"/>
          <p:cNvSpPr/>
          <p:nvPr/>
        </p:nvSpPr>
        <p:spPr>
          <a:xfrm>
            <a:off x="3059832" y="980728"/>
            <a:ext cx="5766792" cy="1800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C" sz="2400" b="1" dirty="0" smtClean="0">
                <a:solidFill>
                  <a:prstClr val="white"/>
                </a:solidFill>
              </a:rPr>
              <a:t>CIS V3</a:t>
            </a:r>
            <a:endParaRPr lang="es-EC" sz="2400" b="1" dirty="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59832" y="2852936"/>
            <a:ext cx="5766792" cy="5676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white"/>
                </a:solidFill>
              </a:rPr>
              <a:t>Orquestaciones</a:t>
            </a:r>
            <a:endParaRPr lang="es-EC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59832" y="3861048"/>
            <a:ext cx="2952328" cy="5676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white"/>
                </a:solidFill>
              </a:rPr>
              <a:t>Servicios de Transformación</a:t>
            </a:r>
            <a:endParaRPr lang="es-EC" dirty="0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096000" y="3861048"/>
            <a:ext cx="2730288" cy="56768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white"/>
                </a:solidFill>
              </a:rPr>
              <a:t>Conectores</a:t>
            </a:r>
            <a:endParaRPr lang="es-EC" dirty="0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341712" y="1620416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Timeout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341712" y="1944480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Reversos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341712" y="2276872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CoreBanking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48064" y="1620416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Alertas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139680" y="1944480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Ruteo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48264" y="1944480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Umbrales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8264" y="1620416"/>
            <a:ext cx="1728192" cy="2520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600" dirty="0" smtClean="0">
                <a:solidFill>
                  <a:prstClr val="white"/>
                </a:solidFill>
              </a:rPr>
              <a:t>Bitácora</a:t>
            </a:r>
            <a:endParaRPr lang="es-EC" sz="1600" dirty="0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59832" y="4502500"/>
            <a:ext cx="864000" cy="43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 smtClean="0">
                <a:solidFill>
                  <a:prstClr val="white"/>
                </a:solidFill>
              </a:rPr>
              <a:t>ISO8583</a:t>
            </a:r>
            <a:endParaRPr lang="es-EC" sz="1400" b="1" dirty="0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25104" y="4502500"/>
            <a:ext cx="792000" cy="43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 smtClean="0">
                <a:solidFill>
                  <a:prstClr val="white"/>
                </a:solidFill>
              </a:rPr>
              <a:t>X11</a:t>
            </a:r>
            <a:endParaRPr lang="es-EC" sz="1400" b="1" dirty="0">
              <a:solidFill>
                <a:prstClr val="white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996064" y="4502500"/>
            <a:ext cx="1152000" cy="43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b="1" dirty="0" err="1" smtClean="0">
                <a:solidFill>
                  <a:prstClr val="white"/>
                </a:solidFill>
              </a:rPr>
              <a:t>QueryString</a:t>
            </a:r>
            <a:endParaRPr lang="es-EC" sz="1400" b="1" dirty="0">
              <a:solidFill>
                <a:prstClr val="white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2699792" y="5487876"/>
            <a:ext cx="6126832" cy="74943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dirty="0" smtClean="0">
                <a:solidFill>
                  <a:prstClr val="white"/>
                </a:solidFill>
              </a:rPr>
              <a:t>Proveedores Externos</a:t>
            </a:r>
            <a:endParaRPr lang="es-EC" dirty="0">
              <a:solidFill>
                <a:prstClr val="white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20456" y="980728"/>
            <a:ext cx="2114872" cy="377377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4000" b="1" smtClean="0">
                <a:solidFill>
                  <a:prstClr val="white">
                    <a:lumMod val="50000"/>
                  </a:prstClr>
                </a:solidFill>
              </a:rPr>
              <a:t>CTS</a:t>
            </a:r>
            <a:endParaRPr lang="es-EC" sz="4000" b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24" name="Straight Arrow Connector 23"/>
          <p:cNvCxnSpPr>
            <a:endCxn id="9" idx="0"/>
          </p:cNvCxnSpPr>
          <p:nvPr/>
        </p:nvCxnSpPr>
        <p:spPr>
          <a:xfrm>
            <a:off x="4529716" y="3419750"/>
            <a:ext cx="6280" cy="4412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380312" y="3420616"/>
            <a:ext cx="0" cy="4404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1"/>
          </p:cNvCxnSpPr>
          <p:nvPr/>
        </p:nvCxnSpPr>
        <p:spPr>
          <a:xfrm flipH="1">
            <a:off x="2353400" y="3136776"/>
            <a:ext cx="706432" cy="41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2"/>
          </p:cNvCxnSpPr>
          <p:nvPr/>
        </p:nvCxnSpPr>
        <p:spPr>
          <a:xfrm>
            <a:off x="7461144" y="4428728"/>
            <a:ext cx="0" cy="10576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499992" y="4941168"/>
            <a:ext cx="0" cy="5452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Flowchart: Magnetic Disk 34"/>
          <p:cNvSpPr/>
          <p:nvPr/>
        </p:nvSpPr>
        <p:spPr>
          <a:xfrm>
            <a:off x="238528" y="5487876"/>
            <a:ext cx="2114872" cy="749436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b="1" dirty="0" smtClean="0">
                <a:solidFill>
                  <a:prstClr val="white">
                    <a:lumMod val="50000"/>
                  </a:prstClr>
                </a:solidFill>
              </a:rPr>
              <a:t>Core COBIS</a:t>
            </a:r>
            <a:endParaRPr lang="es-EC" b="1" dirty="0">
              <a:solidFill>
                <a:prstClr val="white">
                  <a:lumMod val="50000"/>
                </a:prstClr>
              </a:solidFill>
            </a:endParaRPr>
          </a:p>
        </p:txBody>
      </p:sp>
      <p:cxnSp>
        <p:nvCxnSpPr>
          <p:cNvPr id="37" name="Straight Arrow Connector 36"/>
          <p:cNvCxnSpPr>
            <a:stCxn id="22" idx="2"/>
            <a:endCxn id="35" idx="1"/>
          </p:cNvCxnSpPr>
          <p:nvPr/>
        </p:nvCxnSpPr>
        <p:spPr>
          <a:xfrm>
            <a:off x="1277892" y="4754500"/>
            <a:ext cx="18072" cy="7333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CTS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4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14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806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8704145"/>
              </p:ext>
            </p:extLst>
          </p:nvPr>
        </p:nvGraphicFramePr>
        <p:xfrm>
          <a:off x="611560" y="1628800"/>
          <a:ext cx="8001000" cy="396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4" imgW="6876234" imgH="3011040" progId="Visio.Drawing.11">
                  <p:embed/>
                </p:oleObj>
              </mc:Choice>
              <mc:Fallback>
                <p:oleObj name="Visio" r:id="rId4" imgW="6876234" imgH="301104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628800"/>
                        <a:ext cx="8001000" cy="396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EJEMPLO DE WS GENÉRICO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11560" y="1628800"/>
            <a:ext cx="1512168" cy="158417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 flipV="1">
            <a:off x="763960" y="3717032"/>
            <a:ext cx="1359768" cy="64807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9" name="AutoShape 9"/>
          <p:cNvSpPr>
            <a:spLocks noChangeArrowheads="1"/>
          </p:cNvSpPr>
          <p:nvPr/>
        </p:nvSpPr>
        <p:spPr bwMode="auto">
          <a:xfrm flipV="1">
            <a:off x="4932040" y="3838838"/>
            <a:ext cx="1359768" cy="1567789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9" name="AutoShape 9"/>
          <p:cNvSpPr>
            <a:spLocks noChangeArrowheads="1"/>
          </p:cNvSpPr>
          <p:nvPr/>
        </p:nvSpPr>
        <p:spPr bwMode="auto">
          <a:xfrm>
            <a:off x="2195736" y="4041068"/>
            <a:ext cx="2448272" cy="1116124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0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15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31" name="AutoShape 9"/>
          <p:cNvSpPr>
            <a:spLocks noChangeArrowheads="1"/>
          </p:cNvSpPr>
          <p:nvPr/>
        </p:nvSpPr>
        <p:spPr bwMode="auto">
          <a:xfrm>
            <a:off x="4644009" y="1628799"/>
            <a:ext cx="1512168" cy="1584177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2" name="AutoShape 9"/>
          <p:cNvSpPr>
            <a:spLocks noChangeArrowheads="1"/>
          </p:cNvSpPr>
          <p:nvPr/>
        </p:nvSpPr>
        <p:spPr bwMode="auto">
          <a:xfrm>
            <a:off x="7012487" y="3933056"/>
            <a:ext cx="1064713" cy="1473571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3748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9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UBICACIÓN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15" name="14 Rectángulo"/>
          <p:cNvSpPr/>
          <p:nvPr/>
        </p:nvSpPr>
        <p:spPr>
          <a:xfrm>
            <a:off x="359024" y="1470841"/>
            <a:ext cx="8784976" cy="4501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ES" b="1" dirty="0" smtClean="0">
                <a:solidFill>
                  <a:srgbClr val="000066"/>
                </a:solidFill>
                <a:latin typeface="Calibri" charset="0"/>
              </a:rPr>
              <a:t>P</a:t>
            </a:r>
            <a:r>
              <a:rPr lang="es-AR" b="1" dirty="0" err="1" smtClean="0">
                <a:solidFill>
                  <a:srgbClr val="000066"/>
                </a:solidFill>
                <a:latin typeface="Calibri" charset="0"/>
              </a:rPr>
              <a:t>lugins</a:t>
            </a:r>
            <a:endParaRPr lang="es-AR" b="1" dirty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/CTS_MF/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plugins</a:t>
            </a:r>
            <a:endParaRPr lang="es-AR" sz="16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XML </a:t>
            </a:r>
            <a:r>
              <a:rPr lang="es-AR" b="1" dirty="0" err="1" smtClean="0">
                <a:solidFill>
                  <a:srgbClr val="000066"/>
                </a:solidFill>
                <a:latin typeface="Calibri" charset="0"/>
              </a:rPr>
              <a:t>Plugins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 (llamada a .</a:t>
            </a:r>
            <a:r>
              <a:rPr lang="es-AR" b="1" dirty="0" err="1" smtClean="0">
                <a:solidFill>
                  <a:srgbClr val="000066"/>
                </a:solidFill>
                <a:latin typeface="Calibri" charset="0"/>
              </a:rPr>
              <a:t>jar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)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/c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obishome</a:t>
            </a: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/CTS_MF/infrastructure</a:t>
            </a:r>
            <a:r>
              <a:rPr lang="en-US" sz="1600" dirty="0">
                <a:solidFill>
                  <a:srgbClr val="000066"/>
                </a:solidFill>
                <a:latin typeface="Calibri" charset="0"/>
              </a:rPr>
              <a:t>/ </a:t>
            </a: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cts-ccm-client-config.xml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Conectores y orquestadores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/CIS/SERVICES/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plugins</a:t>
            </a:r>
            <a:endParaRPr lang="es-AR" sz="1600" dirty="0" smtClean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XML Conectores (llamada a los archivos)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n-US" sz="1600" dirty="0" err="1" smtClean="0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n-US" sz="1600" dirty="0" smtClean="0">
                <a:solidFill>
                  <a:srgbClr val="000066"/>
                </a:solidFill>
                <a:latin typeface="Calibri" charset="0"/>
              </a:rPr>
              <a:t>/CIS/SERVICES/CSPROUTING/infrastructure/csp-ccm-client-config.xml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Archivos </a:t>
            </a:r>
            <a:r>
              <a:rPr lang="es-AR" b="1" dirty="0">
                <a:solidFill>
                  <a:srgbClr val="000066"/>
                </a:solidFill>
                <a:latin typeface="Calibri" charset="0"/>
              </a:rPr>
              <a:t>propios de 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Conectores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600" dirty="0" err="1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/CIS/SERVICES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Configuración </a:t>
            </a:r>
            <a:r>
              <a:rPr lang="es-AR" b="1" dirty="0">
                <a:solidFill>
                  <a:srgbClr val="000066"/>
                </a:solidFill>
                <a:latin typeface="Calibri" charset="0"/>
              </a:rPr>
              <a:t>SP 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Virtuales</a:t>
            </a: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400" dirty="0" err="1" smtClean="0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/CIS/SERVICES/CTSTRANSFORMATION/</a:t>
            </a:r>
            <a:r>
              <a:rPr lang="es-AR" sz="1400" dirty="0" err="1" smtClean="0">
                <a:solidFill>
                  <a:srgbClr val="000066"/>
                </a:solidFill>
                <a:latin typeface="Calibri" charset="0"/>
              </a:rPr>
              <a:t>services</a:t>
            </a:r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/csp-ctstransformation-service-config.xml</a:t>
            </a: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b="1" dirty="0" err="1" smtClean="0">
                <a:solidFill>
                  <a:srgbClr val="000066"/>
                </a:solidFill>
                <a:latin typeface="Calibri" charset="0"/>
              </a:rPr>
              <a:t>Sp</a:t>
            </a:r>
            <a:r>
              <a:rPr lang="es-AR" b="1" dirty="0" smtClean="0">
                <a:solidFill>
                  <a:srgbClr val="000066"/>
                </a:solidFill>
                <a:latin typeface="Calibri" charset="0"/>
              </a:rPr>
              <a:t> Virtuales</a:t>
            </a:r>
            <a:endParaRPr lang="es-AR" sz="1600" b="1" dirty="0" smtClean="0">
              <a:solidFill>
                <a:srgbClr val="000066"/>
              </a:solidFill>
              <a:latin typeface="Calibri" charset="0"/>
            </a:endParaRPr>
          </a:p>
          <a:p>
            <a:pPr lvl="2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</a:t>
            </a:r>
            <a:r>
              <a:rPr lang="es-AR" sz="1600" dirty="0" err="1">
                <a:solidFill>
                  <a:srgbClr val="000066"/>
                </a:solidFill>
                <a:latin typeface="Calibri" charset="0"/>
              </a:rPr>
              <a:t>cobishome</a:t>
            </a:r>
            <a:r>
              <a:rPr lang="es-AR" sz="1600" dirty="0" smtClean="0">
                <a:solidFill>
                  <a:srgbClr val="000066"/>
                </a:solidFill>
                <a:latin typeface="Calibri" charset="0"/>
              </a:rPr>
              <a:t>/CIS/SERVICES/CTSTRANSFORMATION/</a:t>
            </a:r>
            <a:r>
              <a:rPr lang="es-AR" sz="1600" dirty="0" err="1" smtClean="0">
                <a:solidFill>
                  <a:srgbClr val="000066"/>
                </a:solidFill>
                <a:latin typeface="Calibri" charset="0"/>
              </a:rPr>
              <a:t>config</a:t>
            </a:r>
            <a:endParaRPr lang="es-AR" sz="1600" dirty="0">
              <a:solidFill>
                <a:srgbClr val="000066"/>
              </a:solidFill>
              <a:latin typeface="Calibri" charset="0"/>
            </a:endParaRPr>
          </a:p>
          <a:p>
            <a:pPr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endParaRPr lang="es-ES" dirty="0" smtClean="0">
              <a:solidFill>
                <a:srgbClr val="000066"/>
              </a:solidFill>
              <a:latin typeface="Calibri" charset="0"/>
            </a:endParaRPr>
          </a:p>
          <a:p>
            <a:pPr lvl="6" indent="-342900">
              <a:lnSpc>
                <a:spcPct val="80000"/>
              </a:lnSpc>
              <a:spcBef>
                <a:spcPts val="500"/>
              </a:spcBef>
              <a:buFont typeface="Wingdings" pitchFamily="2" charset="2"/>
              <a:buChar char="§"/>
            </a:pPr>
            <a:endParaRPr lang="es-ES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3288060" y="5661248"/>
            <a:ext cx="5150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Las rutas pueden ser personalizadas y variar dependiendo el cliente.</a:t>
            </a:r>
          </a:p>
          <a:p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Son parametrizables desde los archivos </a:t>
            </a:r>
            <a:r>
              <a:rPr lang="es-AR" sz="1400" dirty="0" err="1" smtClean="0">
                <a:solidFill>
                  <a:srgbClr val="000066"/>
                </a:solidFill>
                <a:latin typeface="Calibri" charset="0"/>
              </a:rPr>
              <a:t>xml</a:t>
            </a:r>
            <a:r>
              <a:rPr lang="es-AR" sz="1400" dirty="0" smtClean="0">
                <a:solidFill>
                  <a:srgbClr val="000066"/>
                </a:solidFill>
                <a:latin typeface="Calibri" charset="0"/>
              </a:rPr>
              <a:t> de configuración. </a:t>
            </a:r>
          </a:p>
        </p:txBody>
      </p:sp>
      <p:sp>
        <p:nvSpPr>
          <p:cNvPr id="2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16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1835696" y="5258350"/>
            <a:ext cx="1440160" cy="533703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1331640" y="5258350"/>
            <a:ext cx="144016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957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TROUBLESHOOTING CTS / CIS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755576" y="3933056"/>
            <a:ext cx="61479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Los 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nombres de los archivos de log tienen el siguiente formato: </a:t>
            </a:r>
          </a:p>
          <a:p>
            <a:r>
              <a:rPr lang="es-AR" b="1" dirty="0">
                <a:solidFill>
                  <a:srgbClr val="000066"/>
                </a:solidFill>
                <a:latin typeface="Calibri" charset="0"/>
              </a:rPr>
              <a:t>{prefijo}.</a:t>
            </a:r>
            <a:r>
              <a:rPr lang="es-AR" b="1" dirty="0" err="1">
                <a:solidFill>
                  <a:srgbClr val="000066"/>
                </a:solidFill>
                <a:latin typeface="Calibri" charset="0"/>
              </a:rPr>
              <a:t>log.YYYY</a:t>
            </a:r>
            <a:r>
              <a:rPr lang="es-AR" b="1" dirty="0">
                <a:solidFill>
                  <a:srgbClr val="000066"/>
                </a:solidFill>
                <a:latin typeface="Calibri" charset="0"/>
              </a:rPr>
              <a:t>-MM-DD-HH </a:t>
            </a:r>
          </a:p>
          <a:p>
            <a:pPr lvl="1"/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Siendo: 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{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prefijo}: Puede ser </a:t>
            </a:r>
            <a:r>
              <a:rPr lang="es-AR" dirty="0" err="1">
                <a:solidFill>
                  <a:srgbClr val="000066"/>
                </a:solidFill>
                <a:latin typeface="Calibri" charset="0"/>
              </a:rPr>
              <a:t>cts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AR" dirty="0" err="1">
                <a:solidFill>
                  <a:srgbClr val="000066"/>
                </a:solidFill>
                <a:latin typeface="Calibri" charset="0"/>
              </a:rPr>
              <a:t>ó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AR" dirty="0" err="1">
                <a:solidFill>
                  <a:srgbClr val="000066"/>
                </a:solidFill>
                <a:latin typeface="Calibri" charset="0"/>
              </a:rPr>
              <a:t>cis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YYYY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Representa el año de creación del archivo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MM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Representa al mes de creación del archivo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DD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Representa al día de creación del archivo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HH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Representa la hora de creación del archivo </a:t>
            </a:r>
          </a:p>
        </p:txBody>
      </p:sp>
      <p:sp>
        <p:nvSpPr>
          <p:cNvPr id="2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17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20924"/>
            <a:ext cx="74104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475656" y="1268760"/>
            <a:ext cx="1080120" cy="28803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755576" y="3429000"/>
            <a:ext cx="5544616" cy="28803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58565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TROUBLESHOOTING CTS / CIS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" name="2 Rectángulo"/>
          <p:cNvSpPr/>
          <p:nvPr/>
        </p:nvSpPr>
        <p:spPr>
          <a:xfrm>
            <a:off x="683568" y="1340768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Cada 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entrada registrada en el log de CTS y CIS incluye los siguientes elementos: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Fecha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Fecha en la que se registra el mensaje en el archivo de log </a:t>
            </a:r>
            <a:endParaRPr lang="es-AR" dirty="0" smtClean="0">
              <a:solidFill>
                <a:srgbClr val="000066"/>
              </a:solidFill>
              <a:latin typeface="Calibri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Hora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Hora en la que se registra el mensaje en el archivo de log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Nivel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Nivel de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log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TRACE, DEBUG, MESSAGE, INFO, WARN, ERROR, FATAL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Servidor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Nombre del servidor que registra el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mensaje (</a:t>
            </a:r>
            <a:r>
              <a:rPr lang="es-AR" dirty="0" err="1" smtClean="0">
                <a:solidFill>
                  <a:srgbClr val="000066"/>
                </a:solidFill>
                <a:latin typeface="Calibri" charset="0"/>
              </a:rPr>
              <a:t>util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 en alta disponibilidad 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ya que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permite 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identificar al </a:t>
            </a:r>
            <a:r>
              <a:rPr lang="es-AR" dirty="0" err="1">
                <a:solidFill>
                  <a:srgbClr val="000066"/>
                </a:solidFill>
                <a:latin typeface="Calibri" charset="0"/>
              </a:rPr>
              <a:t>Application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Server que registra en el log.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err="1" smtClean="0">
                <a:solidFill>
                  <a:srgbClr val="000066"/>
                </a:solidFill>
                <a:latin typeface="Calibri" charset="0"/>
              </a:rPr>
              <a:t>Thread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Identificador del hilo de ejecución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asociado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(identifica la transacción)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Clase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Nombre de la clase que ejecuta </a:t>
            </a:r>
            <a:endParaRPr lang="es-AR" dirty="0" smtClean="0">
              <a:solidFill>
                <a:srgbClr val="000066"/>
              </a:solidFill>
              <a:latin typeface="Calibri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Método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Nombre del método que se ejecuta </a:t>
            </a:r>
            <a:endParaRPr lang="es-AR" dirty="0" smtClean="0">
              <a:solidFill>
                <a:srgbClr val="000066"/>
              </a:solidFill>
              <a:latin typeface="Calibri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Mensaje</a:t>
            </a:r>
            <a:r>
              <a:rPr lang="es-AR" dirty="0">
                <a:solidFill>
                  <a:srgbClr val="000066"/>
                </a:solidFill>
                <a:latin typeface="Calibri" charset="0"/>
              </a:rPr>
              <a:t>: Cadena de texto que representa al mensaje </a:t>
            </a:r>
          </a:p>
        </p:txBody>
      </p:sp>
      <p:sp>
        <p:nvSpPr>
          <p:cNvPr id="2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18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91" y="4725144"/>
            <a:ext cx="8781678" cy="97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3899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LOGS WEBSPHERE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19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1214414"/>
            <a:ext cx="7288024" cy="293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187624" y="1214414"/>
            <a:ext cx="2736304" cy="28803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534657" y="4221088"/>
            <a:ext cx="7035580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Los nombres de los archivos de log tienen el siguiente formato: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SystemErr.log – Errores generales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SystemOut… - Output de ejecuciones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startServer.log – Secuencia de inicialización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stopServer.log – Secuencia del detenimiento del </a:t>
            </a:r>
            <a:r>
              <a:rPr lang="es-AR" dirty="0" err="1" smtClean="0">
                <a:solidFill>
                  <a:srgbClr val="000066"/>
                </a:solidFill>
                <a:latin typeface="Calibri" charset="0"/>
              </a:rPr>
              <a:t>aplication</a:t>
            </a: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rgbClr val="000066"/>
                </a:solidFill>
                <a:latin typeface="Calibri" charset="0"/>
              </a:rPr>
              <a:t>Server1.pid – ID de proceso con el que corre el app server</a:t>
            </a:r>
            <a:endParaRPr lang="es-AR" dirty="0">
              <a:solidFill>
                <a:srgbClr val="000066"/>
              </a:solidFill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23414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AGENDA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3" name="Content Placeholder 2"/>
          <p:cNvSpPr>
            <a:spLocks/>
          </p:cNvSpPr>
          <p:nvPr/>
        </p:nvSpPr>
        <p:spPr bwMode="auto">
          <a:xfrm>
            <a:off x="357158" y="1381124"/>
            <a:ext cx="8229600" cy="478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Agenda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Introducción</a:t>
            </a:r>
          </a:p>
          <a:p>
            <a:pPr marL="8001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C" sz="2800" dirty="0" smtClean="0">
                <a:solidFill>
                  <a:srgbClr val="000066"/>
                </a:solidFill>
                <a:latin typeface="Calibri" charset="0"/>
              </a:rPr>
              <a:t>Arquitectura General COBIS</a:t>
            </a:r>
            <a:endParaRPr lang="es-EC" sz="2800" dirty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Arquitectura de Componentes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Plataformas soportadas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Responsabilidades de componentes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Esquemas y dominio de Integración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Resumen intercambio de información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WS Componentes y relaciones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MX" sz="2800" dirty="0" smtClean="0">
                <a:solidFill>
                  <a:srgbClr val="000066"/>
                </a:solidFill>
                <a:latin typeface="Calibri" charset="0"/>
              </a:rPr>
              <a:t>Logs y troubleshooting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800" dirty="0" smtClean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MX" sz="2400" dirty="0">
              <a:solidFill>
                <a:srgbClr val="000066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portada1"/>
          <p:cNvPicPr>
            <a:picLocks noGrp="1" noChangeAspect="1" noChangeArrowheads="1"/>
          </p:cNvPicPr>
          <p:nvPr>
            <p:ph type="ctrTitle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6985000"/>
          </a:xfrm>
          <a:noFill/>
          <a:ln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3108" y="3571876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Muchas</a:t>
            </a:r>
            <a:r>
              <a:rPr kumimoji="0" lang="es-EC" sz="2600" b="1" i="1" u="none" strike="noStrike" kern="1200" cap="none" spc="0" normalizeH="0" noProof="0" dirty="0" smtClean="0">
                <a:ln>
                  <a:noFill/>
                </a:ln>
                <a:solidFill>
                  <a:srgbClr val="00006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Arial" charset="0"/>
                <a:ea typeface="+mj-ea"/>
                <a:cs typeface="Verdana"/>
              </a:rPr>
              <a:t> Gracias</a:t>
            </a: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572132" y="5702301"/>
            <a:ext cx="3743324" cy="1155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C" sz="2600" b="1" i="1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Arial" charset="0"/>
              <a:ea typeface="+mj-ea"/>
              <a:cs typeface="Verdana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4787900" y="404813"/>
            <a:ext cx="3844925" cy="97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INTRODUCCIÓN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539552" y="1052736"/>
            <a:ext cx="814724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COBIS utiliza una arquitectura cliente-servidor de tres capas: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Front-</a:t>
            </a:r>
            <a:r>
              <a:rPr lang="es-AR" sz="2800" dirty="0" err="1">
                <a:solidFill>
                  <a:srgbClr val="000066"/>
                </a:solidFill>
                <a:latin typeface="Calibri" charset="0"/>
              </a:rPr>
              <a:t>end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CTS/CIS, </a:t>
            </a: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monitor transaccional del sistema. 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AR" sz="2800" dirty="0">
                <a:solidFill>
                  <a:srgbClr val="000066"/>
                </a:solidFill>
                <a:latin typeface="Calibri" charset="0"/>
              </a:rPr>
              <a:t>Reglas de Negocio</a:t>
            </a:r>
            <a:r>
              <a:rPr lang="es-AR" sz="2800" dirty="0" smtClean="0">
                <a:solidFill>
                  <a:srgbClr val="000066"/>
                </a:solidFill>
                <a:latin typeface="Calibri" charset="0"/>
              </a:rPr>
              <a:t>.</a:t>
            </a:r>
            <a:endParaRPr lang="es-AR" sz="2800" dirty="0">
              <a:solidFill>
                <a:srgbClr val="000066"/>
              </a:solidFill>
              <a:latin typeface="Calibri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s-ES" sz="2800" dirty="0">
              <a:solidFill>
                <a:srgbClr val="000066"/>
              </a:solidFill>
              <a:latin typeface="Calibri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192" y="3140968"/>
            <a:ext cx="6372200" cy="316835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5630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131318" y="404664"/>
            <a:ext cx="5545138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GENERAL</a:t>
            </a:r>
            <a:endParaRPr lang="es-ES_tradnl" sz="2800" b="1" dirty="0">
              <a:solidFill>
                <a:srgbClr val="003399"/>
              </a:solidFill>
            </a:endParaRPr>
          </a:p>
          <a:p>
            <a:pPr algn="r">
              <a:spcBef>
                <a:spcPct val="50000"/>
              </a:spcBef>
            </a:pP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684213" y="1844675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s-ES" sz="2400" i="1">
              <a:solidFill>
                <a:srgbClr val="000066"/>
              </a:solidFill>
            </a:endParaRPr>
          </a:p>
        </p:txBody>
      </p:sp>
      <p:graphicFrame>
        <p:nvGraphicFramePr>
          <p:cNvPr id="6349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904986"/>
              </p:ext>
            </p:extLst>
          </p:nvPr>
        </p:nvGraphicFramePr>
        <p:xfrm>
          <a:off x="827088" y="1196975"/>
          <a:ext cx="7489825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Visio" r:id="rId4" imgW="10123502" imgH="6616890" progId="Visio.Drawing.11">
                  <p:embed/>
                </p:oleObj>
              </mc:Choice>
              <mc:Fallback>
                <p:oleObj name="Visio" r:id="rId4" imgW="10123502" imgH="661689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96975"/>
                        <a:ext cx="7489825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3778374" y="3861048"/>
            <a:ext cx="937642" cy="1368152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827584" y="1219203"/>
            <a:ext cx="1152128" cy="68407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854584" y="2852936"/>
            <a:ext cx="1152128" cy="68407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819752" y="4653136"/>
            <a:ext cx="1152128" cy="68407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3" name="AutoShape 9"/>
          <p:cNvSpPr>
            <a:spLocks noChangeArrowheads="1"/>
          </p:cNvSpPr>
          <p:nvPr/>
        </p:nvSpPr>
        <p:spPr bwMode="auto">
          <a:xfrm>
            <a:off x="2915816" y="2780928"/>
            <a:ext cx="862558" cy="122413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4" name="AutoShape 9"/>
          <p:cNvSpPr>
            <a:spLocks noChangeArrowheads="1"/>
          </p:cNvSpPr>
          <p:nvPr/>
        </p:nvSpPr>
        <p:spPr bwMode="auto">
          <a:xfrm>
            <a:off x="3798363" y="1988840"/>
            <a:ext cx="810150" cy="864096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5" name="AutoShape 9"/>
          <p:cNvSpPr>
            <a:spLocks noChangeArrowheads="1"/>
          </p:cNvSpPr>
          <p:nvPr/>
        </p:nvSpPr>
        <p:spPr bwMode="auto">
          <a:xfrm>
            <a:off x="5076056" y="1731074"/>
            <a:ext cx="810150" cy="3498125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8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642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48991"/>
              </p:ext>
            </p:extLst>
          </p:nvPr>
        </p:nvGraphicFramePr>
        <p:xfrm>
          <a:off x="1090627" y="1088810"/>
          <a:ext cx="6964362" cy="526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Visio" r:id="rId4" imgW="6964567" imgH="5614650" progId="Visio.Drawing.11">
                  <p:embed/>
                </p:oleObj>
              </mc:Choice>
              <mc:Fallback>
                <p:oleObj name="Visio" r:id="rId4" imgW="6964567" imgH="561465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90627" y="1088810"/>
                        <a:ext cx="6964362" cy="526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5"/>
          <p:cNvSpPr>
            <a:spLocks noChangeArrowheads="1"/>
          </p:cNvSpPr>
          <p:nvPr/>
        </p:nvSpPr>
        <p:spPr bwMode="auto">
          <a:xfrm>
            <a:off x="71438" y="1157101"/>
            <a:ext cx="4140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000066"/>
                </a:solidFill>
              </a:rPr>
              <a:t>CTS como Middleware central</a:t>
            </a:r>
          </a:p>
          <a:p>
            <a:pPr lvl="1">
              <a:buFont typeface="Arial" pitchFamily="34" charset="0"/>
              <a:buChar char="•"/>
            </a:pPr>
            <a:endParaRPr lang="es-ES" sz="2000" dirty="0" smtClean="0">
              <a:solidFill>
                <a:srgbClr val="000066"/>
              </a:solidFill>
            </a:endParaRPr>
          </a:p>
        </p:txBody>
      </p:sp>
      <p:sp>
        <p:nvSpPr>
          <p:cNvPr id="10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1387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banner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322557"/>
              </p:ext>
            </p:extLst>
          </p:nvPr>
        </p:nvGraphicFramePr>
        <p:xfrm>
          <a:off x="683568" y="1124744"/>
          <a:ext cx="8280920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Visio" r:id="rId4" imgW="9538664" imgH="5920560" progId="Visio.Drawing.11">
                  <p:embed/>
                </p:oleObj>
              </mc:Choice>
              <mc:Fallback>
                <p:oleObj name="Visio" r:id="rId4" imgW="9538664" imgH="5920560" progId="Visio.Drawing.1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568" y="1124744"/>
                        <a:ext cx="8280920" cy="50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799" y="980728"/>
            <a:ext cx="58610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400" b="1" dirty="0" smtClean="0">
                <a:solidFill>
                  <a:schemeClr val="accent1">
                    <a:lumMod val="75000"/>
                  </a:schemeClr>
                </a:solidFill>
              </a:rPr>
              <a:t>- CTS en </a:t>
            </a:r>
            <a:r>
              <a:rPr lang="es-ES_tradnl" sz="2400" b="1" dirty="0" err="1" smtClean="0">
                <a:solidFill>
                  <a:schemeClr val="accent1">
                    <a:lumMod val="75000"/>
                  </a:schemeClr>
                </a:solidFill>
              </a:rPr>
              <a:t>Cluster</a:t>
            </a:r>
            <a:endParaRPr lang="es-E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71438" y="1157101"/>
            <a:ext cx="4140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000066"/>
                </a:solidFill>
              </a:rPr>
              <a:t>CTS como Middleware central</a:t>
            </a:r>
          </a:p>
          <a:p>
            <a:pPr lvl="1">
              <a:buFont typeface="Arial" pitchFamily="34" charset="0"/>
              <a:buChar char="•"/>
            </a:pPr>
            <a:endParaRPr lang="es-ES" sz="2000" dirty="0" smtClean="0">
              <a:solidFill>
                <a:srgbClr val="000066"/>
              </a:solidFill>
            </a:endParaRPr>
          </a:p>
        </p:txBody>
      </p:sp>
      <p:sp>
        <p:nvSpPr>
          <p:cNvPr id="11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9618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COBIS - Arquitectura de Integración</a:t>
            </a:r>
          </a:p>
        </p:txBody>
      </p:sp>
      <p:sp>
        <p:nvSpPr>
          <p:cNvPr id="11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E955B-3EF6-417E-8A92-1BFB842FAE12}" type="slidenum">
              <a:rPr lang="es-ES"/>
              <a:pPr/>
              <a:t>7</a:t>
            </a:fld>
            <a:endParaRPr lang="es-ES"/>
          </a:p>
        </p:txBody>
      </p:sp>
      <p:pic>
        <p:nvPicPr>
          <p:cNvPr id="31749" name="Picture 5" descr="banner2"/>
          <p:cNvPicPr>
            <a:picLocks noGrp="1" noChangeAspect="1" noChangeArrowheads="1"/>
          </p:cNvPicPr>
          <p:nvPr>
            <p:ph type="title"/>
          </p:nvPr>
        </p:nvPicPr>
        <p:blipFill>
          <a:blip r:embed="rId3"/>
          <a:srcRect/>
          <a:stretch>
            <a:fillRect/>
          </a:stretch>
        </p:blipFill>
        <p:spPr>
          <a:xfrm>
            <a:off x="71406" y="71414"/>
            <a:ext cx="8965090" cy="1143000"/>
          </a:xfrm>
          <a:noFill/>
          <a:ln/>
        </p:spPr>
      </p:pic>
      <p:sp>
        <p:nvSpPr>
          <p:cNvPr id="3" name="2 Marcador de contenido"/>
          <p:cNvSpPr>
            <a:spLocks/>
          </p:cNvSpPr>
          <p:nvPr/>
        </p:nvSpPr>
        <p:spPr bwMode="auto">
          <a:xfrm>
            <a:off x="287338" y="1196975"/>
            <a:ext cx="8856662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3050" indent="-273050">
              <a:spcBef>
                <a:spcPct val="20000"/>
              </a:spcBef>
              <a:buFontTx/>
              <a:buChar char="•"/>
            </a:pPr>
            <a:endParaRPr lang="es-AR" sz="3200"/>
          </a:p>
        </p:txBody>
      </p:sp>
      <p:sp>
        <p:nvSpPr>
          <p:cNvPr id="31769" name="Rectangle 25"/>
          <p:cNvSpPr>
            <a:spLocks noChangeArrowheads="1"/>
          </p:cNvSpPr>
          <p:nvPr/>
        </p:nvSpPr>
        <p:spPr bwMode="auto">
          <a:xfrm>
            <a:off x="71438" y="1157101"/>
            <a:ext cx="41405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" sz="2000" b="1" dirty="0" smtClean="0">
                <a:solidFill>
                  <a:srgbClr val="000066"/>
                </a:solidFill>
              </a:rPr>
              <a:t>CTS como Middleware de integración</a:t>
            </a:r>
          </a:p>
          <a:p>
            <a:pPr lvl="1">
              <a:buFont typeface="Arial" pitchFamily="34" charset="0"/>
              <a:buChar char="•"/>
            </a:pPr>
            <a:endParaRPr lang="es-ES" sz="2000" dirty="0" smtClean="0">
              <a:solidFill>
                <a:srgbClr val="000066"/>
              </a:solidFill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858316"/>
              </p:ext>
            </p:extLst>
          </p:nvPr>
        </p:nvGraphicFramePr>
        <p:xfrm>
          <a:off x="1071563" y="1285860"/>
          <a:ext cx="714375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Visio" r:id="rId4" imgW="6964567" imgH="5614650" progId="Visio.Drawing.11">
                  <p:embed/>
                </p:oleObj>
              </mc:Choice>
              <mc:Fallback>
                <p:oleObj name="Visio" r:id="rId4" imgW="6964567" imgH="561465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285860"/>
                        <a:ext cx="7143750" cy="5010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78720" y="3789040"/>
            <a:ext cx="2709304" cy="1296144"/>
          </a:xfrm>
          <a:prstGeom prst="roundRect">
            <a:avLst>
              <a:gd name="adj" fmla="val 16667"/>
            </a:avLst>
          </a:prstGeom>
          <a:solidFill>
            <a:srgbClr val="99CCFF">
              <a:alpha val="20000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ARQUITECTURA DE COMPONENTES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13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725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151" y="1484784"/>
            <a:ext cx="8229600" cy="4228850"/>
          </a:xfrm>
        </p:spPr>
        <p:txBody>
          <a:bodyPr anchor="ctr">
            <a:spAutoFit/>
          </a:bodyPr>
          <a:lstStyle/>
          <a:p>
            <a:pPr marL="0">
              <a:buFont typeface="Wingdings" panose="05000000000000000000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Hardware: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Sun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</a:t>
            </a: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Sparc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– SO: Solaris y Linux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HP PA-RISC e </a:t>
            </a: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Itanium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– SO: HP-UX y Linux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Power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– SO: AIX y Linux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Intel – SO: Windows 2008 Server y </a:t>
            </a:r>
            <a:r>
              <a:rPr lang="es-EC" sz="2400" dirty="0" smtClean="0">
                <a:solidFill>
                  <a:srgbClr val="000066"/>
                </a:solidFill>
                <a:latin typeface="Calibri" charset="0"/>
              </a:rPr>
              <a:t>Linux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endParaRPr lang="es-EC" sz="2400" dirty="0">
              <a:solidFill>
                <a:srgbClr val="000066"/>
              </a:solidFill>
              <a:latin typeface="Calibri" charset="0"/>
            </a:endParaRPr>
          </a:p>
          <a:p>
            <a:pPr marL="0">
              <a:buFont typeface="Wingdings" panose="05000000000000000000" pitchFamily="2" charset="2"/>
              <a:buChar char="§"/>
            </a:pPr>
            <a:r>
              <a:rPr lang="es-EC" sz="2400" dirty="0" smtClean="0">
                <a:solidFill>
                  <a:srgbClr val="000066"/>
                </a:solidFill>
                <a:latin typeface="Calibri" charset="0"/>
              </a:rPr>
              <a:t>Software 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Base: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Sybase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ASE 15 o superior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IBM </a:t>
            </a:r>
            <a:r>
              <a:rPr lang="es-EC" sz="2400" dirty="0" err="1" smtClean="0">
                <a:solidFill>
                  <a:srgbClr val="000066"/>
                </a:solidFill>
                <a:latin typeface="Calibri" charset="0"/>
              </a:rPr>
              <a:t>Websphere</a:t>
            </a:r>
            <a:r>
              <a:rPr lang="es-EC" sz="2400" dirty="0" smtClean="0">
                <a:solidFill>
                  <a:srgbClr val="000066"/>
                </a:solidFill>
                <a:latin typeface="Calibri" charset="0"/>
              </a:rPr>
              <a:t> App Server 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6 o superior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IBM MQ Series 6 o superior</a:t>
            </a:r>
          </a:p>
          <a:p>
            <a:pPr marL="800100" lvl="1" indent="-342900">
              <a:lnSpc>
                <a:spcPct val="80000"/>
              </a:lnSpc>
              <a:buFont typeface="Wingdings" pitchFamily="2" charset="2"/>
              <a:buChar char="§"/>
            </a:pPr>
            <a:r>
              <a:rPr lang="es-EC" sz="2400" dirty="0" err="1">
                <a:solidFill>
                  <a:srgbClr val="000066"/>
                </a:solidFill>
                <a:latin typeface="Calibri" charset="0"/>
              </a:rPr>
              <a:t>Hypherion</a:t>
            </a:r>
            <a:r>
              <a:rPr lang="es-EC" sz="2400" dirty="0">
                <a:solidFill>
                  <a:srgbClr val="000066"/>
                </a:solidFill>
                <a:latin typeface="Calibri" charset="0"/>
              </a:rPr>
              <a:t> SQR 8 o superior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PLATAFORMAS SOPORTADAS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9894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banner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1406" y="71414"/>
            <a:ext cx="8965090" cy="1143000"/>
          </a:xfrm>
          <a:prstGeom prst="rect">
            <a:avLst/>
          </a:prstGeom>
          <a:noFill/>
          <a:ln/>
        </p:spPr>
      </p:pic>
      <p:sp>
        <p:nvSpPr>
          <p:cNvPr id="2" name="1 Rectángulo"/>
          <p:cNvSpPr/>
          <p:nvPr/>
        </p:nvSpPr>
        <p:spPr>
          <a:xfrm>
            <a:off x="-10244" y="1412776"/>
            <a:ext cx="82809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¿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Qué hace CIS?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Proporciona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facilidades para virtualización de Servicios a través de orquestaciones.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Opera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como contenedor de servicios de transformación.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Opera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como contenedor de conectores de integración.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endParaRPr lang="es-ES" sz="2400" dirty="0">
              <a:solidFill>
                <a:srgbClr val="000066"/>
              </a:solidFill>
              <a:latin typeface="Calibri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¿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Qué hace CTS?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Facilita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la Exposición de Lógica COBIS Como Servicios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Proporciona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facilidades de autenticación y autorización a los canales externos. </a:t>
            </a:r>
          </a:p>
          <a:p>
            <a:pPr marL="1257300" lvl="2" indent="-342900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Actúa </a:t>
            </a:r>
            <a:r>
              <a:rPr lang="es-ES" sz="2400" dirty="0">
                <a:solidFill>
                  <a:srgbClr val="000066"/>
                </a:solidFill>
                <a:latin typeface="Calibri" charset="0"/>
              </a:rPr>
              <a:t>en las orquestaciones de CIS, como el proveedor de los servicios de CORE </a:t>
            </a:r>
            <a:r>
              <a:rPr lang="es-ES" sz="2400" dirty="0" err="1" smtClean="0">
                <a:solidFill>
                  <a:srgbClr val="000066"/>
                </a:solidFill>
                <a:latin typeface="Calibri" charset="0"/>
              </a:rPr>
              <a:t>Banking</a:t>
            </a:r>
            <a:r>
              <a:rPr lang="es-ES" sz="2400" dirty="0" smtClean="0">
                <a:solidFill>
                  <a:srgbClr val="000066"/>
                </a:solidFill>
                <a:latin typeface="Calibri" charset="0"/>
              </a:rPr>
              <a:t> </a:t>
            </a:r>
            <a:endParaRPr lang="es-ES" sz="2400" dirty="0">
              <a:solidFill>
                <a:srgbClr val="000066"/>
              </a:solidFill>
              <a:latin typeface="Calibri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771800" y="404813"/>
            <a:ext cx="5861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s-ES_tradnl" sz="2800" b="1" dirty="0" smtClean="0">
                <a:solidFill>
                  <a:srgbClr val="003399"/>
                </a:solidFill>
              </a:rPr>
              <a:t>RESPONSABILIDAD DE CTS y CIS</a:t>
            </a:r>
            <a:endParaRPr lang="es-ES" sz="2000" b="1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3"/>
          <p:cNvSpPr txBox="1">
            <a:spLocks noGrp="1"/>
          </p:cNvSpPr>
          <p:nvPr/>
        </p:nvSpPr>
        <p:spPr>
          <a:xfrm>
            <a:off x="7010400" y="6474062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A5D79E8E-10A0-4C51-B4C4-14D8C47A04B1}" type="slidenum">
              <a:rPr lang="es-EC" sz="1200" b="1">
                <a:solidFill>
                  <a:schemeClr val="tx2">
                    <a:lumMod val="20000"/>
                    <a:lumOff val="80000"/>
                  </a:schemeClr>
                </a:solidFill>
                <a:latin typeface="+mn-l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s-EC" sz="1200" b="1" dirty="0">
              <a:solidFill>
                <a:schemeClr val="tx2">
                  <a:lumMod val="20000"/>
                  <a:lumOff val="8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30343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Cobiscorp 1">
      <a:dk1>
        <a:sysClr val="windowText" lastClr="000000"/>
      </a:dk1>
      <a:lt1>
        <a:sysClr val="window" lastClr="FFFFFF"/>
      </a:lt1>
      <a:dk2>
        <a:srgbClr val="3380AE"/>
      </a:dk2>
      <a:lt2>
        <a:srgbClr val="FFFCF3"/>
      </a:lt2>
      <a:accent1>
        <a:srgbClr val="459DD3"/>
      </a:accent1>
      <a:accent2>
        <a:srgbClr val="505050"/>
      </a:accent2>
      <a:accent3>
        <a:srgbClr val="94939B"/>
      </a:accent3>
      <a:accent4>
        <a:srgbClr val="AB2D24"/>
      </a:accent4>
      <a:accent5>
        <a:srgbClr val="C66A23"/>
      </a:accent5>
      <a:accent6>
        <a:srgbClr val="2FAA4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12170</TotalTime>
  <Words>826</Words>
  <Application>Microsoft Office PowerPoint</Application>
  <PresentationFormat>Presentación en pantalla (4:3)</PresentationFormat>
  <Paragraphs>170</Paragraphs>
  <Slides>20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Default Theme</vt:lpstr>
      <vt:lpstr>Tema de Office</vt:lpstr>
      <vt:lpstr>Visio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COBISCORP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 COBISCorp</dc:title>
  <dc:creator>Alexis Rodriguez</dc:creator>
  <cp:lastModifiedBy>Couto, Gabriel</cp:lastModifiedBy>
  <cp:revision>232</cp:revision>
  <dcterms:created xsi:type="dcterms:W3CDTF">2012-04-30T07:58:09Z</dcterms:created>
  <dcterms:modified xsi:type="dcterms:W3CDTF">2015-07-20T19:27:18Z</dcterms:modified>
</cp:coreProperties>
</file>