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07" r:id="rId2"/>
  </p:sldMasterIdLst>
  <p:notesMasterIdLst>
    <p:notesMasterId r:id="rId24"/>
  </p:notesMasterIdLst>
  <p:sldIdLst>
    <p:sldId id="803" r:id="rId3"/>
    <p:sldId id="808" r:id="rId4"/>
    <p:sldId id="811" r:id="rId5"/>
    <p:sldId id="825" r:id="rId6"/>
    <p:sldId id="818" r:id="rId7"/>
    <p:sldId id="809" r:id="rId8"/>
    <p:sldId id="826" r:id="rId9"/>
    <p:sldId id="822" r:id="rId10"/>
    <p:sldId id="812" r:id="rId11"/>
    <p:sldId id="813" r:id="rId12"/>
    <p:sldId id="814" r:id="rId13"/>
    <p:sldId id="817" r:id="rId14"/>
    <p:sldId id="819" r:id="rId15"/>
    <p:sldId id="820" r:id="rId16"/>
    <p:sldId id="823" r:id="rId17"/>
    <p:sldId id="827" r:id="rId18"/>
    <p:sldId id="828" r:id="rId19"/>
    <p:sldId id="829" r:id="rId20"/>
    <p:sldId id="831" r:id="rId21"/>
    <p:sldId id="830" r:id="rId22"/>
    <p:sldId id="804" r:id="rId2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5"/>
    <a:srgbClr val="80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50264-0542-4059-A772-6AE7C621A606}" type="datetimeFigureOut">
              <a:rPr lang="es-EC" smtClean="0"/>
              <a:pPr/>
              <a:t>20/07/2015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5C09-C973-4E8F-BB7E-7753F6FBEF1F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7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100000">
              <a:srgbClr val="EBEBED"/>
            </a:gs>
            <a:gs pos="0">
              <a:srgbClr val="D3D4D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19" descr="tapav3_0011_fleçau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" y="1248007"/>
            <a:ext cx="1260963" cy="1923587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298856" y="2060849"/>
            <a:ext cx="5461020" cy="1324921"/>
            <a:chOff x="298856" y="2060848"/>
            <a:chExt cx="5461020" cy="1324921"/>
          </a:xfrm>
        </p:grpSpPr>
        <p:sp>
          <p:nvSpPr>
            <p:cNvPr id="30" name="Rounded Rectangle 29"/>
            <p:cNvSpPr/>
            <p:nvPr/>
          </p:nvSpPr>
          <p:spPr>
            <a:xfrm>
              <a:off x="4104480" y="2167786"/>
              <a:ext cx="1655396" cy="394973"/>
            </a:xfrm>
            <a:prstGeom prst="roundRect">
              <a:avLst>
                <a:gd name="adj" fmla="val 27688"/>
              </a:avLst>
            </a:prstGeom>
            <a:gradFill>
              <a:gsLst>
                <a:gs pos="0">
                  <a:srgbClr val="A9A9AB"/>
                </a:gs>
                <a:gs pos="100000">
                  <a:srgbClr val="A5A6A6"/>
                </a:gs>
              </a:gsLst>
            </a:gradFill>
            <a:ln w="19050" cmpd="sng">
              <a:gradFill flip="none" rotWithShape="1">
                <a:gsLst>
                  <a:gs pos="0">
                    <a:srgbClr val="B4B4B4"/>
                  </a:gs>
                  <a:gs pos="100000">
                    <a:srgbClr val="939495"/>
                  </a:gs>
                </a:gsLst>
                <a:lin ang="5400000" scaled="0"/>
                <a:tileRect/>
              </a:gradFill>
            </a:ln>
            <a:effectLst>
              <a:outerShdw blurRad="63500" dist="508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3303050" y="2386045"/>
              <a:ext cx="781252" cy="387692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  <a:gd name="connsiteX0" fmla="*/ 781252 w 781252"/>
                <a:gd name="connsiteY0" fmla="*/ 0 h 557806"/>
                <a:gd name="connsiteX1" fmla="*/ 548178 w 781252"/>
                <a:gd name="connsiteY1" fmla="*/ 527996 h 557806"/>
                <a:gd name="connsiteX2" fmla="*/ 0 w 781252"/>
                <a:gd name="connsiteY2" fmla="*/ 495412 h 557806"/>
                <a:gd name="connsiteX0" fmla="*/ 781252 w 781252"/>
                <a:gd name="connsiteY0" fmla="*/ 0 h 500867"/>
                <a:gd name="connsiteX1" fmla="*/ 584930 w 781252"/>
                <a:gd name="connsiteY1" fmla="*/ 443213 h 500867"/>
                <a:gd name="connsiteX2" fmla="*/ 0 w 781252"/>
                <a:gd name="connsiteY2" fmla="*/ 495412 h 500867"/>
                <a:gd name="connsiteX0" fmla="*/ 781252 w 781252"/>
                <a:gd name="connsiteY0" fmla="*/ 0 h 503076"/>
                <a:gd name="connsiteX1" fmla="*/ 584930 w 781252"/>
                <a:gd name="connsiteY1" fmla="*/ 448512 h 503076"/>
                <a:gd name="connsiteX2" fmla="*/ 0 w 781252"/>
                <a:gd name="connsiteY2" fmla="*/ 495412 h 503076"/>
                <a:gd name="connsiteX0" fmla="*/ 781252 w 781252"/>
                <a:gd name="connsiteY0" fmla="*/ 0 h 496898"/>
                <a:gd name="connsiteX1" fmla="*/ 584930 w 781252"/>
                <a:gd name="connsiteY1" fmla="*/ 448512 h 496898"/>
                <a:gd name="connsiteX2" fmla="*/ 0 w 781252"/>
                <a:gd name="connsiteY2" fmla="*/ 495412 h 496898"/>
                <a:gd name="connsiteX0" fmla="*/ 781252 w 781252"/>
                <a:gd name="connsiteY0" fmla="*/ 0 h 510960"/>
                <a:gd name="connsiteX1" fmla="*/ 584930 w 781252"/>
                <a:gd name="connsiteY1" fmla="*/ 448512 h 510960"/>
                <a:gd name="connsiteX2" fmla="*/ 0 w 781252"/>
                <a:gd name="connsiteY2" fmla="*/ 495412 h 510960"/>
                <a:gd name="connsiteX0" fmla="*/ 781252 w 781252"/>
                <a:gd name="connsiteY0" fmla="*/ 0 h 503074"/>
                <a:gd name="connsiteX1" fmla="*/ 584930 w 781252"/>
                <a:gd name="connsiteY1" fmla="*/ 448512 h 503074"/>
                <a:gd name="connsiteX2" fmla="*/ 0 w 781252"/>
                <a:gd name="connsiteY2" fmla="*/ 495412 h 5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252" h="503074">
                  <a:moveTo>
                    <a:pt x="781252" y="0"/>
                  </a:moveTo>
                  <a:cubicBezTo>
                    <a:pt x="703957" y="211674"/>
                    <a:pt x="678388" y="365945"/>
                    <a:pt x="584930" y="448512"/>
                  </a:cubicBezTo>
                  <a:cubicBezTo>
                    <a:pt x="491472" y="531079"/>
                    <a:pt x="0" y="495412"/>
                    <a:pt x="0" y="495412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98856" y="2060848"/>
              <a:ext cx="2995286" cy="1324921"/>
              <a:chOff x="685800" y="4390079"/>
              <a:chExt cx="2995286" cy="132492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85800" y="4390079"/>
                <a:ext cx="2995286" cy="1324921"/>
              </a:xfrm>
              <a:prstGeom prst="roundRect">
                <a:avLst>
                  <a:gd name="adj" fmla="val 9323"/>
                </a:avLst>
              </a:prstGeom>
              <a:gradFill>
                <a:gsLst>
                  <a:gs pos="0">
                    <a:srgbClr val="4373A1"/>
                  </a:gs>
                  <a:gs pos="100000">
                    <a:srgbClr val="749AB7"/>
                  </a:gs>
                </a:gsLst>
                <a:lin ang="15000000" scaled="0"/>
              </a:gradFill>
              <a:ln w="19050" cmpd="sng">
                <a:gradFill flip="none" rotWithShape="1">
                  <a:gsLst>
                    <a:gs pos="0">
                      <a:srgbClr val="6C97B7"/>
                    </a:gs>
                    <a:gs pos="100000">
                      <a:srgbClr val="3C6E9F"/>
                    </a:gs>
                  </a:gsLst>
                  <a:lin ang="5400000" scaled="0"/>
                  <a:tileRect/>
                </a:gradFill>
              </a:ln>
              <a:effectLst>
                <a:outerShdw blurRad="63500" dist="5715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86864" y="4673759"/>
                <a:ext cx="2808000" cy="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198880" y="4673758"/>
                <a:ext cx="0" cy="97200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ítulo 1"/>
          <p:cNvSpPr txBox="1">
            <a:spLocks/>
          </p:cNvSpPr>
          <p:nvPr userDrawn="1"/>
        </p:nvSpPr>
        <p:spPr>
          <a:xfrm>
            <a:off x="2936686" y="1143001"/>
            <a:ext cx="2778314" cy="724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90600" y="292101"/>
            <a:ext cx="7290638" cy="2603500"/>
            <a:chOff x="990600" y="292100"/>
            <a:chExt cx="7290638" cy="2603500"/>
          </a:xfrm>
        </p:grpSpPr>
        <p:sp>
          <p:nvSpPr>
            <p:cNvPr id="38" name="Rounded Rectangle 37"/>
            <p:cNvSpPr/>
            <p:nvPr/>
          </p:nvSpPr>
          <p:spPr>
            <a:xfrm>
              <a:off x="1064361" y="859492"/>
              <a:ext cx="6999729" cy="1384271"/>
            </a:xfrm>
            <a:prstGeom prst="roundRect">
              <a:avLst>
                <a:gd name="adj" fmla="val 7266"/>
              </a:avLst>
            </a:prstGeom>
            <a:gradFill>
              <a:gsLst>
                <a:gs pos="0">
                  <a:srgbClr val="F0F1F4"/>
                </a:gs>
                <a:gs pos="100000">
                  <a:srgbClr val="FBFCFF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E8E9EA"/>
                  </a:gs>
                  <a:gs pos="100000">
                    <a:srgbClr val="D0D1D3"/>
                  </a:gs>
                </a:gsLst>
                <a:lin ang="162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48523" y="887264"/>
              <a:ext cx="3519621" cy="1324921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535658"/>
                </a:gs>
                <a:gs pos="100000">
                  <a:srgbClr val="737477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696B6E"/>
                  </a:gs>
                  <a:gs pos="100000">
                    <a:srgbClr val="4B4C51"/>
                  </a:gs>
                </a:gsLst>
                <a:lin ang="162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99692" y="2335371"/>
              <a:ext cx="1681546" cy="415675"/>
            </a:xfrm>
            <a:prstGeom prst="roundRect">
              <a:avLst>
                <a:gd name="adj" fmla="val 26289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C7C7C8"/>
                  </a:gs>
                  <a:gs pos="100000">
                    <a:srgbClr val="B0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875916" y="1849625"/>
              <a:ext cx="701319" cy="682404"/>
            </a:xfrm>
            <a:custGeom>
              <a:avLst/>
              <a:gdLst>
                <a:gd name="connsiteX0" fmla="*/ 0 w 701319"/>
                <a:gd name="connsiteY0" fmla="*/ 0 h 686530"/>
                <a:gd name="connsiteX1" fmla="*/ 259046 w 701319"/>
                <a:gd name="connsiteY1" fmla="*/ 568670 h 686530"/>
                <a:gd name="connsiteX2" fmla="*/ 442274 w 701319"/>
                <a:gd name="connsiteY2" fmla="*/ 676086 h 686530"/>
                <a:gd name="connsiteX3" fmla="*/ 701319 w 701319"/>
                <a:gd name="connsiteY3" fmla="*/ 682404 h 686530"/>
                <a:gd name="connsiteX0" fmla="*/ 0 w 701319"/>
                <a:gd name="connsiteY0" fmla="*/ 0 h 682404"/>
                <a:gd name="connsiteX1" fmla="*/ 259046 w 701319"/>
                <a:gd name="connsiteY1" fmla="*/ 568670 h 682404"/>
                <a:gd name="connsiteX2" fmla="*/ 442274 w 701319"/>
                <a:gd name="connsiteY2" fmla="*/ 676086 h 682404"/>
                <a:gd name="connsiteX3" fmla="*/ 701319 w 701319"/>
                <a:gd name="connsiteY3" fmla="*/ 682404 h 6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19" h="682404">
                  <a:moveTo>
                    <a:pt x="0" y="0"/>
                  </a:moveTo>
                  <a:cubicBezTo>
                    <a:pt x="92667" y="227994"/>
                    <a:pt x="185334" y="455989"/>
                    <a:pt x="259046" y="568670"/>
                  </a:cubicBezTo>
                  <a:cubicBezTo>
                    <a:pt x="332758" y="681351"/>
                    <a:pt x="393835" y="669767"/>
                    <a:pt x="442274" y="676086"/>
                  </a:cubicBezTo>
                  <a:cubicBezTo>
                    <a:pt x="490713" y="682405"/>
                    <a:pt x="701319" y="682404"/>
                    <a:pt x="701319" y="682404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Imagen 32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5796136" y="292100"/>
              <a:ext cx="2238678" cy="2603500"/>
            </a:xfrm>
            <a:prstGeom prst="rect">
              <a:avLst/>
            </a:prstGeom>
          </p:spPr>
        </p:pic>
        <p:pic>
          <p:nvPicPr>
            <p:cNvPr id="43" name="Imagen 33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90600" y="292100"/>
              <a:ext cx="2238678" cy="2603500"/>
            </a:xfrm>
            <a:prstGeom prst="rect">
              <a:avLst/>
            </a:prstGeom>
          </p:spPr>
        </p:pic>
        <p:cxnSp>
          <p:nvCxnSpPr>
            <p:cNvPr id="44" name="Straight Connector 43"/>
            <p:cNvCxnSpPr/>
            <p:nvPr/>
          </p:nvCxnSpPr>
          <p:spPr>
            <a:xfrm>
              <a:off x="2435892" y="1931773"/>
              <a:ext cx="3348000" cy="0"/>
            </a:xfrm>
            <a:prstGeom prst="line">
              <a:avLst/>
            </a:prstGeom>
            <a:ln w="12700" cmpd="sng">
              <a:solidFill>
                <a:srgbClr val="7A7E8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 userDrawn="1"/>
        </p:nvGrpSpPr>
        <p:grpSpPr>
          <a:xfrm>
            <a:off x="4361730" y="2636913"/>
            <a:ext cx="4474390" cy="2232155"/>
            <a:chOff x="4361730" y="2636912"/>
            <a:chExt cx="4474390" cy="2232155"/>
          </a:xfrm>
        </p:grpSpPr>
        <p:sp>
          <p:nvSpPr>
            <p:cNvPr id="46" name="Rounded Rectangle 45"/>
            <p:cNvSpPr/>
            <p:nvPr/>
          </p:nvSpPr>
          <p:spPr>
            <a:xfrm>
              <a:off x="4361730" y="4495538"/>
              <a:ext cx="1553882" cy="373529"/>
            </a:xfrm>
            <a:prstGeom prst="roundRect">
              <a:avLst>
                <a:gd name="adj" fmla="val 22000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D9DADC"/>
                  </a:gs>
                  <a:gs pos="100000">
                    <a:srgbClr val="B1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1999" y="2636912"/>
              <a:ext cx="4264121" cy="1408544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A8A9AB"/>
                </a:gs>
                <a:gs pos="100000">
                  <a:srgbClr val="DADADB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E8E9EC"/>
                  </a:gs>
                  <a:gs pos="100000">
                    <a:srgbClr val="9E9FA1"/>
                  </a:gs>
                </a:gsLst>
                <a:lin ang="54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944909" y="4051130"/>
              <a:ext cx="470905" cy="627920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905" h="627920">
                  <a:moveTo>
                    <a:pt x="470905" y="0"/>
                  </a:moveTo>
                  <a:cubicBezTo>
                    <a:pt x="393610" y="211674"/>
                    <a:pt x="316315" y="423348"/>
                    <a:pt x="237831" y="527996"/>
                  </a:cubicBezTo>
                  <a:cubicBezTo>
                    <a:pt x="159347" y="632644"/>
                    <a:pt x="0" y="627887"/>
                    <a:pt x="0" y="627887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Imagen 31" descr="tapav3_0002_cobiscorp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04800" y="2555918"/>
            <a:ext cx="5334004" cy="3956679"/>
          </a:xfrm>
          <a:prstGeom prst="rect">
            <a:avLst/>
          </a:prstGeom>
        </p:spPr>
      </p:pic>
      <p:pic>
        <p:nvPicPr>
          <p:cNvPr id="50" name="Picture 49" descr="Logo COBISCorp (Docs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94" y="5805264"/>
            <a:ext cx="1456630" cy="33576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1998" y="2751047"/>
            <a:ext cx="4264122" cy="118201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2400"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48523" y="950129"/>
            <a:ext cx="3527394" cy="118705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26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27584" y="6449857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28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0"/>
            <a:ext cx="8568812" cy="5301320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8B24-28F5-F64C-BD7A-07F3DC1FED12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40352" y="1008001"/>
            <a:ext cx="1152128" cy="5373328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_tradn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1"/>
            <a:ext cx="7380352" cy="5373328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3EAC-50E4-5944-B29A-BA027BD7D79B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4" descr="tapa06c.pn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tretch>
            <a:fillRect/>
          </a:stretch>
        </p:blipFill>
        <p:spPr>
          <a:xfrm>
            <a:off x="-45772" y="0"/>
            <a:ext cx="9189772" cy="6858000"/>
          </a:xfrm>
          <a:prstGeom prst="rect">
            <a:avLst/>
          </a:prstGeom>
        </p:spPr>
      </p:pic>
      <p:pic>
        <p:nvPicPr>
          <p:cNvPr id="7" name="Imagen 5" descr="tapa06a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95538" y="2362201"/>
            <a:ext cx="4603329" cy="3790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7" y="1124744"/>
            <a:ext cx="3312369" cy="1368152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436096" y="2708921"/>
            <a:ext cx="3312369" cy="344382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9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943-5350-F043-B45C-6F01AA0309B4}" type="datetime1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>
                <a:solidFill>
                  <a:prstClr val="white"/>
                </a:solidFill>
              </a:rPr>
              <a:t>Confidencial</a:t>
            </a:r>
            <a:endParaRPr lang="es-ES_tradnl">
              <a:solidFill>
                <a:prstClr val="white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694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COBIS - Arquitectura de Integración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F579E5-0524-4D4C-89CF-0E1DE270773C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0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8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70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9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4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4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100000">
              <a:srgbClr val="A2A2A2"/>
            </a:gs>
            <a:gs pos="0">
              <a:srgbClr val="E9E9E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3728" y="3140970"/>
            <a:ext cx="6480720" cy="138638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23728" y="404664"/>
            <a:ext cx="6480720" cy="244827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7860" y="6670478"/>
            <a:ext cx="9179719" cy="16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 rot="10800000">
            <a:off x="8932" y="53579"/>
            <a:ext cx="1902023" cy="321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 userDrawn="1"/>
        </p:nvGrpSpPr>
        <p:grpSpPr>
          <a:xfrm>
            <a:off x="977424" y="2983195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 userDrawn="1"/>
        </p:nvCxnSpPr>
        <p:spPr>
          <a:xfrm flipV="1">
            <a:off x="14272" y="6806243"/>
            <a:ext cx="2051999" cy="0"/>
          </a:xfrm>
          <a:prstGeom prst="line">
            <a:avLst/>
          </a:prstGeom>
          <a:ln w="9525" cmpd="sng">
            <a:solidFill>
              <a:srgbClr val="449CD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4211962" y="260650"/>
            <a:ext cx="4814835" cy="24631"/>
            <a:chOff x="4211960" y="260648"/>
            <a:chExt cx="4814835" cy="24631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4211960" y="260648"/>
              <a:ext cx="4608512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18283" y="285279"/>
              <a:ext cx="4608512" cy="0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 userDrawn="1"/>
        </p:nvGrpSpPr>
        <p:grpSpPr>
          <a:xfrm>
            <a:off x="8849012" y="79644"/>
            <a:ext cx="31138" cy="4465019"/>
            <a:chOff x="8849012" y="79645"/>
            <a:chExt cx="31138" cy="4465018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8849012" y="404664"/>
              <a:ext cx="0" cy="4139999"/>
            </a:xfrm>
            <a:prstGeom prst="line">
              <a:avLst/>
            </a:prstGeom>
            <a:ln w="12700" cmpd="sng">
              <a:solidFill>
                <a:srgbClr val="F2F2F2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880150" y="79645"/>
              <a:ext cx="0" cy="413999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6120867" y="5805265"/>
            <a:ext cx="3040992" cy="695548"/>
            <a:chOff x="6120867" y="5805264"/>
            <a:chExt cx="3040992" cy="69554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120867" y="5805264"/>
              <a:ext cx="3040992" cy="695548"/>
              <a:chOff x="6120867" y="5805264"/>
              <a:chExt cx="3040992" cy="695548"/>
            </a:xfrm>
          </p:grpSpPr>
          <p:sp>
            <p:nvSpPr>
              <p:cNvPr id="6" name="Rectangle 5"/>
              <p:cNvSpPr/>
              <p:nvPr userDrawn="1"/>
            </p:nvSpPr>
            <p:spPr>
              <a:xfrm>
                <a:off x="6168365" y="5847916"/>
                <a:ext cx="2945997" cy="610244"/>
              </a:xfrm>
              <a:custGeom>
                <a:avLst/>
                <a:gdLst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0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201253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38795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45735 w 2945997"/>
                  <a:gd name="connsiteY3" fmla="*/ 610244 h 610244"/>
                  <a:gd name="connsiteX4" fmla="*/ 0 w 2945997"/>
                  <a:gd name="connsiteY4" fmla="*/ 0 h 6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5997" h="610244">
                    <a:moveTo>
                      <a:pt x="0" y="0"/>
                    </a:moveTo>
                    <a:lnTo>
                      <a:pt x="2945997" y="0"/>
                    </a:lnTo>
                    <a:lnTo>
                      <a:pt x="2945997" y="610244"/>
                    </a:lnTo>
                    <a:lnTo>
                      <a:pt x="145735" y="610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120867" y="5805264"/>
                <a:ext cx="3040992" cy="695548"/>
              </a:xfrm>
              <a:custGeom>
                <a:avLst/>
                <a:gdLst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0 w 3040992"/>
                  <a:gd name="connsiteY3" fmla="*/ 695548 h 695548"/>
                  <a:gd name="connsiteX4" fmla="*/ 0 w 3040992"/>
                  <a:gd name="connsiteY4" fmla="*/ 0 h 695548"/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159614 w 3040992"/>
                  <a:gd name="connsiteY3" fmla="*/ 695548 h 695548"/>
                  <a:gd name="connsiteX4" fmla="*/ 0 w 3040992"/>
                  <a:gd name="connsiteY4" fmla="*/ 0 h 69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92" h="695548">
                    <a:moveTo>
                      <a:pt x="0" y="0"/>
                    </a:moveTo>
                    <a:lnTo>
                      <a:pt x="3040992" y="0"/>
                    </a:lnTo>
                    <a:lnTo>
                      <a:pt x="3040992" y="695548"/>
                    </a:lnTo>
                    <a:lnTo>
                      <a:pt x="159614" y="6955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85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 descr="Logo COBISCorp (Small)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5940165"/>
              <a:ext cx="1920758" cy="441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73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7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26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81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16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8568812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52812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60000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0000" y="1665408"/>
            <a:ext cx="4176000" cy="4643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752812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752812" y="1667754"/>
            <a:ext cx="4176000" cy="464156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0E38-0CC4-8645-8A5D-6FC2C6664D3E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E06-ECEF-BF4A-B916-0F93922A156D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2147-1E24-DC45-B035-599273CF78F0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008000"/>
            <a:ext cx="5353762" cy="537332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2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0002" y="1916832"/>
            <a:ext cx="3008313" cy="446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C17-37EF-2544-9701-8788E85B9E80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360002" y="1008001"/>
            <a:ext cx="3008313" cy="9088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400" b="1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898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51926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60A3-AB80-524B-BB58-CDE4903B3954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92288" y="4891423"/>
            <a:ext cx="5486400" cy="6278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271" y="278197"/>
            <a:ext cx="9118137" cy="6574004"/>
            <a:chOff x="14269" y="278196"/>
            <a:chExt cx="9118137" cy="65740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2195736" y="6556569"/>
              <a:ext cx="6936670" cy="286495"/>
            </a:xfrm>
            <a:custGeom>
              <a:avLst/>
              <a:gdLst>
                <a:gd name="connsiteX0" fmla="*/ 0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0 w 6936670"/>
                <a:gd name="connsiteY4" fmla="*/ 0 h 286495"/>
                <a:gd name="connsiteX0" fmla="*/ 542237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542237 w 6936670"/>
                <a:gd name="connsiteY4" fmla="*/ 0 h 286495"/>
                <a:gd name="connsiteX0" fmla="*/ 292523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292523 w 6936670"/>
                <a:gd name="connsiteY4" fmla="*/ 0 h 28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6670" h="286495">
                  <a:moveTo>
                    <a:pt x="292523" y="0"/>
                  </a:moveTo>
                  <a:lnTo>
                    <a:pt x="6936670" y="0"/>
                  </a:lnTo>
                  <a:lnTo>
                    <a:pt x="6936670" y="286495"/>
                  </a:lnTo>
                  <a:lnTo>
                    <a:pt x="0" y="286495"/>
                  </a:lnTo>
                  <a:lnTo>
                    <a:pt x="292523" y="0"/>
                  </a:lnTo>
                  <a:close/>
                </a:path>
              </a:pathLst>
            </a:custGeom>
            <a:solidFill>
              <a:srgbClr val="47A0E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2090465" y="6485857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>
              <a:off x="2036142" y="6442918"/>
              <a:ext cx="7045790" cy="409282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9042"/>
                <a:gd name="connsiteY0" fmla="*/ 409282 h 409282"/>
                <a:gd name="connsiteX1" fmla="*/ 402203 w 6909042"/>
                <a:gd name="connsiteY1" fmla="*/ 0 h 409282"/>
                <a:gd name="connsiteX2" fmla="*/ 6909042 w 6909042"/>
                <a:gd name="connsiteY2" fmla="*/ 0 h 409282"/>
                <a:gd name="connsiteX3" fmla="*/ 6909042 w 6909042"/>
                <a:gd name="connsiteY3" fmla="*/ 0 h 4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042" h="409282">
                  <a:moveTo>
                    <a:pt x="0" y="409282"/>
                  </a:moveTo>
                  <a:lnTo>
                    <a:pt x="402203" y="0"/>
                  </a:lnTo>
                  <a:lnTo>
                    <a:pt x="6909042" y="0"/>
                  </a:lnTo>
                  <a:lnTo>
                    <a:pt x="6909042" y="0"/>
                  </a:lnTo>
                </a:path>
              </a:pathLst>
            </a:custGeom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 flipV="1">
              <a:off x="14269" y="6699258"/>
              <a:ext cx="2160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4269" y="6719966"/>
              <a:ext cx="2124000" cy="0"/>
            </a:xfrm>
            <a:prstGeom prst="line">
              <a:avLst/>
            </a:prstGeom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14269" y="6777038"/>
              <a:ext cx="20880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4270" y="6806242"/>
              <a:ext cx="2051999" cy="0"/>
            </a:xfrm>
            <a:prstGeom prst="line">
              <a:avLst/>
            </a:prstGeom>
            <a:ln w="9525" cmpd="sng">
              <a:solidFill>
                <a:srgbClr val="449CD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320301" y="822444"/>
              <a:ext cx="46085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849012" y="620688"/>
              <a:ext cx="0" cy="12600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Logo COBISCorp (Docs).png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28" y="278196"/>
              <a:ext cx="1798200" cy="414500"/>
            </a:xfrm>
            <a:prstGeom prst="rect">
              <a:avLst/>
            </a:prstGeom>
          </p:spPr>
        </p:pic>
      </p:grpSp>
      <p:sp>
        <p:nvSpPr>
          <p:cNvPr id="35" name="Title Placeholder 34"/>
          <p:cNvSpPr>
            <a:spLocks noGrp="1"/>
          </p:cNvSpPr>
          <p:nvPr>
            <p:ph type="title"/>
          </p:nvPr>
        </p:nvSpPr>
        <p:spPr>
          <a:xfrm>
            <a:off x="2284570" y="116633"/>
            <a:ext cx="6644242" cy="7058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7504" y="6556569"/>
            <a:ext cx="2016224" cy="1426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800" b="0" i="1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AA5E1BF5-4470-874B-88E0-300D2847971E}" type="datetime1">
              <a:rPr lang="es-EC" noProof="0" smtClean="0"/>
              <a:pPr/>
              <a:t>20/07/2015</a:t>
            </a:fld>
            <a:endParaRPr lang="en-U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620616" y="6556570"/>
            <a:ext cx="2895600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1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200024" y="6556570"/>
            <a:ext cx="878632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9F51E20-0C56-9544-ABC0-E84BF7DC21FA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000" b="0" i="1" kern="1200">
          <a:solidFill>
            <a:srgbClr val="459DD3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-1"/>
            <a:ext cx="9144000" cy="686911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stsrv-vssjava:100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621"/>
            <a:ext cx="9144000" cy="6958013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35696" y="3429000"/>
            <a:ext cx="6533348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s-EC" sz="2600" b="1" i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Verdana"/>
              </a:rPr>
              <a:t>Capacitación</a:t>
            </a: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Cobis</a:t>
            </a:r>
            <a:r>
              <a:rPr kumimoji="0" lang="es-EC" sz="2600" b="1" i="1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TS/IS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2015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2" name="1 Rectángulo"/>
          <p:cNvSpPr/>
          <p:nvPr/>
        </p:nvSpPr>
        <p:spPr>
          <a:xfrm>
            <a:off x="539552" y="1484784"/>
            <a:ext cx="82809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De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manera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nativa (conectores incluidos) CIS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soporta integración a través de MQ y TCP empleando los siguientes protocolos de mensajería: 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ISO8583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X11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QueryString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CIS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opera de manera nativa como un contenedor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de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Servicios de Integración y Conectores orientados a brindar servicios de integración. De esta forma mediante el desarrollo de componentes planos Java (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POJO’s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) se habilita al CIS para la integración con cualquier sistema.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ESQUEMAS DE INTEGRACIÓN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740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2" name="1 Rectángulo"/>
          <p:cNvSpPr/>
          <p:nvPr/>
        </p:nvSpPr>
        <p:spPr>
          <a:xfrm>
            <a:off x="539552" y="1357298"/>
            <a:ext cx="828092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 arquitectura SOA de COBIS basa su operación en su bus de servicios formado por CTS y CIS, los cuales emplean como plataforma base a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Server y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MQ Server. </a:t>
            </a:r>
            <a:endParaRPr lang="es-ES" sz="2400" dirty="0" smtClean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El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uso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MQ como parte de su plataforma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base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lo habilitan para la integración con casi todas las plataformas de intermediación modernas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: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Message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Broker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ESB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Process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Server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Etc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DOMINIO DE INTEGRACIÓN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456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2" name="1 Rectángulo"/>
          <p:cNvSpPr/>
          <p:nvPr/>
        </p:nvSpPr>
        <p:spPr>
          <a:xfrm>
            <a:off x="467544" y="1412776"/>
            <a:ext cx="8784976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CIS brinda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las siguientes facilidades de intermediación de mensajes: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Transformación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Mensajes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Ruteo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Mensajes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Conversión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Protocolos (TCP-MQ, MQ-TCP)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Orquestación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transacciones</a:t>
            </a: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acilidades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mediación proporcionadas por la plataforma SCA dentro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Server: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Definición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Servicios Compuestos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Exposición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un servicio determinado con diferentes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Bindings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(WS, JMS, EJB, etc…)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Ruteo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Etc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…</a:t>
            </a:r>
            <a:endParaRPr lang="es-ES" sz="2000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MENSAJES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3510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7" name="Rounded Rectangle 6"/>
          <p:cNvSpPr/>
          <p:nvPr/>
        </p:nvSpPr>
        <p:spPr>
          <a:xfrm>
            <a:off x="1547664" y="3717112"/>
            <a:ext cx="5976664" cy="648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b="1" dirty="0" smtClean="0">
                <a:solidFill>
                  <a:prstClr val="white"/>
                </a:solidFill>
              </a:rPr>
              <a:t>CTS</a:t>
            </a:r>
            <a:endParaRPr lang="es-EC" sz="3600" b="1" dirty="0">
              <a:solidFill>
                <a:prstClr val="white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3536592" y="4941168"/>
            <a:ext cx="2016224" cy="720080"/>
          </a:xfrm>
          <a:prstGeom prst="flowChartMagneticDisk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black"/>
                </a:solidFill>
              </a:rPr>
              <a:t>SYBASE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47664" y="3177024"/>
            <a:ext cx="5976000" cy="468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prstClr val="white"/>
                </a:solidFill>
              </a:rPr>
              <a:t>Servicios COBIS</a:t>
            </a:r>
            <a:endParaRPr lang="es-EC" b="1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664" y="2636912"/>
            <a:ext cx="2951664" cy="468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prstClr val="white"/>
                </a:solidFill>
              </a:rPr>
              <a:t>Servicios Web</a:t>
            </a:r>
            <a:endParaRPr lang="es-EC" b="1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1"/>
          </p:cNvCxnSpPr>
          <p:nvPr/>
        </p:nvCxnSpPr>
        <p:spPr>
          <a:xfrm>
            <a:off x="4535996" y="4365112"/>
            <a:ext cx="8708" cy="576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04048" y="1124744"/>
            <a:ext cx="2088232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prstClr val="white"/>
                </a:solidFill>
              </a:rPr>
              <a:t>CANALES NO COBIS</a:t>
            </a:r>
            <a:endParaRPr lang="es-EC" b="1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>
            <a:stCxn id="15" idx="4"/>
            <a:endCxn id="10" idx="0"/>
          </p:cNvCxnSpPr>
          <p:nvPr/>
        </p:nvCxnSpPr>
        <p:spPr>
          <a:xfrm>
            <a:off x="6048164" y="1844744"/>
            <a:ext cx="332" cy="79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07704" y="1124744"/>
            <a:ext cx="2088232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ysClr val="windowText" lastClr="000000"/>
                </a:solidFill>
              </a:rPr>
              <a:t>CANALES</a:t>
            </a:r>
          </a:p>
          <a:p>
            <a:pPr algn="ctr"/>
            <a:r>
              <a:rPr lang="es-EC" b="1" dirty="0" smtClean="0">
                <a:solidFill>
                  <a:sysClr val="windowText" lastClr="000000"/>
                </a:solidFill>
              </a:rPr>
              <a:t>COBIS</a:t>
            </a:r>
            <a:endParaRPr lang="es-EC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>
            <a:off x="2951820" y="1844744"/>
            <a:ext cx="9744" cy="1335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COBIS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0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131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7" name="Rounded Rectangle 6"/>
          <p:cNvSpPr/>
          <p:nvPr/>
        </p:nvSpPr>
        <p:spPr>
          <a:xfrm>
            <a:off x="3059832" y="980728"/>
            <a:ext cx="5766792" cy="18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C" sz="2400" b="1" dirty="0" smtClean="0">
                <a:solidFill>
                  <a:prstClr val="white"/>
                </a:solidFill>
              </a:rPr>
              <a:t>CIS V3</a:t>
            </a:r>
            <a:endParaRPr lang="es-EC" sz="2400" b="1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59832" y="2852936"/>
            <a:ext cx="5766792" cy="5676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white"/>
                </a:solidFill>
              </a:rPr>
              <a:t>Orquestaciones</a:t>
            </a:r>
            <a:endParaRPr lang="es-EC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59832" y="3861048"/>
            <a:ext cx="2952328" cy="5676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white"/>
                </a:solidFill>
              </a:rPr>
              <a:t>Servicios de Transformación</a:t>
            </a:r>
            <a:endParaRPr lang="es-EC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3861048"/>
            <a:ext cx="2730288" cy="5676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white"/>
                </a:solidFill>
              </a:rPr>
              <a:t>Conectores</a:t>
            </a:r>
            <a:endParaRPr lang="es-EC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41712" y="1620416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Timeout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41712" y="1944480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Reversos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1712" y="2276872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CoreBanking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48064" y="1620416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Alertas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39680" y="1944480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Ruteo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48264" y="1944480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Umbrales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8264" y="1620416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Bitácora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59832" y="4502500"/>
            <a:ext cx="864000" cy="43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 smtClean="0">
                <a:solidFill>
                  <a:prstClr val="white"/>
                </a:solidFill>
              </a:rPr>
              <a:t>ISO8583</a:t>
            </a:r>
            <a:endParaRPr lang="es-EC" sz="1400" b="1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25104" y="4502500"/>
            <a:ext cx="792000" cy="43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 smtClean="0">
                <a:solidFill>
                  <a:prstClr val="white"/>
                </a:solidFill>
              </a:rPr>
              <a:t>X11</a:t>
            </a:r>
            <a:endParaRPr lang="es-EC" sz="1400" b="1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96064" y="4502500"/>
            <a:ext cx="1152000" cy="43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 err="1" smtClean="0">
                <a:solidFill>
                  <a:prstClr val="white"/>
                </a:solidFill>
              </a:rPr>
              <a:t>QueryString</a:t>
            </a:r>
            <a:endParaRPr lang="es-EC" sz="1400" b="1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99792" y="5487876"/>
            <a:ext cx="6126832" cy="7494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white"/>
                </a:solidFill>
              </a:rPr>
              <a:t>Proveedores Externos</a:t>
            </a:r>
            <a:endParaRPr lang="es-EC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456" y="980728"/>
            <a:ext cx="2114872" cy="37737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000" b="1" smtClean="0">
                <a:solidFill>
                  <a:prstClr val="white">
                    <a:lumMod val="50000"/>
                  </a:prstClr>
                </a:solidFill>
              </a:rPr>
              <a:t>CTS</a:t>
            </a:r>
            <a:endParaRPr lang="es-EC" sz="4000" b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4529716" y="3419750"/>
            <a:ext cx="6280" cy="441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80312" y="3420616"/>
            <a:ext cx="0" cy="440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</p:cNvCxnSpPr>
          <p:nvPr/>
        </p:nvCxnSpPr>
        <p:spPr>
          <a:xfrm flipH="1">
            <a:off x="2353400" y="3136776"/>
            <a:ext cx="706432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</p:cNvCxnSpPr>
          <p:nvPr/>
        </p:nvCxnSpPr>
        <p:spPr>
          <a:xfrm>
            <a:off x="7461144" y="4428728"/>
            <a:ext cx="0" cy="1057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99992" y="4941168"/>
            <a:ext cx="0" cy="545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38528" y="5487876"/>
            <a:ext cx="2114872" cy="7494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prstClr val="white">
                    <a:lumMod val="50000"/>
                  </a:prstClr>
                </a:solidFill>
              </a:rPr>
              <a:t>Core COBIS</a:t>
            </a:r>
            <a:endParaRPr lang="es-EC" b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5" idx="1"/>
          </p:cNvCxnSpPr>
          <p:nvPr/>
        </p:nvCxnSpPr>
        <p:spPr>
          <a:xfrm>
            <a:off x="1277892" y="4754500"/>
            <a:ext cx="18072" cy="733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CTS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4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0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04145"/>
              </p:ext>
            </p:extLst>
          </p:nvPr>
        </p:nvGraphicFramePr>
        <p:xfrm>
          <a:off x="611560" y="1628800"/>
          <a:ext cx="800100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Visio" r:id="rId4" imgW="6876234" imgH="3011040" progId="Visio.Drawing.11">
                  <p:embed/>
                </p:oleObj>
              </mc:Choice>
              <mc:Fallback>
                <p:oleObj name="Visio" r:id="rId4" imgW="6876234" imgH="30110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28800"/>
                        <a:ext cx="8001000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EJEMPLO DE WS GENÉRICO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11560" y="1628800"/>
            <a:ext cx="1512168" cy="158417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V="1">
            <a:off x="763960" y="3717032"/>
            <a:ext cx="1359768" cy="64807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 flipV="1">
            <a:off x="4932040" y="3838838"/>
            <a:ext cx="1359768" cy="1567789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2195736" y="4041068"/>
            <a:ext cx="2448272" cy="1116124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4644009" y="1628799"/>
            <a:ext cx="1512168" cy="1584177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7012487" y="3933056"/>
            <a:ext cx="1064713" cy="1473571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374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9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UBICACIÓN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59024" y="1470841"/>
            <a:ext cx="8784976" cy="4501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ES" b="1" dirty="0" smtClean="0">
                <a:solidFill>
                  <a:srgbClr val="000066"/>
                </a:solidFill>
                <a:latin typeface="Calibri" charset="0"/>
              </a:rPr>
              <a:t>P</a:t>
            </a:r>
            <a:r>
              <a:rPr lang="es-AR" b="1" dirty="0" err="1" smtClean="0">
                <a:solidFill>
                  <a:srgbClr val="000066"/>
                </a:solidFill>
                <a:latin typeface="Calibri" charset="0"/>
              </a:rPr>
              <a:t>lugins</a:t>
            </a:r>
            <a:endParaRPr lang="es-AR" b="1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/CTS_MF/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plugins</a:t>
            </a:r>
            <a:endParaRPr lang="es-AR" sz="16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XML </a:t>
            </a:r>
            <a:r>
              <a:rPr lang="es-AR" b="1" dirty="0" err="1" smtClean="0">
                <a:solidFill>
                  <a:srgbClr val="000066"/>
                </a:solidFill>
                <a:latin typeface="Calibri" charset="0"/>
              </a:rPr>
              <a:t>Plugins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 (llamada a .</a:t>
            </a:r>
            <a:r>
              <a:rPr lang="es-AR" b="1" dirty="0" err="1" smtClean="0">
                <a:solidFill>
                  <a:srgbClr val="000066"/>
                </a:solidFill>
                <a:latin typeface="Calibri" charset="0"/>
              </a:rPr>
              <a:t>jar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)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/c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obishome</a:t>
            </a: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/CTS_MF/infrastructure</a:t>
            </a:r>
            <a:r>
              <a:rPr lang="en-US" sz="1600" dirty="0">
                <a:solidFill>
                  <a:srgbClr val="000066"/>
                </a:solidFill>
                <a:latin typeface="Calibri" charset="0"/>
              </a:rPr>
              <a:t>/ </a:t>
            </a: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cts-ccm-client-config.xml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Conectores y orquestadores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/CIS/SERVICES/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plugins</a:t>
            </a:r>
            <a:endParaRPr lang="es-AR" sz="1600" dirty="0" smtClean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XML Conectores (llamada a los archivos)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n-US" sz="1600" dirty="0" err="1" smtClean="0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/CIS/SERVICES/CSPROUTING/infrastructure/csp-ccm-client-config.xml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Archivos </a:t>
            </a:r>
            <a:r>
              <a:rPr lang="es-AR" b="1" dirty="0">
                <a:solidFill>
                  <a:srgbClr val="000066"/>
                </a:solidFill>
                <a:latin typeface="Calibri" charset="0"/>
              </a:rPr>
              <a:t>propios de 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Conectores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600" dirty="0" err="1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/CIS/SERVICES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Configuración </a:t>
            </a:r>
            <a:r>
              <a:rPr lang="es-AR" b="1" dirty="0">
                <a:solidFill>
                  <a:srgbClr val="000066"/>
                </a:solidFill>
                <a:latin typeface="Calibri" charset="0"/>
              </a:rPr>
              <a:t>SP 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Virtuales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400" dirty="0" err="1" smtClean="0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/CIS/SERVICES/CTSTRANSFORMATION/</a:t>
            </a:r>
            <a:r>
              <a:rPr lang="es-AR" sz="1400" dirty="0" err="1" smtClean="0">
                <a:solidFill>
                  <a:srgbClr val="000066"/>
                </a:solidFill>
                <a:latin typeface="Calibri" charset="0"/>
              </a:rPr>
              <a:t>services</a:t>
            </a:r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/csp-ctstransformation-service-config.xml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err="1" smtClean="0">
                <a:solidFill>
                  <a:srgbClr val="000066"/>
                </a:solidFill>
                <a:latin typeface="Calibri" charset="0"/>
              </a:rPr>
              <a:t>Sp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 Virtuales</a:t>
            </a:r>
            <a:endParaRPr lang="es-AR" sz="1600" b="1" dirty="0" smtClean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600" dirty="0" err="1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/CIS/SERVICES/CTSTRANSFORMATION/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config</a:t>
            </a:r>
            <a:endParaRPr lang="es-AR" sz="16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endParaRPr lang="es-ES" dirty="0" smtClean="0">
              <a:solidFill>
                <a:srgbClr val="000066"/>
              </a:solidFill>
              <a:latin typeface="Calibri" charset="0"/>
            </a:endParaRPr>
          </a:p>
          <a:p>
            <a:pPr lvl="6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endParaRPr lang="es-ES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88060" y="5661248"/>
            <a:ext cx="5150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Las rutas pueden ser personalizadas y variar dependiendo el cliente.</a:t>
            </a:r>
          </a:p>
          <a:p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Son parametrizables desde los archivos </a:t>
            </a:r>
            <a:r>
              <a:rPr lang="es-AR" sz="1400" dirty="0" err="1" smtClean="0">
                <a:solidFill>
                  <a:srgbClr val="000066"/>
                </a:solidFill>
                <a:latin typeface="Calibri" charset="0"/>
              </a:rPr>
              <a:t>xml</a:t>
            </a:r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 de configuración. </a:t>
            </a:r>
          </a:p>
        </p:txBody>
      </p:sp>
      <p:sp>
        <p:nvSpPr>
          <p:cNvPr id="2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835696" y="5258350"/>
            <a:ext cx="1440160" cy="53370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331640" y="5258350"/>
            <a:ext cx="144016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95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TROUBLESHOOTING CTS / CIS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3933056"/>
            <a:ext cx="61479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Los 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nombres de los archivos de log tienen el siguiente formato: </a:t>
            </a:r>
          </a:p>
          <a:p>
            <a:r>
              <a:rPr lang="es-AR" b="1" dirty="0">
                <a:solidFill>
                  <a:srgbClr val="000066"/>
                </a:solidFill>
                <a:latin typeface="Calibri" charset="0"/>
              </a:rPr>
              <a:t>{prefijo}.</a:t>
            </a:r>
            <a:r>
              <a:rPr lang="es-AR" b="1" dirty="0" err="1">
                <a:solidFill>
                  <a:srgbClr val="000066"/>
                </a:solidFill>
                <a:latin typeface="Calibri" charset="0"/>
              </a:rPr>
              <a:t>log.YYYY</a:t>
            </a:r>
            <a:r>
              <a:rPr lang="es-AR" b="1" dirty="0">
                <a:solidFill>
                  <a:srgbClr val="000066"/>
                </a:solidFill>
                <a:latin typeface="Calibri" charset="0"/>
              </a:rPr>
              <a:t>-MM-DD-HH </a:t>
            </a:r>
          </a:p>
          <a:p>
            <a:pPr lvl="1"/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Siendo: 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{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prefijo}: Puede ser </a:t>
            </a:r>
            <a:r>
              <a:rPr lang="es-AR" dirty="0" err="1">
                <a:solidFill>
                  <a:srgbClr val="000066"/>
                </a:solidFill>
                <a:latin typeface="Calibri" charset="0"/>
              </a:rPr>
              <a:t>cts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AR" dirty="0" err="1">
                <a:solidFill>
                  <a:srgbClr val="000066"/>
                </a:solidFill>
                <a:latin typeface="Calibri" charset="0"/>
              </a:rPr>
              <a:t>ó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AR" dirty="0" err="1">
                <a:solidFill>
                  <a:srgbClr val="000066"/>
                </a:solidFill>
                <a:latin typeface="Calibri" charset="0"/>
              </a:rPr>
              <a:t>cis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YYYY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Representa el año de creación del archivo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MM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Representa al mes de creación del archivo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DD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Representa al día de creación del archivo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HH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Representa la hora de creación del archivo </a:t>
            </a:r>
          </a:p>
        </p:txBody>
      </p:sp>
      <p:sp>
        <p:nvSpPr>
          <p:cNvPr id="2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0924"/>
            <a:ext cx="74104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475656" y="1268760"/>
            <a:ext cx="1080120" cy="28803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55576" y="3429000"/>
            <a:ext cx="5544616" cy="28803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856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TROUBLESHOOTING CTS / CIS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83568" y="1340768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Cada 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entrada registrada en el log de CTS y CIS incluye los siguientes elementos: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Fecha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Fecha en la que se registra el mensaje en el archivo de log </a:t>
            </a:r>
            <a:endParaRPr lang="es-AR" dirty="0" smtClean="0">
              <a:solidFill>
                <a:srgbClr val="000066"/>
              </a:solidFill>
              <a:latin typeface="Calibri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Hora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Hora en la que se registra el mensaje en el archivo de log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Nivel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Nivel de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log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TRACE, DEBUG, MESSAGE, INFO, WARN, ERROR, FATAL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Servidor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Nombre del servidor que registra el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mensaje (</a:t>
            </a:r>
            <a:r>
              <a:rPr lang="es-AR" dirty="0" err="1" smtClean="0">
                <a:solidFill>
                  <a:srgbClr val="000066"/>
                </a:solidFill>
                <a:latin typeface="Calibri" charset="0"/>
              </a:rPr>
              <a:t>util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 en alta disponibilidad 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ya que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permite 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identificar al </a:t>
            </a:r>
            <a:r>
              <a:rPr lang="es-AR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Server que registra en el log.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err="1" smtClean="0">
                <a:solidFill>
                  <a:srgbClr val="000066"/>
                </a:solidFill>
                <a:latin typeface="Calibri" charset="0"/>
              </a:rPr>
              <a:t>Thread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Identificador del hilo de ejecución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asociado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(identifica la transacción)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Clase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Nombre de la clase que ejecuta </a:t>
            </a:r>
            <a:endParaRPr lang="es-AR" dirty="0" smtClean="0">
              <a:solidFill>
                <a:srgbClr val="000066"/>
              </a:solidFill>
              <a:latin typeface="Calibri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Método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Nombre del método que se ejecuta </a:t>
            </a:r>
            <a:endParaRPr lang="es-AR" dirty="0" smtClean="0">
              <a:solidFill>
                <a:srgbClr val="000066"/>
              </a:solidFill>
              <a:latin typeface="Calibri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Mensaje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Cadena de texto que representa al mensaje </a:t>
            </a:r>
          </a:p>
        </p:txBody>
      </p:sp>
      <p:sp>
        <p:nvSpPr>
          <p:cNvPr id="2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1" y="4725144"/>
            <a:ext cx="8781678" cy="97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89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LOGS WEBSPHERE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214414"/>
            <a:ext cx="7288024" cy="293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187624" y="1214414"/>
            <a:ext cx="2736304" cy="28803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34657" y="4221088"/>
            <a:ext cx="703558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Los nombres de los archivos de log tienen el siguiente formato: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SystemErr.log – Errores generales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SystemOut… - Output de ejecuciones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startServer.log – Secuencia de inicialización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stopServer.log – Secuencia del detenimiento del </a:t>
            </a:r>
            <a:r>
              <a:rPr lang="es-AR" dirty="0" err="1" smtClean="0">
                <a:solidFill>
                  <a:srgbClr val="000066"/>
                </a:solidFill>
                <a:latin typeface="Calibri" charset="0"/>
              </a:rPr>
              <a:t>aplication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Server1.pid – ID de proceso con el que corre el app server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34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AGENDA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57158" y="1381124"/>
            <a:ext cx="8229600" cy="478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Agenda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Introducción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Arquitectura General COBIS</a:t>
            </a:r>
            <a:endParaRPr lang="es-EC" sz="2800" dirty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Arquitectura de Componentes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Plataformas soportadas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Responsabilidades de componentes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Esquemas y dominio de Integración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Resumen intercambio de información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WS Componentes y relaciones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Logs y troubleshooting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Inventario de servicios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400" dirty="0">
              <a:solidFill>
                <a:srgbClr val="000066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INVENTARIO DE SERVICIOS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1214414"/>
            <a:ext cx="335925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URL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: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  <a:hlinkClick r:id="rId3"/>
              </a:rPr>
              <a:t>http</a:t>
            </a:r>
            <a:r>
              <a:rPr lang="es-AR" dirty="0">
                <a:solidFill>
                  <a:srgbClr val="000066"/>
                </a:solidFill>
                <a:latin typeface="Calibri" charset="0"/>
                <a:hlinkClick r:id="rId3"/>
              </a:rPr>
              <a:t>://astsrv-vssjava:100</a:t>
            </a:r>
            <a:r>
              <a:rPr lang="es-AR" dirty="0" smtClean="0">
                <a:solidFill>
                  <a:srgbClr val="000066"/>
                </a:solidFill>
                <a:latin typeface="Calibri" charset="0"/>
                <a:hlinkClick r:id="rId3"/>
              </a:rPr>
              <a:t>/</a:t>
            </a:r>
            <a:endParaRPr lang="es-AR" dirty="0" smtClean="0">
              <a:solidFill>
                <a:srgbClr val="000066"/>
              </a:solidFill>
              <a:latin typeface="Calibri" charset="0"/>
            </a:endParaRPr>
          </a:p>
          <a:p>
            <a:r>
              <a:rPr lang="es-AR" sz="1600" b="1" dirty="0" smtClean="0">
                <a:solidFill>
                  <a:srgbClr val="000066"/>
                </a:solidFill>
                <a:latin typeface="Calibri" charset="0"/>
              </a:rPr>
              <a:t>Login</a:t>
            </a: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: Usuario y password de dominio</a:t>
            </a:r>
            <a:endParaRPr lang="es-AR" sz="1600" dirty="0">
              <a:solidFill>
                <a:srgbClr val="000066"/>
              </a:solidFill>
              <a:latin typeface="Calibri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20" r="545"/>
          <a:stretch/>
        </p:blipFill>
        <p:spPr bwMode="auto">
          <a:xfrm>
            <a:off x="323528" y="1916832"/>
            <a:ext cx="8424615" cy="3782729"/>
          </a:xfrm>
          <a:prstGeom prst="rect">
            <a:avLst/>
          </a:prstGeom>
          <a:noFill/>
          <a:ln>
            <a:noFill/>
          </a:ln>
          <a:effectLst>
            <a:reflection blurRad="6350" stA="51000" endPos="14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985000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3108" y="3571876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Muchas</a:t>
            </a:r>
            <a:r>
              <a:rPr kumimoji="0" lang="es-EC" sz="2600" b="1" i="1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Gracias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INTRODUCCIÓN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052736"/>
            <a:ext cx="8147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COBIS utiliza una arquitectura cliente-servidor de tres capas: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Front-</a:t>
            </a:r>
            <a:r>
              <a:rPr lang="es-AR" sz="2800" dirty="0" err="1">
                <a:solidFill>
                  <a:srgbClr val="000066"/>
                </a:solidFill>
                <a:latin typeface="Calibri" charset="0"/>
              </a:rPr>
              <a:t>end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CTS/CIS, 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monitor transaccional del sistema. 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Reglas de Negocio</a:t>
            </a: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.</a:t>
            </a:r>
            <a:endParaRPr lang="es-AR" sz="2800" dirty="0">
              <a:solidFill>
                <a:srgbClr val="000066"/>
              </a:solidFill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s-ES" sz="2800" dirty="0">
              <a:solidFill>
                <a:srgbClr val="000066"/>
              </a:solidFill>
              <a:latin typeface="Calibri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2" y="3140968"/>
            <a:ext cx="6372200" cy="316835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563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131318" y="404664"/>
            <a:ext cx="5545138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GENERAL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84213" y="1844675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2400" i="1">
              <a:solidFill>
                <a:srgbClr val="000066"/>
              </a:solidFill>
            </a:endParaRPr>
          </a:p>
        </p:txBody>
      </p:sp>
      <p:graphicFrame>
        <p:nvGraphicFramePr>
          <p:cNvPr id="634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904986"/>
              </p:ext>
            </p:extLst>
          </p:nvPr>
        </p:nvGraphicFramePr>
        <p:xfrm>
          <a:off x="827088" y="1196975"/>
          <a:ext cx="74898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Visio" r:id="rId4" imgW="10123502" imgH="6616890" progId="Visio.Drawing.11">
                  <p:embed/>
                </p:oleObj>
              </mc:Choice>
              <mc:Fallback>
                <p:oleObj name="Visio" r:id="rId4" imgW="10123502" imgH="66168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7489825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778374" y="3861048"/>
            <a:ext cx="937642" cy="136815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827584" y="1219203"/>
            <a:ext cx="1152128" cy="68407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854584" y="2852936"/>
            <a:ext cx="1152128" cy="68407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819752" y="4653136"/>
            <a:ext cx="1152128" cy="68407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915816" y="2780928"/>
            <a:ext cx="862558" cy="122413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3798363" y="1988840"/>
            <a:ext cx="810150" cy="86409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076056" y="1731074"/>
            <a:ext cx="810150" cy="3498125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642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48991"/>
              </p:ext>
            </p:extLst>
          </p:nvPr>
        </p:nvGraphicFramePr>
        <p:xfrm>
          <a:off x="1090627" y="1088810"/>
          <a:ext cx="6964362" cy="526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Visio" r:id="rId4" imgW="6964567" imgH="5614650" progId="Visio.Drawing.11">
                  <p:embed/>
                </p:oleObj>
              </mc:Choice>
              <mc:Fallback>
                <p:oleObj name="Visio" r:id="rId4" imgW="6964567" imgH="56146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627" y="1088810"/>
                        <a:ext cx="6964362" cy="526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1438" y="1157101"/>
            <a:ext cx="4140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000066"/>
                </a:solidFill>
              </a:rPr>
              <a:t>CTS como Middleware central</a:t>
            </a:r>
          </a:p>
          <a:p>
            <a:pPr lvl="1">
              <a:buFont typeface="Arial" pitchFamily="34" charset="0"/>
              <a:buChar char="•"/>
            </a:pPr>
            <a:endParaRPr lang="es-ES" sz="2000" dirty="0" smtClean="0">
              <a:solidFill>
                <a:srgbClr val="000066"/>
              </a:solidFill>
            </a:endParaRP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1387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22557"/>
              </p:ext>
            </p:extLst>
          </p:nvPr>
        </p:nvGraphicFramePr>
        <p:xfrm>
          <a:off x="683568" y="1124744"/>
          <a:ext cx="8280920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Visio" r:id="rId4" imgW="9538664" imgH="5920560" progId="Visio.Drawing.11">
                  <p:embed/>
                </p:oleObj>
              </mc:Choice>
              <mc:Fallback>
                <p:oleObj name="Visio" r:id="rId4" imgW="9538664" imgH="5920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124744"/>
                        <a:ext cx="8280920" cy="50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799" y="980728"/>
            <a:ext cx="5861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accent1">
                    <a:lumMod val="75000"/>
                  </a:schemeClr>
                </a:solidFill>
              </a:rPr>
              <a:t>- CTS en </a:t>
            </a:r>
            <a:r>
              <a:rPr lang="es-ES_tradnl" sz="2400" b="1" dirty="0" err="1" smtClean="0">
                <a:solidFill>
                  <a:schemeClr val="accent1">
                    <a:lumMod val="75000"/>
                  </a:schemeClr>
                </a:solidFill>
              </a:rPr>
              <a:t>Cluster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71438" y="1157101"/>
            <a:ext cx="4140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000066"/>
                </a:solidFill>
              </a:rPr>
              <a:t>CTS como Middleware central</a:t>
            </a:r>
          </a:p>
          <a:p>
            <a:pPr lvl="1">
              <a:buFont typeface="Arial" pitchFamily="34" charset="0"/>
              <a:buChar char="•"/>
            </a:pPr>
            <a:endParaRPr lang="es-ES" sz="2000" dirty="0" smtClean="0">
              <a:solidFill>
                <a:srgbClr val="000066"/>
              </a:solidFill>
            </a:endParaRPr>
          </a:p>
        </p:txBody>
      </p:sp>
      <p:sp>
        <p:nvSpPr>
          <p:cNvPr id="1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961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COBIS - Arquitectura de Integración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955B-3EF6-417E-8A92-1BFB842FAE12}" type="slidenum">
              <a:rPr lang="es-ES"/>
              <a:pPr/>
              <a:t>7</a:t>
            </a:fld>
            <a:endParaRPr lang="es-ES"/>
          </a:p>
        </p:txBody>
      </p:sp>
      <p:pic>
        <p:nvPicPr>
          <p:cNvPr id="31749" name="Picture 5" descr="banner2"/>
          <p:cNvPicPr>
            <a:picLocks noGrp="1" noChangeAspect="1" noChangeArrowheads="1"/>
          </p:cNvPicPr>
          <p:nvPr>
            <p:ph type="title"/>
          </p:nvPr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noFill/>
          <a:ln/>
        </p:spPr>
      </p:pic>
      <p:sp>
        <p:nvSpPr>
          <p:cNvPr id="3" name="2 Marcador de contenido"/>
          <p:cNvSpPr>
            <a:spLocks/>
          </p:cNvSpPr>
          <p:nvPr/>
        </p:nvSpPr>
        <p:spPr bwMode="auto">
          <a:xfrm>
            <a:off x="287338" y="1196975"/>
            <a:ext cx="8856662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Tx/>
              <a:buChar char="•"/>
            </a:pPr>
            <a:endParaRPr lang="es-AR" sz="3200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71438" y="1157101"/>
            <a:ext cx="4140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000066"/>
                </a:solidFill>
              </a:rPr>
              <a:t>CTS como Middleware de integración</a:t>
            </a:r>
          </a:p>
          <a:p>
            <a:pPr lvl="1">
              <a:buFont typeface="Arial" pitchFamily="34" charset="0"/>
              <a:buChar char="•"/>
            </a:pPr>
            <a:endParaRPr lang="es-ES" sz="2000" dirty="0" smtClean="0">
              <a:solidFill>
                <a:srgbClr val="000066"/>
              </a:solidFill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58316"/>
              </p:ext>
            </p:extLst>
          </p:nvPr>
        </p:nvGraphicFramePr>
        <p:xfrm>
          <a:off x="1071563" y="1285860"/>
          <a:ext cx="714375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Visio" r:id="rId4" imgW="6964567" imgH="5614650" progId="Visio.Drawing.11">
                  <p:embed/>
                </p:oleObj>
              </mc:Choice>
              <mc:Fallback>
                <p:oleObj name="Visio" r:id="rId4" imgW="6964567" imgH="56146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285860"/>
                        <a:ext cx="7143750" cy="501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78720" y="3789040"/>
            <a:ext cx="2709304" cy="1296144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725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51" y="1484784"/>
            <a:ext cx="8229600" cy="4228850"/>
          </a:xfrm>
        </p:spPr>
        <p:txBody>
          <a:bodyPr anchor="ctr">
            <a:spAutoFit/>
          </a:bodyPr>
          <a:lstStyle/>
          <a:p>
            <a:pPr marL="0">
              <a:buFont typeface="Wingdings" panose="05000000000000000000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Hardware: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Sun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Sparc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– SO: Solaris y Linux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HP PA-RISC e </a:t>
            </a: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Itanium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– SO: HP-UX y Linux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Power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– SO: AIX y Linux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Intel – SO: Windows 2008 Server y </a:t>
            </a:r>
            <a:r>
              <a:rPr lang="es-EC" sz="2400" dirty="0" smtClean="0">
                <a:solidFill>
                  <a:srgbClr val="000066"/>
                </a:solidFill>
                <a:latin typeface="Calibri" charset="0"/>
              </a:rPr>
              <a:t>Linux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endParaRPr lang="es-EC" sz="2400" dirty="0">
              <a:solidFill>
                <a:srgbClr val="000066"/>
              </a:solidFill>
              <a:latin typeface="Calibri" charset="0"/>
            </a:endParaRPr>
          </a:p>
          <a:p>
            <a:pPr marL="0">
              <a:buFont typeface="Wingdings" panose="05000000000000000000" pitchFamily="2" charset="2"/>
              <a:buChar char="§"/>
            </a:pPr>
            <a:r>
              <a:rPr lang="es-EC" sz="2400" dirty="0" smtClean="0">
                <a:solidFill>
                  <a:srgbClr val="000066"/>
                </a:solidFill>
                <a:latin typeface="Calibri" charset="0"/>
              </a:rPr>
              <a:t>Software 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Base: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Sybase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ASE 15 o superior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C" sz="2400" dirty="0" err="1" smtClean="0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C" sz="2400" dirty="0" smtClean="0">
                <a:solidFill>
                  <a:srgbClr val="000066"/>
                </a:solidFill>
                <a:latin typeface="Calibri" charset="0"/>
              </a:rPr>
              <a:t> App Server 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6 o superior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IBM MQ Series 6 o superior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Hypherion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SQR 8 o superior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PLATAFORMAS SOPORTADAS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894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2" name="1 Rectángulo"/>
          <p:cNvSpPr/>
          <p:nvPr/>
        </p:nvSpPr>
        <p:spPr>
          <a:xfrm>
            <a:off x="-10244" y="1412776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¿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Qué hace CIS?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Proporciona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facilidades para virtualización de Servicios a través de orquestaciones.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Opera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como contenedor de servicios de transformación.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Opera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como contenedor de conectores de integración.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¿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Qué hace CTS?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Facilita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 Exposición de Lógica COBIS Como Servicios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Proporciona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facilidades de autenticación y autorización a los canales externos.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Actúa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en las orquestaciones de CIS, como el proveedor de los servicios de CORE </a:t>
            </a: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Banking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RESPONSABILIDAD DE CTS y CIS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3034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biscorp 1">
      <a:dk1>
        <a:sysClr val="windowText" lastClr="000000"/>
      </a:dk1>
      <a:lt1>
        <a:sysClr val="window" lastClr="FFFFFF"/>
      </a:lt1>
      <a:dk2>
        <a:srgbClr val="3380AE"/>
      </a:dk2>
      <a:lt2>
        <a:srgbClr val="FFFCF3"/>
      </a:lt2>
      <a:accent1>
        <a:srgbClr val="459DD3"/>
      </a:accent1>
      <a:accent2>
        <a:srgbClr val="505050"/>
      </a:accent2>
      <a:accent3>
        <a:srgbClr val="94939B"/>
      </a:accent3>
      <a:accent4>
        <a:srgbClr val="AB2D24"/>
      </a:accent4>
      <a:accent5>
        <a:srgbClr val="C66A23"/>
      </a:accent5>
      <a:accent6>
        <a:srgbClr val="2FAA4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12170</TotalTime>
  <Words>846</Words>
  <Application>Microsoft Office PowerPoint</Application>
  <PresentationFormat>Presentación en pantalla 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Default Theme</vt:lpstr>
      <vt:lpstr>Tema de Office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COBISCORP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COBISCorp</dc:title>
  <dc:creator>Alexis Rodriguez</dc:creator>
  <cp:lastModifiedBy>Couto, Gabriel</cp:lastModifiedBy>
  <cp:revision>230</cp:revision>
  <dcterms:created xsi:type="dcterms:W3CDTF">2012-04-30T07:58:09Z</dcterms:created>
  <dcterms:modified xsi:type="dcterms:W3CDTF">2015-07-20T19:26:10Z</dcterms:modified>
</cp:coreProperties>
</file>