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07" r:id="rId2"/>
  </p:sldMasterIdLst>
  <p:notesMasterIdLst>
    <p:notesMasterId r:id="rId16"/>
  </p:notesMasterIdLst>
  <p:sldIdLst>
    <p:sldId id="803" r:id="rId3"/>
    <p:sldId id="808" r:id="rId4"/>
    <p:sldId id="811" r:id="rId5"/>
    <p:sldId id="805" r:id="rId6"/>
    <p:sldId id="818" r:id="rId7"/>
    <p:sldId id="809" r:id="rId8"/>
    <p:sldId id="812" r:id="rId9"/>
    <p:sldId id="813" r:id="rId10"/>
    <p:sldId id="814" r:id="rId11"/>
    <p:sldId id="815" r:id="rId12"/>
    <p:sldId id="816" r:id="rId13"/>
    <p:sldId id="817" r:id="rId14"/>
    <p:sldId id="804" r:id="rId15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5"/>
    <a:srgbClr val="80E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50264-0542-4059-A772-6AE7C621A606}" type="datetimeFigureOut">
              <a:rPr lang="es-EC" smtClean="0"/>
              <a:pPr/>
              <a:t>23/09/2014</a:t>
            </a:fld>
            <a:endParaRPr lang="es-EC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95C09-C973-4E8F-BB7E-7753F6FBEF1F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7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100000">
              <a:srgbClr val="EBEBED"/>
            </a:gs>
            <a:gs pos="0">
              <a:srgbClr val="D3D4D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19" descr="tapav3_0011_fleçau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" y="1248007"/>
            <a:ext cx="1260963" cy="1923587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>
            <a:off x="298856" y="2060849"/>
            <a:ext cx="5461020" cy="1324921"/>
            <a:chOff x="298856" y="2060848"/>
            <a:chExt cx="5461020" cy="1324921"/>
          </a:xfrm>
        </p:grpSpPr>
        <p:sp>
          <p:nvSpPr>
            <p:cNvPr id="30" name="Rounded Rectangle 29"/>
            <p:cNvSpPr/>
            <p:nvPr/>
          </p:nvSpPr>
          <p:spPr>
            <a:xfrm>
              <a:off x="4104480" y="2167786"/>
              <a:ext cx="1655396" cy="394973"/>
            </a:xfrm>
            <a:prstGeom prst="roundRect">
              <a:avLst>
                <a:gd name="adj" fmla="val 27688"/>
              </a:avLst>
            </a:prstGeom>
            <a:gradFill>
              <a:gsLst>
                <a:gs pos="0">
                  <a:srgbClr val="A9A9AB"/>
                </a:gs>
                <a:gs pos="100000">
                  <a:srgbClr val="A5A6A6"/>
                </a:gs>
              </a:gsLst>
            </a:gradFill>
            <a:ln w="19050" cmpd="sng">
              <a:gradFill flip="none" rotWithShape="1">
                <a:gsLst>
                  <a:gs pos="0">
                    <a:srgbClr val="B4B4B4"/>
                  </a:gs>
                  <a:gs pos="100000">
                    <a:srgbClr val="939495"/>
                  </a:gs>
                </a:gsLst>
                <a:lin ang="5400000" scaled="0"/>
                <a:tileRect/>
              </a:gradFill>
            </a:ln>
            <a:effectLst>
              <a:outerShdw blurRad="63500" dist="5080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3303050" y="2386045"/>
              <a:ext cx="781252" cy="387692"/>
            </a:xfrm>
            <a:custGeom>
              <a:avLst/>
              <a:gdLst>
                <a:gd name="connsiteX0" fmla="*/ 470905 w 470905"/>
                <a:gd name="connsiteY0" fmla="*/ 0 h 627920"/>
                <a:gd name="connsiteX1" fmla="*/ 237831 w 470905"/>
                <a:gd name="connsiteY1" fmla="*/ 527996 h 627920"/>
                <a:gd name="connsiteX2" fmla="*/ 0 w 470905"/>
                <a:gd name="connsiteY2" fmla="*/ 627887 h 627920"/>
                <a:gd name="connsiteX0" fmla="*/ 781252 w 781252"/>
                <a:gd name="connsiteY0" fmla="*/ 0 h 557806"/>
                <a:gd name="connsiteX1" fmla="*/ 548178 w 781252"/>
                <a:gd name="connsiteY1" fmla="*/ 527996 h 557806"/>
                <a:gd name="connsiteX2" fmla="*/ 0 w 781252"/>
                <a:gd name="connsiteY2" fmla="*/ 495412 h 557806"/>
                <a:gd name="connsiteX0" fmla="*/ 781252 w 781252"/>
                <a:gd name="connsiteY0" fmla="*/ 0 h 500867"/>
                <a:gd name="connsiteX1" fmla="*/ 584930 w 781252"/>
                <a:gd name="connsiteY1" fmla="*/ 443213 h 500867"/>
                <a:gd name="connsiteX2" fmla="*/ 0 w 781252"/>
                <a:gd name="connsiteY2" fmla="*/ 495412 h 500867"/>
                <a:gd name="connsiteX0" fmla="*/ 781252 w 781252"/>
                <a:gd name="connsiteY0" fmla="*/ 0 h 503076"/>
                <a:gd name="connsiteX1" fmla="*/ 584930 w 781252"/>
                <a:gd name="connsiteY1" fmla="*/ 448512 h 503076"/>
                <a:gd name="connsiteX2" fmla="*/ 0 w 781252"/>
                <a:gd name="connsiteY2" fmla="*/ 495412 h 503076"/>
                <a:gd name="connsiteX0" fmla="*/ 781252 w 781252"/>
                <a:gd name="connsiteY0" fmla="*/ 0 h 496898"/>
                <a:gd name="connsiteX1" fmla="*/ 584930 w 781252"/>
                <a:gd name="connsiteY1" fmla="*/ 448512 h 496898"/>
                <a:gd name="connsiteX2" fmla="*/ 0 w 781252"/>
                <a:gd name="connsiteY2" fmla="*/ 495412 h 496898"/>
                <a:gd name="connsiteX0" fmla="*/ 781252 w 781252"/>
                <a:gd name="connsiteY0" fmla="*/ 0 h 510960"/>
                <a:gd name="connsiteX1" fmla="*/ 584930 w 781252"/>
                <a:gd name="connsiteY1" fmla="*/ 448512 h 510960"/>
                <a:gd name="connsiteX2" fmla="*/ 0 w 781252"/>
                <a:gd name="connsiteY2" fmla="*/ 495412 h 510960"/>
                <a:gd name="connsiteX0" fmla="*/ 781252 w 781252"/>
                <a:gd name="connsiteY0" fmla="*/ 0 h 503074"/>
                <a:gd name="connsiteX1" fmla="*/ 584930 w 781252"/>
                <a:gd name="connsiteY1" fmla="*/ 448512 h 503074"/>
                <a:gd name="connsiteX2" fmla="*/ 0 w 781252"/>
                <a:gd name="connsiteY2" fmla="*/ 495412 h 50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1252" h="503074">
                  <a:moveTo>
                    <a:pt x="781252" y="0"/>
                  </a:moveTo>
                  <a:cubicBezTo>
                    <a:pt x="703957" y="211674"/>
                    <a:pt x="678388" y="365945"/>
                    <a:pt x="584930" y="448512"/>
                  </a:cubicBezTo>
                  <a:cubicBezTo>
                    <a:pt x="491472" y="531079"/>
                    <a:pt x="0" y="495412"/>
                    <a:pt x="0" y="495412"/>
                  </a:cubicBezTo>
                </a:path>
              </a:pathLst>
            </a:custGeom>
            <a:ln w="12700">
              <a:solidFill>
                <a:srgbClr val="8C8D90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98856" y="2060848"/>
              <a:ext cx="2995286" cy="1324921"/>
              <a:chOff x="685800" y="4390079"/>
              <a:chExt cx="2995286" cy="132492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85800" y="4390079"/>
                <a:ext cx="2995286" cy="1324921"/>
              </a:xfrm>
              <a:prstGeom prst="roundRect">
                <a:avLst>
                  <a:gd name="adj" fmla="val 9323"/>
                </a:avLst>
              </a:prstGeom>
              <a:gradFill>
                <a:gsLst>
                  <a:gs pos="0">
                    <a:srgbClr val="4373A1"/>
                  </a:gs>
                  <a:gs pos="100000">
                    <a:srgbClr val="749AB7"/>
                  </a:gs>
                </a:gsLst>
                <a:lin ang="15000000" scaled="0"/>
              </a:gradFill>
              <a:ln w="19050" cmpd="sng">
                <a:gradFill flip="none" rotWithShape="1">
                  <a:gsLst>
                    <a:gs pos="0">
                      <a:srgbClr val="6C97B7"/>
                    </a:gs>
                    <a:gs pos="100000">
                      <a:srgbClr val="3C6E9F"/>
                    </a:gs>
                  </a:gsLst>
                  <a:lin ang="5400000" scaled="0"/>
                  <a:tileRect/>
                </a:gradFill>
              </a:ln>
              <a:effectLst>
                <a:outerShdw blurRad="63500" dist="5715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786864" y="4673759"/>
                <a:ext cx="2808000" cy="0"/>
              </a:xfrm>
              <a:prstGeom prst="line">
                <a:avLst/>
              </a:prstGeom>
              <a:ln w="12700" cmpd="sng">
                <a:solidFill>
                  <a:srgbClr val="88A6C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198880" y="4673758"/>
                <a:ext cx="0" cy="972000"/>
              </a:xfrm>
              <a:prstGeom prst="line">
                <a:avLst/>
              </a:prstGeom>
              <a:ln w="12700" cmpd="sng">
                <a:solidFill>
                  <a:srgbClr val="88A6C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ítulo 1"/>
          <p:cNvSpPr txBox="1">
            <a:spLocks/>
          </p:cNvSpPr>
          <p:nvPr userDrawn="1"/>
        </p:nvSpPr>
        <p:spPr>
          <a:xfrm>
            <a:off x="2936686" y="1143001"/>
            <a:ext cx="2778314" cy="724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990600" y="292101"/>
            <a:ext cx="7290638" cy="2603500"/>
            <a:chOff x="990600" y="292100"/>
            <a:chExt cx="7290638" cy="2603500"/>
          </a:xfrm>
        </p:grpSpPr>
        <p:sp>
          <p:nvSpPr>
            <p:cNvPr id="38" name="Rounded Rectangle 37"/>
            <p:cNvSpPr/>
            <p:nvPr/>
          </p:nvSpPr>
          <p:spPr>
            <a:xfrm>
              <a:off x="1064361" y="859492"/>
              <a:ext cx="6999729" cy="1384271"/>
            </a:xfrm>
            <a:prstGeom prst="roundRect">
              <a:avLst>
                <a:gd name="adj" fmla="val 7266"/>
              </a:avLst>
            </a:prstGeom>
            <a:gradFill>
              <a:gsLst>
                <a:gs pos="0">
                  <a:srgbClr val="F0F1F4"/>
                </a:gs>
                <a:gs pos="100000">
                  <a:srgbClr val="FBFCFF"/>
                </a:gs>
              </a:gsLst>
              <a:lin ang="5400000" scaled="0"/>
            </a:gradFill>
            <a:ln w="19050" cmpd="sng">
              <a:gradFill flip="none" rotWithShape="1">
                <a:gsLst>
                  <a:gs pos="0">
                    <a:srgbClr val="E8E9EA"/>
                  </a:gs>
                  <a:gs pos="100000">
                    <a:srgbClr val="D0D1D3"/>
                  </a:gs>
                </a:gsLst>
                <a:lin ang="16200000" scaled="0"/>
                <a:tileRect/>
              </a:gradFill>
            </a:ln>
            <a:effectLst>
              <a:outerShdw blurRad="63500" dist="5715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48523" y="887264"/>
              <a:ext cx="3519621" cy="1324921"/>
            </a:xfrm>
            <a:prstGeom prst="roundRect">
              <a:avLst>
                <a:gd name="adj" fmla="val 9323"/>
              </a:avLst>
            </a:prstGeom>
            <a:gradFill>
              <a:gsLst>
                <a:gs pos="0">
                  <a:srgbClr val="535658"/>
                </a:gs>
                <a:gs pos="100000">
                  <a:srgbClr val="737477"/>
                </a:gs>
              </a:gsLst>
              <a:lin ang="5400000" scaled="0"/>
            </a:gradFill>
            <a:ln w="19050" cmpd="sng">
              <a:gradFill flip="none" rotWithShape="1">
                <a:gsLst>
                  <a:gs pos="0">
                    <a:srgbClr val="696B6E"/>
                  </a:gs>
                  <a:gs pos="100000">
                    <a:srgbClr val="4B4C51"/>
                  </a:gs>
                </a:gsLst>
                <a:lin ang="162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599692" y="2335371"/>
              <a:ext cx="1681546" cy="415675"/>
            </a:xfrm>
            <a:prstGeom prst="roundRect">
              <a:avLst>
                <a:gd name="adj" fmla="val 26289"/>
              </a:avLst>
            </a:prstGeom>
            <a:gradFill>
              <a:gsLst>
                <a:gs pos="0">
                  <a:srgbClr val="C7C8C8"/>
                </a:gs>
                <a:gs pos="100000">
                  <a:srgbClr val="CCCCCD"/>
                </a:gs>
              </a:gsLst>
              <a:lin ang="5400000" scaled="0"/>
            </a:gradFill>
            <a:ln w="19050" cmpd="sng">
              <a:gradFill flip="none" rotWithShape="1">
                <a:gsLst>
                  <a:gs pos="0">
                    <a:srgbClr val="C7C7C8"/>
                  </a:gs>
                  <a:gs pos="100000">
                    <a:srgbClr val="B0B2B3"/>
                  </a:gs>
                </a:gsLst>
                <a:lin ang="16200000" scaled="0"/>
                <a:tileRect/>
              </a:gradFill>
            </a:ln>
            <a:effectLst>
              <a:outerShdw blurRad="63500" dist="50800" dir="27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875916" y="1849625"/>
              <a:ext cx="701319" cy="682404"/>
            </a:xfrm>
            <a:custGeom>
              <a:avLst/>
              <a:gdLst>
                <a:gd name="connsiteX0" fmla="*/ 0 w 701319"/>
                <a:gd name="connsiteY0" fmla="*/ 0 h 686530"/>
                <a:gd name="connsiteX1" fmla="*/ 259046 w 701319"/>
                <a:gd name="connsiteY1" fmla="*/ 568670 h 686530"/>
                <a:gd name="connsiteX2" fmla="*/ 442274 w 701319"/>
                <a:gd name="connsiteY2" fmla="*/ 676086 h 686530"/>
                <a:gd name="connsiteX3" fmla="*/ 701319 w 701319"/>
                <a:gd name="connsiteY3" fmla="*/ 682404 h 686530"/>
                <a:gd name="connsiteX0" fmla="*/ 0 w 701319"/>
                <a:gd name="connsiteY0" fmla="*/ 0 h 682404"/>
                <a:gd name="connsiteX1" fmla="*/ 259046 w 701319"/>
                <a:gd name="connsiteY1" fmla="*/ 568670 h 682404"/>
                <a:gd name="connsiteX2" fmla="*/ 442274 w 701319"/>
                <a:gd name="connsiteY2" fmla="*/ 676086 h 682404"/>
                <a:gd name="connsiteX3" fmla="*/ 701319 w 701319"/>
                <a:gd name="connsiteY3" fmla="*/ 682404 h 6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319" h="682404">
                  <a:moveTo>
                    <a:pt x="0" y="0"/>
                  </a:moveTo>
                  <a:cubicBezTo>
                    <a:pt x="92667" y="227994"/>
                    <a:pt x="185334" y="455989"/>
                    <a:pt x="259046" y="568670"/>
                  </a:cubicBezTo>
                  <a:cubicBezTo>
                    <a:pt x="332758" y="681351"/>
                    <a:pt x="393835" y="669767"/>
                    <a:pt x="442274" y="676086"/>
                  </a:cubicBezTo>
                  <a:cubicBezTo>
                    <a:pt x="490713" y="682405"/>
                    <a:pt x="701319" y="682404"/>
                    <a:pt x="701319" y="682404"/>
                  </a:cubicBezTo>
                </a:path>
              </a:pathLst>
            </a:custGeom>
            <a:ln w="12700">
              <a:solidFill>
                <a:srgbClr val="8C8D90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Imagen 32" descr="tapav3_0001_rectangulos-derecha.png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5796136" y="292100"/>
              <a:ext cx="2238678" cy="2603500"/>
            </a:xfrm>
            <a:prstGeom prst="rect">
              <a:avLst/>
            </a:prstGeom>
          </p:spPr>
        </p:pic>
        <p:pic>
          <p:nvPicPr>
            <p:cNvPr id="43" name="Imagen 33" descr="tapav3_0001_rectangulos-derecha.png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90600" y="292100"/>
              <a:ext cx="2238678" cy="2603500"/>
            </a:xfrm>
            <a:prstGeom prst="rect">
              <a:avLst/>
            </a:prstGeom>
          </p:spPr>
        </p:pic>
        <p:cxnSp>
          <p:nvCxnSpPr>
            <p:cNvPr id="44" name="Straight Connector 43"/>
            <p:cNvCxnSpPr/>
            <p:nvPr/>
          </p:nvCxnSpPr>
          <p:spPr>
            <a:xfrm>
              <a:off x="2435892" y="1931773"/>
              <a:ext cx="3348000" cy="0"/>
            </a:xfrm>
            <a:prstGeom prst="line">
              <a:avLst/>
            </a:prstGeom>
            <a:ln w="12700" cmpd="sng">
              <a:solidFill>
                <a:srgbClr val="7A7E86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 userDrawn="1"/>
        </p:nvGrpSpPr>
        <p:grpSpPr>
          <a:xfrm>
            <a:off x="4361730" y="2636913"/>
            <a:ext cx="4474390" cy="2232155"/>
            <a:chOff x="4361730" y="2636912"/>
            <a:chExt cx="4474390" cy="2232155"/>
          </a:xfrm>
        </p:grpSpPr>
        <p:sp>
          <p:nvSpPr>
            <p:cNvPr id="46" name="Rounded Rectangle 45"/>
            <p:cNvSpPr/>
            <p:nvPr/>
          </p:nvSpPr>
          <p:spPr>
            <a:xfrm>
              <a:off x="4361730" y="4495538"/>
              <a:ext cx="1553882" cy="373529"/>
            </a:xfrm>
            <a:prstGeom prst="roundRect">
              <a:avLst>
                <a:gd name="adj" fmla="val 22000"/>
              </a:avLst>
            </a:prstGeom>
            <a:gradFill>
              <a:gsLst>
                <a:gs pos="0">
                  <a:srgbClr val="C7C8C8"/>
                </a:gs>
                <a:gs pos="100000">
                  <a:srgbClr val="CCCCCD"/>
                </a:gs>
              </a:gsLst>
              <a:lin ang="16200000" scaled="0"/>
            </a:gradFill>
            <a:ln w="19050" cmpd="sng">
              <a:gradFill flip="none" rotWithShape="1">
                <a:gsLst>
                  <a:gs pos="0">
                    <a:srgbClr val="D9DADC"/>
                  </a:gs>
                  <a:gs pos="100000">
                    <a:srgbClr val="B1B2B3"/>
                  </a:gs>
                </a:gsLst>
                <a:lin ang="16200000" scaled="0"/>
                <a:tileRect/>
              </a:gradFill>
            </a:ln>
            <a:effectLst>
              <a:outerShdw blurRad="63500" dist="50800" dir="27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71999" y="2636912"/>
              <a:ext cx="4264121" cy="1408544"/>
            </a:xfrm>
            <a:prstGeom prst="roundRect">
              <a:avLst>
                <a:gd name="adj" fmla="val 9323"/>
              </a:avLst>
            </a:prstGeom>
            <a:gradFill>
              <a:gsLst>
                <a:gs pos="0">
                  <a:srgbClr val="A8A9AB"/>
                </a:gs>
                <a:gs pos="100000">
                  <a:srgbClr val="DADADB"/>
                </a:gs>
              </a:gsLst>
              <a:lin ang="16200000" scaled="0"/>
            </a:gradFill>
            <a:ln w="19050" cmpd="sng">
              <a:gradFill flip="none" rotWithShape="1">
                <a:gsLst>
                  <a:gs pos="0">
                    <a:srgbClr val="E8E9EC"/>
                  </a:gs>
                  <a:gs pos="100000">
                    <a:srgbClr val="9E9FA1"/>
                  </a:gs>
                </a:gsLst>
                <a:lin ang="5400000" scaled="0"/>
                <a:tileRect/>
              </a:gradFill>
            </a:ln>
            <a:effectLst>
              <a:outerShdw blurRad="63500" dist="5715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944909" y="4051130"/>
              <a:ext cx="470905" cy="627920"/>
            </a:xfrm>
            <a:custGeom>
              <a:avLst/>
              <a:gdLst>
                <a:gd name="connsiteX0" fmla="*/ 470905 w 470905"/>
                <a:gd name="connsiteY0" fmla="*/ 0 h 627920"/>
                <a:gd name="connsiteX1" fmla="*/ 237831 w 470905"/>
                <a:gd name="connsiteY1" fmla="*/ 527996 h 627920"/>
                <a:gd name="connsiteX2" fmla="*/ 0 w 470905"/>
                <a:gd name="connsiteY2" fmla="*/ 627887 h 62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905" h="627920">
                  <a:moveTo>
                    <a:pt x="470905" y="0"/>
                  </a:moveTo>
                  <a:cubicBezTo>
                    <a:pt x="393610" y="211674"/>
                    <a:pt x="316315" y="423348"/>
                    <a:pt x="237831" y="527996"/>
                  </a:cubicBezTo>
                  <a:cubicBezTo>
                    <a:pt x="159347" y="632644"/>
                    <a:pt x="0" y="627887"/>
                    <a:pt x="0" y="627887"/>
                  </a:cubicBezTo>
                </a:path>
              </a:pathLst>
            </a:custGeom>
            <a:ln w="12700">
              <a:solidFill>
                <a:srgbClr val="8C8D90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Imagen 31" descr="tapav3_0002_cobiscorp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304800" y="2555918"/>
            <a:ext cx="5334004" cy="3956679"/>
          </a:xfrm>
          <a:prstGeom prst="rect">
            <a:avLst/>
          </a:prstGeom>
        </p:spPr>
      </p:pic>
      <p:pic>
        <p:nvPicPr>
          <p:cNvPr id="50" name="Picture 49" descr="Logo COBISCorp (Docs)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94" y="5805264"/>
            <a:ext cx="1456630" cy="335765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1998" y="2751047"/>
            <a:ext cx="4264122" cy="118201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buNone/>
              <a:defRPr sz="2400" b="0" i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48523" y="950129"/>
            <a:ext cx="3527394" cy="118705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26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27584" y="6449857"/>
            <a:ext cx="7625792" cy="409416"/>
            <a:chOff x="977424" y="2983194"/>
            <a:chExt cx="7625792" cy="409416"/>
          </a:xfrm>
        </p:grpSpPr>
        <p:sp>
          <p:nvSpPr>
            <p:cNvPr id="17" name="Freeform 16"/>
            <p:cNvSpPr/>
            <p:nvPr userDrawn="1"/>
          </p:nvSpPr>
          <p:spPr>
            <a:xfrm>
              <a:off x="1033056" y="3028753"/>
              <a:ext cx="6877843" cy="363857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7843" h="363857">
                  <a:moveTo>
                    <a:pt x="0" y="363857"/>
                  </a:moveTo>
                  <a:lnTo>
                    <a:pt x="371004" y="0"/>
                  </a:lnTo>
                  <a:lnTo>
                    <a:pt x="6877843" y="0"/>
                  </a:lnTo>
                  <a:lnTo>
                    <a:pt x="6877843" y="0"/>
                  </a:lnTo>
                </a:path>
              </a:pathLst>
            </a:custGeom>
            <a:ln w="9525" cmpd="sng">
              <a:solidFill>
                <a:srgbClr val="449CD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977424" y="2983194"/>
              <a:ext cx="7625792" cy="400248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  <a:gd name="connsiteX0" fmla="*/ 0 w 6940809"/>
                <a:gd name="connsiteY0" fmla="*/ 435201 h 435201"/>
                <a:gd name="connsiteX1" fmla="*/ 433970 w 6940809"/>
                <a:gd name="connsiteY1" fmla="*/ 0 h 435201"/>
                <a:gd name="connsiteX2" fmla="*/ 6940809 w 6940809"/>
                <a:gd name="connsiteY2" fmla="*/ 0 h 435201"/>
                <a:gd name="connsiteX3" fmla="*/ 6940809 w 6940809"/>
                <a:gd name="connsiteY3" fmla="*/ 0 h 435201"/>
                <a:gd name="connsiteX0" fmla="*/ 0 w 6906533"/>
                <a:gd name="connsiteY0" fmla="*/ 400248 h 400248"/>
                <a:gd name="connsiteX1" fmla="*/ 399694 w 6906533"/>
                <a:gd name="connsiteY1" fmla="*/ 0 h 400248"/>
                <a:gd name="connsiteX2" fmla="*/ 6906533 w 6906533"/>
                <a:gd name="connsiteY2" fmla="*/ 0 h 400248"/>
                <a:gd name="connsiteX3" fmla="*/ 6906533 w 6906533"/>
                <a:gd name="connsiteY3" fmla="*/ 0 h 400248"/>
                <a:gd name="connsiteX0" fmla="*/ 0 w 7477786"/>
                <a:gd name="connsiteY0" fmla="*/ 400248 h 400248"/>
                <a:gd name="connsiteX1" fmla="*/ 399694 w 7477786"/>
                <a:gd name="connsiteY1" fmla="*/ 0 h 400248"/>
                <a:gd name="connsiteX2" fmla="*/ 6906533 w 7477786"/>
                <a:gd name="connsiteY2" fmla="*/ 0 h 400248"/>
                <a:gd name="connsiteX3" fmla="*/ 7477786 w 7477786"/>
                <a:gd name="connsiteY3" fmla="*/ 0 h 40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7786" h="400248">
                  <a:moveTo>
                    <a:pt x="0" y="400248"/>
                  </a:moveTo>
                  <a:lnTo>
                    <a:pt x="399694" y="0"/>
                  </a:lnTo>
                  <a:lnTo>
                    <a:pt x="6906533" y="0"/>
                  </a:lnTo>
                  <a:lnTo>
                    <a:pt x="7477786" y="0"/>
                  </a:lnTo>
                </a:path>
              </a:pathLst>
            </a:custGeom>
            <a:ln w="9525" cmpd="sng">
              <a:solidFill>
                <a:schemeClr val="bg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284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60000" y="1008000"/>
            <a:ext cx="8568812" cy="5301320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8B24-28F5-F64C-BD7A-07F3DC1FED12}" type="datetime1">
              <a:rPr lang="es-EC" smtClean="0"/>
              <a:pPr/>
              <a:t>23/09/2014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40352" y="1008001"/>
            <a:ext cx="1152128" cy="5373328"/>
          </a:xfrm>
          <a:prstGeom prst="rect">
            <a:avLst/>
          </a:prstGeom>
        </p:spPr>
        <p:txBody>
          <a:bodyPr vert="eaVert" anchor="ctr"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s-ES_tradnl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60000" y="1008001"/>
            <a:ext cx="7380352" cy="5373328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3EAC-50E4-5944-B29A-BA027BD7D79B}" type="datetime1">
              <a:rPr lang="es-EC" smtClean="0"/>
              <a:pPr/>
              <a:t>23/09/2014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4" descr="tapa06c.pn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tretch>
            <a:fillRect/>
          </a:stretch>
        </p:blipFill>
        <p:spPr>
          <a:xfrm>
            <a:off x="-45772" y="0"/>
            <a:ext cx="9189772" cy="6858000"/>
          </a:xfrm>
          <a:prstGeom prst="rect">
            <a:avLst/>
          </a:prstGeom>
        </p:spPr>
      </p:pic>
      <p:pic>
        <p:nvPicPr>
          <p:cNvPr id="7" name="Imagen 5" descr="tapa06a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95538" y="2362201"/>
            <a:ext cx="4603329" cy="3790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097" y="1124744"/>
            <a:ext cx="3312369" cy="1368152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459DD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436096" y="2708921"/>
            <a:ext cx="3312369" cy="344382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9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23/09/2014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8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23/09/2014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70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23/09/2014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96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23/09/2014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4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23/09/2014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44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23/09/2014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23/09/2014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 flip="none" rotWithShape="1">
          <a:gsLst>
            <a:gs pos="100000">
              <a:srgbClr val="A2A2A2"/>
            </a:gs>
            <a:gs pos="0">
              <a:srgbClr val="E9E9E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3728" y="3140970"/>
            <a:ext cx="6480720" cy="138638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0" i="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23728" y="404664"/>
            <a:ext cx="6480720" cy="244827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59DD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7860" y="6670478"/>
            <a:ext cx="9179719" cy="1607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 rot="10800000">
            <a:off x="8932" y="53579"/>
            <a:ext cx="1902023" cy="321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 userDrawn="1"/>
        </p:nvGrpSpPr>
        <p:grpSpPr>
          <a:xfrm>
            <a:off x="977424" y="2983195"/>
            <a:ext cx="7625792" cy="409416"/>
            <a:chOff x="977424" y="2983194"/>
            <a:chExt cx="7625792" cy="409416"/>
          </a:xfrm>
        </p:grpSpPr>
        <p:sp>
          <p:nvSpPr>
            <p:cNvPr id="17" name="Freeform 16"/>
            <p:cNvSpPr/>
            <p:nvPr userDrawn="1"/>
          </p:nvSpPr>
          <p:spPr>
            <a:xfrm>
              <a:off x="1033056" y="3028753"/>
              <a:ext cx="6877843" cy="363857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7843" h="363857">
                  <a:moveTo>
                    <a:pt x="0" y="363857"/>
                  </a:moveTo>
                  <a:lnTo>
                    <a:pt x="371004" y="0"/>
                  </a:lnTo>
                  <a:lnTo>
                    <a:pt x="6877843" y="0"/>
                  </a:lnTo>
                  <a:lnTo>
                    <a:pt x="6877843" y="0"/>
                  </a:lnTo>
                </a:path>
              </a:pathLst>
            </a:custGeom>
            <a:ln w="9525" cmpd="sng">
              <a:solidFill>
                <a:srgbClr val="449CD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977424" y="2983194"/>
              <a:ext cx="7625792" cy="400248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  <a:gd name="connsiteX0" fmla="*/ 0 w 6940809"/>
                <a:gd name="connsiteY0" fmla="*/ 435201 h 435201"/>
                <a:gd name="connsiteX1" fmla="*/ 433970 w 6940809"/>
                <a:gd name="connsiteY1" fmla="*/ 0 h 435201"/>
                <a:gd name="connsiteX2" fmla="*/ 6940809 w 6940809"/>
                <a:gd name="connsiteY2" fmla="*/ 0 h 435201"/>
                <a:gd name="connsiteX3" fmla="*/ 6940809 w 6940809"/>
                <a:gd name="connsiteY3" fmla="*/ 0 h 435201"/>
                <a:gd name="connsiteX0" fmla="*/ 0 w 6906533"/>
                <a:gd name="connsiteY0" fmla="*/ 400248 h 400248"/>
                <a:gd name="connsiteX1" fmla="*/ 399694 w 6906533"/>
                <a:gd name="connsiteY1" fmla="*/ 0 h 400248"/>
                <a:gd name="connsiteX2" fmla="*/ 6906533 w 6906533"/>
                <a:gd name="connsiteY2" fmla="*/ 0 h 400248"/>
                <a:gd name="connsiteX3" fmla="*/ 6906533 w 6906533"/>
                <a:gd name="connsiteY3" fmla="*/ 0 h 400248"/>
                <a:gd name="connsiteX0" fmla="*/ 0 w 7477786"/>
                <a:gd name="connsiteY0" fmla="*/ 400248 h 400248"/>
                <a:gd name="connsiteX1" fmla="*/ 399694 w 7477786"/>
                <a:gd name="connsiteY1" fmla="*/ 0 h 400248"/>
                <a:gd name="connsiteX2" fmla="*/ 6906533 w 7477786"/>
                <a:gd name="connsiteY2" fmla="*/ 0 h 400248"/>
                <a:gd name="connsiteX3" fmla="*/ 7477786 w 7477786"/>
                <a:gd name="connsiteY3" fmla="*/ 0 h 40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7786" h="400248">
                  <a:moveTo>
                    <a:pt x="0" y="400248"/>
                  </a:moveTo>
                  <a:lnTo>
                    <a:pt x="399694" y="0"/>
                  </a:lnTo>
                  <a:lnTo>
                    <a:pt x="6906533" y="0"/>
                  </a:lnTo>
                  <a:lnTo>
                    <a:pt x="7477786" y="0"/>
                  </a:lnTo>
                </a:path>
              </a:pathLst>
            </a:custGeom>
            <a:ln w="9525" cmpd="sng">
              <a:solidFill>
                <a:schemeClr val="bg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 userDrawn="1"/>
        </p:nvCxnSpPr>
        <p:spPr>
          <a:xfrm flipV="1">
            <a:off x="14272" y="6806243"/>
            <a:ext cx="2051999" cy="0"/>
          </a:xfrm>
          <a:prstGeom prst="line">
            <a:avLst/>
          </a:prstGeom>
          <a:ln w="9525" cmpd="sng">
            <a:solidFill>
              <a:srgbClr val="449CD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>
            <a:off x="4211962" y="260650"/>
            <a:ext cx="4814835" cy="24631"/>
            <a:chOff x="4211960" y="260648"/>
            <a:chExt cx="4814835" cy="24631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4211960" y="260648"/>
              <a:ext cx="4608512" cy="0"/>
            </a:xfrm>
            <a:prstGeom prst="line">
              <a:avLst/>
            </a:prstGeom>
            <a:ln w="127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418283" y="285279"/>
              <a:ext cx="4608512" cy="0"/>
            </a:xfrm>
            <a:prstGeom prst="line">
              <a:avLst/>
            </a:prstGeom>
            <a:ln w="12700" cmpd="sng"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 userDrawn="1"/>
        </p:nvGrpSpPr>
        <p:grpSpPr>
          <a:xfrm>
            <a:off x="8849012" y="79644"/>
            <a:ext cx="31138" cy="4465019"/>
            <a:chOff x="8849012" y="79645"/>
            <a:chExt cx="31138" cy="4465018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8849012" y="404664"/>
              <a:ext cx="0" cy="4139999"/>
            </a:xfrm>
            <a:prstGeom prst="line">
              <a:avLst/>
            </a:prstGeom>
            <a:ln w="12700" cmpd="sng">
              <a:solidFill>
                <a:srgbClr val="F2F2F2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8880150" y="79645"/>
              <a:ext cx="0" cy="4139999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6120867" y="5805265"/>
            <a:ext cx="3040992" cy="695548"/>
            <a:chOff x="6120867" y="5805264"/>
            <a:chExt cx="3040992" cy="69554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120867" y="5805264"/>
              <a:ext cx="3040992" cy="695548"/>
              <a:chOff x="6120867" y="5805264"/>
              <a:chExt cx="3040992" cy="695548"/>
            </a:xfrm>
          </p:grpSpPr>
          <p:sp>
            <p:nvSpPr>
              <p:cNvPr id="6" name="Rectangle 5"/>
              <p:cNvSpPr/>
              <p:nvPr userDrawn="1"/>
            </p:nvSpPr>
            <p:spPr>
              <a:xfrm>
                <a:off x="6168365" y="5847916"/>
                <a:ext cx="2945997" cy="610244"/>
              </a:xfrm>
              <a:custGeom>
                <a:avLst/>
                <a:gdLst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0 w 2945997"/>
                  <a:gd name="connsiteY3" fmla="*/ 610244 h 610244"/>
                  <a:gd name="connsiteX4" fmla="*/ 0 w 2945997"/>
                  <a:gd name="connsiteY4" fmla="*/ 0 h 610244"/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201253 w 2945997"/>
                  <a:gd name="connsiteY3" fmla="*/ 610244 h 610244"/>
                  <a:gd name="connsiteX4" fmla="*/ 0 w 2945997"/>
                  <a:gd name="connsiteY4" fmla="*/ 0 h 610244"/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138795 w 2945997"/>
                  <a:gd name="connsiteY3" fmla="*/ 610244 h 610244"/>
                  <a:gd name="connsiteX4" fmla="*/ 0 w 2945997"/>
                  <a:gd name="connsiteY4" fmla="*/ 0 h 610244"/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145735 w 2945997"/>
                  <a:gd name="connsiteY3" fmla="*/ 610244 h 610244"/>
                  <a:gd name="connsiteX4" fmla="*/ 0 w 2945997"/>
                  <a:gd name="connsiteY4" fmla="*/ 0 h 610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5997" h="610244">
                    <a:moveTo>
                      <a:pt x="0" y="0"/>
                    </a:moveTo>
                    <a:lnTo>
                      <a:pt x="2945997" y="0"/>
                    </a:lnTo>
                    <a:lnTo>
                      <a:pt x="2945997" y="610244"/>
                    </a:lnTo>
                    <a:lnTo>
                      <a:pt x="145735" y="6102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6120867" y="5805264"/>
                <a:ext cx="3040992" cy="695548"/>
              </a:xfrm>
              <a:custGeom>
                <a:avLst/>
                <a:gdLst>
                  <a:gd name="connsiteX0" fmla="*/ 0 w 3040992"/>
                  <a:gd name="connsiteY0" fmla="*/ 0 h 695548"/>
                  <a:gd name="connsiteX1" fmla="*/ 3040992 w 3040992"/>
                  <a:gd name="connsiteY1" fmla="*/ 0 h 695548"/>
                  <a:gd name="connsiteX2" fmla="*/ 3040992 w 3040992"/>
                  <a:gd name="connsiteY2" fmla="*/ 695548 h 695548"/>
                  <a:gd name="connsiteX3" fmla="*/ 0 w 3040992"/>
                  <a:gd name="connsiteY3" fmla="*/ 695548 h 695548"/>
                  <a:gd name="connsiteX4" fmla="*/ 0 w 3040992"/>
                  <a:gd name="connsiteY4" fmla="*/ 0 h 695548"/>
                  <a:gd name="connsiteX0" fmla="*/ 0 w 3040992"/>
                  <a:gd name="connsiteY0" fmla="*/ 0 h 695548"/>
                  <a:gd name="connsiteX1" fmla="*/ 3040992 w 3040992"/>
                  <a:gd name="connsiteY1" fmla="*/ 0 h 695548"/>
                  <a:gd name="connsiteX2" fmla="*/ 3040992 w 3040992"/>
                  <a:gd name="connsiteY2" fmla="*/ 695548 h 695548"/>
                  <a:gd name="connsiteX3" fmla="*/ 159614 w 3040992"/>
                  <a:gd name="connsiteY3" fmla="*/ 695548 h 695548"/>
                  <a:gd name="connsiteX4" fmla="*/ 0 w 3040992"/>
                  <a:gd name="connsiteY4" fmla="*/ 0 h 69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0992" h="695548">
                    <a:moveTo>
                      <a:pt x="0" y="0"/>
                    </a:moveTo>
                    <a:lnTo>
                      <a:pt x="3040992" y="0"/>
                    </a:lnTo>
                    <a:lnTo>
                      <a:pt x="3040992" y="695548"/>
                    </a:lnTo>
                    <a:lnTo>
                      <a:pt x="159614" y="6955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tx1">
                    <a:lumMod val="85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 descr="Logo COBISCorp (Small).png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5940165"/>
              <a:ext cx="1920758" cy="441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373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23/09/2014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681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23/09/2014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0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23/09/2014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16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23/09/2014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1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0000" y="1007999"/>
            <a:ext cx="8568812" cy="53280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ED88-64E8-884F-BFD6-318300D23A2F}" type="datetime1">
              <a:rPr lang="es-EC" smtClean="0"/>
              <a:pPr/>
              <a:t>23/09/2014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0000" y="1007999"/>
            <a:ext cx="4176000" cy="53280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52812" y="1007999"/>
            <a:ext cx="4176000" cy="53280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ED88-64E8-884F-BFD6-318300D23A2F}" type="datetime1">
              <a:rPr lang="es-EC" smtClean="0"/>
              <a:pPr/>
              <a:t>23/09/2014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60000" y="1008000"/>
            <a:ext cx="4176000" cy="6397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0000" y="1665408"/>
            <a:ext cx="4176000" cy="4643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752812" y="1008000"/>
            <a:ext cx="4176000" cy="6397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752812" y="1667754"/>
            <a:ext cx="4176000" cy="464156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0E38-0CC4-8645-8A5D-6FC2C6664D3E}" type="datetime1">
              <a:rPr lang="es-EC" smtClean="0"/>
              <a:pPr/>
              <a:t>23/09/2014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CE06-ECEF-BF4A-B916-0F93922A156D}" type="datetime1">
              <a:rPr lang="es-EC" smtClean="0"/>
              <a:pPr/>
              <a:t>23/09/2014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2147-1E24-DC45-B035-599273CF78F0}" type="datetime1">
              <a:rPr lang="es-EC" smtClean="0"/>
              <a:pPr/>
              <a:t>23/09/2014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008000"/>
            <a:ext cx="5353762" cy="5373328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2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60002" y="1916832"/>
            <a:ext cx="3008313" cy="4464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C17-37EF-2544-9701-8788E85B9E80}" type="datetime1">
              <a:rPr lang="es-EC" smtClean="0"/>
              <a:pPr/>
              <a:t>23/09/2014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13"/>
          </p:nvPr>
        </p:nvSpPr>
        <p:spPr>
          <a:xfrm>
            <a:off x="360002" y="1008001"/>
            <a:ext cx="3008313" cy="90883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2400" b="1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3898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519267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60A3-AB80-524B-BB58-CDE4903B3954}" type="datetime1">
              <a:rPr lang="es-EC" smtClean="0"/>
              <a:pPr/>
              <a:t>23/09/2014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92288" y="4891423"/>
            <a:ext cx="5486400" cy="6278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i="1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4271" y="278197"/>
            <a:ext cx="9118137" cy="6574004"/>
            <a:chOff x="14269" y="278196"/>
            <a:chExt cx="9118137" cy="65740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2195736" y="6556569"/>
              <a:ext cx="6936670" cy="286495"/>
            </a:xfrm>
            <a:custGeom>
              <a:avLst/>
              <a:gdLst>
                <a:gd name="connsiteX0" fmla="*/ 0 w 6936670"/>
                <a:gd name="connsiteY0" fmla="*/ 0 h 286495"/>
                <a:gd name="connsiteX1" fmla="*/ 6936670 w 6936670"/>
                <a:gd name="connsiteY1" fmla="*/ 0 h 286495"/>
                <a:gd name="connsiteX2" fmla="*/ 6936670 w 6936670"/>
                <a:gd name="connsiteY2" fmla="*/ 286495 h 286495"/>
                <a:gd name="connsiteX3" fmla="*/ 0 w 6936670"/>
                <a:gd name="connsiteY3" fmla="*/ 286495 h 286495"/>
                <a:gd name="connsiteX4" fmla="*/ 0 w 6936670"/>
                <a:gd name="connsiteY4" fmla="*/ 0 h 286495"/>
                <a:gd name="connsiteX0" fmla="*/ 542237 w 6936670"/>
                <a:gd name="connsiteY0" fmla="*/ 0 h 286495"/>
                <a:gd name="connsiteX1" fmla="*/ 6936670 w 6936670"/>
                <a:gd name="connsiteY1" fmla="*/ 0 h 286495"/>
                <a:gd name="connsiteX2" fmla="*/ 6936670 w 6936670"/>
                <a:gd name="connsiteY2" fmla="*/ 286495 h 286495"/>
                <a:gd name="connsiteX3" fmla="*/ 0 w 6936670"/>
                <a:gd name="connsiteY3" fmla="*/ 286495 h 286495"/>
                <a:gd name="connsiteX4" fmla="*/ 542237 w 6936670"/>
                <a:gd name="connsiteY4" fmla="*/ 0 h 286495"/>
                <a:gd name="connsiteX0" fmla="*/ 292523 w 6936670"/>
                <a:gd name="connsiteY0" fmla="*/ 0 h 286495"/>
                <a:gd name="connsiteX1" fmla="*/ 6936670 w 6936670"/>
                <a:gd name="connsiteY1" fmla="*/ 0 h 286495"/>
                <a:gd name="connsiteX2" fmla="*/ 6936670 w 6936670"/>
                <a:gd name="connsiteY2" fmla="*/ 286495 h 286495"/>
                <a:gd name="connsiteX3" fmla="*/ 0 w 6936670"/>
                <a:gd name="connsiteY3" fmla="*/ 286495 h 286495"/>
                <a:gd name="connsiteX4" fmla="*/ 292523 w 6936670"/>
                <a:gd name="connsiteY4" fmla="*/ 0 h 28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6670" h="286495">
                  <a:moveTo>
                    <a:pt x="292523" y="0"/>
                  </a:moveTo>
                  <a:lnTo>
                    <a:pt x="6936670" y="0"/>
                  </a:lnTo>
                  <a:lnTo>
                    <a:pt x="6936670" y="286495"/>
                  </a:lnTo>
                  <a:lnTo>
                    <a:pt x="0" y="286495"/>
                  </a:lnTo>
                  <a:lnTo>
                    <a:pt x="292523" y="0"/>
                  </a:lnTo>
                  <a:close/>
                </a:path>
              </a:pathLst>
            </a:custGeom>
            <a:solidFill>
              <a:srgbClr val="47A0E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 userDrawn="1"/>
          </p:nvSpPr>
          <p:spPr>
            <a:xfrm>
              <a:off x="2090465" y="6485857"/>
              <a:ext cx="6877843" cy="363857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7843" h="363857">
                  <a:moveTo>
                    <a:pt x="0" y="363857"/>
                  </a:moveTo>
                  <a:lnTo>
                    <a:pt x="371004" y="0"/>
                  </a:lnTo>
                  <a:lnTo>
                    <a:pt x="6877843" y="0"/>
                  </a:lnTo>
                  <a:lnTo>
                    <a:pt x="6877843" y="0"/>
                  </a:lnTo>
                </a:path>
              </a:pathLst>
            </a:custGeom>
            <a:ln w="9525" cmpd="sng">
              <a:solidFill>
                <a:srgbClr val="449CD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>
              <a:off x="2036142" y="6442918"/>
              <a:ext cx="7045790" cy="409282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  <a:gd name="connsiteX0" fmla="*/ 0 w 6940809"/>
                <a:gd name="connsiteY0" fmla="*/ 435201 h 435201"/>
                <a:gd name="connsiteX1" fmla="*/ 433970 w 6940809"/>
                <a:gd name="connsiteY1" fmla="*/ 0 h 435201"/>
                <a:gd name="connsiteX2" fmla="*/ 6940809 w 6940809"/>
                <a:gd name="connsiteY2" fmla="*/ 0 h 435201"/>
                <a:gd name="connsiteX3" fmla="*/ 6940809 w 6940809"/>
                <a:gd name="connsiteY3" fmla="*/ 0 h 435201"/>
                <a:gd name="connsiteX0" fmla="*/ 0 w 6909042"/>
                <a:gd name="connsiteY0" fmla="*/ 409282 h 409282"/>
                <a:gd name="connsiteX1" fmla="*/ 402203 w 6909042"/>
                <a:gd name="connsiteY1" fmla="*/ 0 h 409282"/>
                <a:gd name="connsiteX2" fmla="*/ 6909042 w 6909042"/>
                <a:gd name="connsiteY2" fmla="*/ 0 h 409282"/>
                <a:gd name="connsiteX3" fmla="*/ 6909042 w 6909042"/>
                <a:gd name="connsiteY3" fmla="*/ 0 h 4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042" h="409282">
                  <a:moveTo>
                    <a:pt x="0" y="409282"/>
                  </a:moveTo>
                  <a:lnTo>
                    <a:pt x="402203" y="0"/>
                  </a:lnTo>
                  <a:lnTo>
                    <a:pt x="6909042" y="0"/>
                  </a:lnTo>
                  <a:lnTo>
                    <a:pt x="6909042" y="0"/>
                  </a:lnTo>
                </a:path>
              </a:pathLst>
            </a:custGeom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 flipV="1">
              <a:off x="14269" y="6699258"/>
              <a:ext cx="2160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4269" y="6719966"/>
              <a:ext cx="2124000" cy="0"/>
            </a:xfrm>
            <a:prstGeom prst="line">
              <a:avLst/>
            </a:prstGeom>
            <a:ln w="190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flipV="1">
              <a:off x="14269" y="6777038"/>
              <a:ext cx="20880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4270" y="6806242"/>
              <a:ext cx="2051999" cy="0"/>
            </a:xfrm>
            <a:prstGeom prst="line">
              <a:avLst/>
            </a:prstGeom>
            <a:ln w="9525" cmpd="sng">
              <a:solidFill>
                <a:srgbClr val="449CD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320301" y="822444"/>
              <a:ext cx="46085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8849012" y="620688"/>
              <a:ext cx="0" cy="12600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Logo COBISCorp (Docs).png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528" y="278196"/>
              <a:ext cx="1798200" cy="414500"/>
            </a:xfrm>
            <a:prstGeom prst="rect">
              <a:avLst/>
            </a:prstGeom>
          </p:spPr>
        </p:pic>
      </p:grpSp>
      <p:sp>
        <p:nvSpPr>
          <p:cNvPr id="35" name="Title Placeholder 34"/>
          <p:cNvSpPr>
            <a:spLocks noGrp="1"/>
          </p:cNvSpPr>
          <p:nvPr>
            <p:ph type="title"/>
          </p:nvPr>
        </p:nvSpPr>
        <p:spPr>
          <a:xfrm>
            <a:off x="2284570" y="116633"/>
            <a:ext cx="6644242" cy="7058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7504" y="6556569"/>
            <a:ext cx="2016224" cy="1426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800" b="0" i="1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AA5E1BF5-4470-874B-88E0-300D2847971E}" type="datetime1">
              <a:rPr lang="es-EC" noProof="0" smtClean="0"/>
              <a:pPr/>
              <a:t>23/09/2014</a:t>
            </a:fld>
            <a:endParaRPr lang="en-U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620616" y="6556570"/>
            <a:ext cx="2895600" cy="28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1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n-US" noProof="0" dirty="0" smtClean="0"/>
              <a:t>Confidential</a:t>
            </a:r>
            <a:endParaRPr lang="en-U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200024" y="6556570"/>
            <a:ext cx="878632" cy="28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9F51E20-0C56-9544-ABC0-E84BF7DC21FA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7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r" defTabSz="457200" rtl="0" eaLnBrk="1" latinLnBrk="0" hangingPunct="1">
        <a:spcBef>
          <a:spcPct val="0"/>
        </a:spcBef>
        <a:buNone/>
        <a:defRPr sz="3000" b="0" i="1" kern="1200">
          <a:solidFill>
            <a:srgbClr val="459DD3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23/09/2014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-1"/>
            <a:ext cx="9144000" cy="686911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8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portada1"/>
          <p:cNvPicPr>
            <a:picLocks noGrp="1" noChangeAspect="1" noChangeArrowheads="1"/>
          </p:cNvPicPr>
          <p:nvPr>
            <p:ph type="ctrTitle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958013"/>
          </a:xfrm>
          <a:noFill/>
          <a:ln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3108" y="3571876"/>
            <a:ext cx="6029292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Cobis</a:t>
            </a:r>
            <a:r>
              <a:rPr kumimoji="0" lang="es-EC" sz="2600" b="1" i="1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 TS/IS – </a:t>
            </a: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Arquitectura Integración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2132" y="5702301"/>
            <a:ext cx="3743324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2013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131840" y="404813"/>
            <a:ext cx="60050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800" b="1" dirty="0">
                <a:solidFill>
                  <a:srgbClr val="000066"/>
                </a:solidFill>
                <a:latin typeface="Calibri" charset="0"/>
              </a:rPr>
              <a:t>Intercambio de Información Síncrona </a:t>
            </a:r>
          </a:p>
        </p:txBody>
      </p:sp>
      <p:sp>
        <p:nvSpPr>
          <p:cNvPr id="2" name="1 Rectángulo"/>
          <p:cNvSpPr/>
          <p:nvPr/>
        </p:nvSpPr>
        <p:spPr>
          <a:xfrm>
            <a:off x="539387" y="1772816"/>
            <a:ext cx="8280920" cy="339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Integración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Autorizante: 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Servicios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Web 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Servicios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Transformación CIS </a:t>
            </a:r>
            <a:endParaRPr lang="es-ES" sz="2800" dirty="0" smtClean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8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8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Integración </a:t>
            </a: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Adquiriente: </a:t>
            </a:r>
            <a:endParaRPr lang="es-ES" sz="2800" dirty="0">
              <a:solidFill>
                <a:srgbClr val="000066"/>
              </a:solidFill>
              <a:latin typeface="Calibri" charset="0"/>
            </a:endParaRPr>
          </a:p>
          <a:p>
            <a:pPr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Servicios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Transformación CIS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045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843808" y="417031"/>
            <a:ext cx="6284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400" b="1" dirty="0" smtClean="0">
                <a:solidFill>
                  <a:srgbClr val="000066"/>
                </a:solidFill>
                <a:latin typeface="Calibri" charset="0"/>
              </a:rPr>
              <a:t>Intercambio </a:t>
            </a:r>
            <a:r>
              <a:rPr lang="es-ES" sz="2400" b="1" dirty="0">
                <a:solidFill>
                  <a:srgbClr val="000066"/>
                </a:solidFill>
                <a:latin typeface="Calibri" charset="0"/>
              </a:rPr>
              <a:t>de Información </a:t>
            </a:r>
            <a:r>
              <a:rPr lang="es-ES" sz="2400" b="1" dirty="0" smtClean="0">
                <a:solidFill>
                  <a:srgbClr val="000066"/>
                </a:solidFill>
                <a:latin typeface="Calibri" charset="0"/>
              </a:rPr>
              <a:t>Asíncrona(</a:t>
            </a:r>
            <a:r>
              <a:rPr lang="es-ES" sz="2400" b="1" dirty="0" err="1" smtClean="0">
                <a:solidFill>
                  <a:srgbClr val="000066"/>
                </a:solidFill>
                <a:latin typeface="Calibri" charset="0"/>
              </a:rPr>
              <a:t>batch</a:t>
            </a:r>
            <a:r>
              <a:rPr lang="es-ES" sz="2400" b="1" dirty="0">
                <a:solidFill>
                  <a:srgbClr val="000066"/>
                </a:solidFill>
                <a:latin typeface="Calibri" charset="0"/>
              </a:rPr>
              <a:t>)</a:t>
            </a:r>
          </a:p>
        </p:txBody>
      </p:sp>
      <p:sp>
        <p:nvSpPr>
          <p:cNvPr id="2" name="1 Rectángulo"/>
          <p:cNvSpPr/>
          <p:nvPr/>
        </p:nvSpPr>
        <p:spPr>
          <a:xfrm>
            <a:off x="539387" y="1772816"/>
            <a:ext cx="8280920" cy="2083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Recepción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</a:t>
            </a: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Información:</a:t>
            </a:r>
            <a:endParaRPr lang="es-ES" sz="2800" dirty="0">
              <a:solidFill>
                <a:srgbClr val="000066"/>
              </a:solidFill>
              <a:latin typeface="Calibri" charset="0"/>
            </a:endParaRPr>
          </a:p>
          <a:p>
            <a:pPr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Recepción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archivos por FTP y Carga por </a:t>
            </a:r>
            <a:r>
              <a:rPr lang="es-ES" sz="2800" dirty="0" err="1">
                <a:solidFill>
                  <a:srgbClr val="000066"/>
                </a:solidFill>
                <a:latin typeface="Calibri" charset="0"/>
              </a:rPr>
              <a:t>BCP’s</a:t>
            </a:r>
            <a:endParaRPr lang="es-ES" sz="28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Envío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e </a:t>
            </a: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Información:</a:t>
            </a:r>
            <a:endParaRPr lang="es-ES" sz="2800" dirty="0">
              <a:solidFill>
                <a:srgbClr val="000066"/>
              </a:solidFill>
              <a:latin typeface="Calibri" charset="0"/>
            </a:endParaRPr>
          </a:p>
          <a:p>
            <a:pPr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Generación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archivos por </a:t>
            </a:r>
            <a:r>
              <a:rPr lang="es-ES" sz="2800" dirty="0" err="1">
                <a:solidFill>
                  <a:srgbClr val="000066"/>
                </a:solidFill>
                <a:latin typeface="Calibri" charset="0"/>
              </a:rPr>
              <a:t>BCP’s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 y envío de información por FTP</a:t>
            </a: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.</a:t>
            </a:r>
            <a:endParaRPr lang="es-ES" sz="2800" dirty="0">
              <a:solidFill>
                <a:srgbClr val="00006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699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131840" y="404813"/>
            <a:ext cx="60050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800" b="1" dirty="0">
                <a:solidFill>
                  <a:srgbClr val="000066"/>
                </a:solidFill>
                <a:latin typeface="Calibri" charset="0"/>
              </a:rPr>
              <a:t>Mensajes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79512" y="1268760"/>
            <a:ext cx="8784976" cy="534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CIS brinda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las siguientes facilidades de intermediación de mensajes: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Transformación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Mensajes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Ruteo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Mensajes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Conversión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Protocolos (TCP-MQ, MQ-TCP)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Orquestación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transacciones</a:t>
            </a: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F</a:t>
            </a: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acilidades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mediación proporcionadas por la plataforma SCA dentro de </a:t>
            </a:r>
            <a:r>
              <a:rPr lang="es-ES" sz="28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800" dirty="0" err="1">
                <a:solidFill>
                  <a:srgbClr val="000066"/>
                </a:solidFill>
                <a:latin typeface="Calibri" charset="0"/>
              </a:rPr>
              <a:t>Application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 Server: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Definición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Servicios Compuestos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Exposición 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de un servicio determinado con diferentes </a:t>
            </a:r>
            <a:r>
              <a:rPr lang="es-ES" sz="2800" dirty="0" err="1">
                <a:solidFill>
                  <a:srgbClr val="000066"/>
                </a:solidFill>
                <a:latin typeface="Calibri" charset="0"/>
              </a:rPr>
              <a:t>Bindings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 (WS, JMS, EJB, etc…)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Ruteo</a:t>
            </a:r>
            <a:endParaRPr lang="es-ES" sz="28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Etc</a:t>
            </a:r>
            <a:r>
              <a:rPr lang="es-ES" sz="2800" dirty="0">
                <a:solidFill>
                  <a:srgbClr val="000066"/>
                </a:solidFill>
                <a:latin typeface="Calibri" charset="0"/>
              </a:rPr>
              <a:t>…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510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portada1"/>
          <p:cNvPicPr>
            <a:picLocks noGrp="1" noChangeAspect="1" noChangeArrowheads="1"/>
          </p:cNvPicPr>
          <p:nvPr>
            <p:ph type="ctrTitle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958013"/>
          </a:xfrm>
          <a:noFill/>
          <a:ln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3108" y="3571876"/>
            <a:ext cx="3743324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Muchas</a:t>
            </a:r>
            <a:r>
              <a:rPr kumimoji="0" lang="es-EC" sz="2600" b="1" i="1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 Gracias</a:t>
            </a:r>
            <a:endParaRPr kumimoji="0" lang="es-EC" sz="2600" b="1" i="1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charset="0"/>
              <a:ea typeface="+mj-ea"/>
              <a:cs typeface="Verdan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2132" y="5702301"/>
            <a:ext cx="3743324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2013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7900" y="404813"/>
            <a:ext cx="384492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AGENDA</a:t>
            </a:r>
            <a:endParaRPr lang="es-ES_tradnl" sz="2800" b="1" dirty="0">
              <a:solidFill>
                <a:srgbClr val="003399"/>
              </a:solidFill>
            </a:endParaRPr>
          </a:p>
          <a:p>
            <a:pPr algn="r">
              <a:spcBef>
                <a:spcPct val="50000"/>
              </a:spcBef>
            </a:pP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57158" y="1919770"/>
            <a:ext cx="8229600" cy="323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 smtClean="0">
                <a:solidFill>
                  <a:srgbClr val="000066"/>
                </a:solidFill>
                <a:latin typeface="Calibri" charset="0"/>
              </a:rPr>
              <a:t>Agenda</a:t>
            </a:r>
          </a:p>
          <a:p>
            <a:pPr marL="8001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 smtClean="0">
                <a:solidFill>
                  <a:srgbClr val="000066"/>
                </a:solidFill>
                <a:latin typeface="Calibri" charset="0"/>
              </a:rPr>
              <a:t>Introducción</a:t>
            </a:r>
          </a:p>
          <a:p>
            <a:pPr marL="8001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 smtClean="0">
                <a:solidFill>
                  <a:srgbClr val="000066"/>
                </a:solidFill>
                <a:latin typeface="Calibri" charset="0"/>
              </a:rPr>
              <a:t>Arquitectura General COBIS</a:t>
            </a:r>
            <a:endParaRPr lang="es-EC" sz="2800" dirty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Arquitectura de Componentes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Responsabilidades de componentes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Esquemas y dominio de Integración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Resumen intercambio de información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800" dirty="0" smtClean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800" dirty="0" smtClean="0">
              <a:solidFill>
                <a:srgbClr val="000066"/>
              </a:solidFill>
              <a:latin typeface="Calibri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800" dirty="0" smtClean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400" dirty="0">
              <a:solidFill>
                <a:srgbClr val="000066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7900" y="404813"/>
            <a:ext cx="384492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Introducción</a:t>
            </a:r>
            <a:endParaRPr lang="es-ES_tradnl" sz="2800" b="1" dirty="0">
              <a:solidFill>
                <a:srgbClr val="003399"/>
              </a:solidFill>
            </a:endParaRPr>
          </a:p>
          <a:p>
            <a:pPr algn="r">
              <a:spcBef>
                <a:spcPct val="50000"/>
              </a:spcBef>
            </a:pP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39552" y="1052736"/>
            <a:ext cx="814724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COBIS utiliza una arquitectura cliente-servidor de tres capas: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Front-</a:t>
            </a:r>
            <a:r>
              <a:rPr lang="es-AR" sz="2800" dirty="0" err="1">
                <a:solidFill>
                  <a:srgbClr val="000066"/>
                </a:solidFill>
                <a:latin typeface="Calibri" charset="0"/>
              </a:rPr>
              <a:t>end</a:t>
            </a: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.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 smtClean="0">
                <a:solidFill>
                  <a:srgbClr val="000066"/>
                </a:solidFill>
                <a:latin typeface="Calibri" charset="0"/>
              </a:rPr>
              <a:t>CTS/CIS, </a:t>
            </a: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monitor transaccional del sistema. 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Reglas de Negocio</a:t>
            </a:r>
            <a:r>
              <a:rPr lang="es-AR" sz="2800" dirty="0" smtClean="0">
                <a:solidFill>
                  <a:srgbClr val="000066"/>
                </a:solidFill>
                <a:latin typeface="Calibri" charset="0"/>
              </a:rPr>
              <a:t>.</a:t>
            </a:r>
            <a:endParaRPr lang="es-AR" sz="2800" dirty="0">
              <a:solidFill>
                <a:srgbClr val="000066"/>
              </a:solidFill>
              <a:latin typeface="Calibri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s-ES" sz="2800" dirty="0">
              <a:solidFill>
                <a:srgbClr val="000066"/>
              </a:solidFill>
              <a:latin typeface="Calibri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92" y="3140968"/>
            <a:ext cx="6372200" cy="316835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3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banner2"/>
          <p:cNvPicPr>
            <a:picLocks noGrp="1" noChangeAspect="1" noChangeArrowheads="1"/>
          </p:cNvPicPr>
          <p:nvPr>
            <p:ph type="title"/>
          </p:nvPr>
        </p:nvPicPr>
        <p:blipFill>
          <a:blip r:embed="rId3"/>
          <a:srcRect/>
          <a:stretch>
            <a:fillRect/>
          </a:stretch>
        </p:blipFill>
        <p:spPr>
          <a:xfrm>
            <a:off x="1617" y="-16"/>
            <a:ext cx="9142383" cy="1357314"/>
          </a:xfrm>
          <a:noFill/>
          <a:ln/>
        </p:spPr>
      </p:pic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419475" y="476250"/>
            <a:ext cx="5545138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>
                <a:solidFill>
                  <a:srgbClr val="003399"/>
                </a:solidFill>
              </a:rPr>
              <a:t>Arquitectura General</a:t>
            </a:r>
          </a:p>
          <a:p>
            <a:pPr algn="r">
              <a:spcBef>
                <a:spcPct val="50000"/>
              </a:spcBef>
            </a:pP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84213" y="1844675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2400" i="1">
              <a:solidFill>
                <a:srgbClr val="000066"/>
              </a:solidFill>
            </a:endParaRPr>
          </a:p>
        </p:txBody>
      </p:sp>
      <p:graphicFrame>
        <p:nvGraphicFramePr>
          <p:cNvPr id="6349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516829"/>
              </p:ext>
            </p:extLst>
          </p:nvPr>
        </p:nvGraphicFramePr>
        <p:xfrm>
          <a:off x="827088" y="1196975"/>
          <a:ext cx="748982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4" imgW="10123502" imgH="6616890" progId="Visio.Drawing.11">
                  <p:embed/>
                </p:oleObj>
              </mc:Choice>
              <mc:Fallback>
                <p:oleObj name="Visio" r:id="rId4" imgW="10123502" imgH="661689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7489825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995936" y="404813"/>
            <a:ext cx="46368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de Componentes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348991"/>
              </p:ext>
            </p:extLst>
          </p:nvPr>
        </p:nvGraphicFramePr>
        <p:xfrm>
          <a:off x="1090627" y="1088810"/>
          <a:ext cx="6964362" cy="526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4" imgW="6964567" imgH="5614650" progId="Visio.Drawing.11">
                  <p:embed/>
                </p:oleObj>
              </mc:Choice>
              <mc:Fallback>
                <p:oleObj name="Visio" r:id="rId4" imgW="6964567" imgH="561465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627" y="1088810"/>
                        <a:ext cx="6964362" cy="526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387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131840" y="404813"/>
            <a:ext cx="60050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de Componentes (Clúster)</a:t>
            </a:r>
            <a:endParaRPr lang="es-ES" sz="2000" b="1" dirty="0">
              <a:solidFill>
                <a:srgbClr val="003399"/>
              </a:solidFill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322557"/>
              </p:ext>
            </p:extLst>
          </p:nvPr>
        </p:nvGraphicFramePr>
        <p:xfrm>
          <a:off x="683568" y="1124744"/>
          <a:ext cx="8280920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4" imgW="9538664" imgH="5920560" progId="Visio.Drawing.11">
                  <p:embed/>
                </p:oleObj>
              </mc:Choice>
              <mc:Fallback>
                <p:oleObj name="Visio" r:id="rId4" imgW="9538664" imgH="5920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1124744"/>
                        <a:ext cx="8280920" cy="504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9618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131840" y="404813"/>
            <a:ext cx="60050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800" b="1" dirty="0" smtClean="0">
                <a:solidFill>
                  <a:srgbClr val="000066"/>
                </a:solidFill>
                <a:latin typeface="Calibri" charset="0"/>
              </a:rPr>
              <a:t>Responsabilidades </a:t>
            </a:r>
            <a:r>
              <a:rPr lang="es-ES" sz="2800" b="1" dirty="0">
                <a:solidFill>
                  <a:srgbClr val="000066"/>
                </a:solidFill>
                <a:latin typeface="Calibri" charset="0"/>
              </a:rPr>
              <a:t>de CTS y CIS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39552" y="1357298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¿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Qué hace CIS?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Proporciona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facilidades para virtualización de Servicios a través de orquestaciones.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Opera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como contenedor de servicios de transformación.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Opera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como contenedor de conectores de integración.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¿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Qué hace CTS?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Facilita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la Exposición de Lógica COBIS Como Servicios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Proporciona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facilidades de autenticación y autorización a los canales externos.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Actúa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en las orquestaciones de CIS, como el proveedor de los servicios de CORE </a:t>
            </a:r>
            <a:r>
              <a:rPr lang="es-ES" sz="2400" dirty="0" err="1" smtClean="0">
                <a:solidFill>
                  <a:srgbClr val="000066"/>
                </a:solidFill>
                <a:latin typeface="Calibri" charset="0"/>
              </a:rPr>
              <a:t>Banking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 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343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131840" y="404813"/>
            <a:ext cx="60050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800" b="1" dirty="0" smtClean="0">
                <a:solidFill>
                  <a:srgbClr val="000066"/>
                </a:solidFill>
                <a:latin typeface="Calibri" charset="0"/>
              </a:rPr>
              <a:t>Esquemas de integración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39552" y="1357298"/>
            <a:ext cx="8280920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De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manera 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nativa (conectores incluidos) CIS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soporta integración a través de MQ y TCP empleando los siguientes protocolos de mensajería: </a:t>
            </a:r>
          </a:p>
          <a:p>
            <a:pPr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ISO8583 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X11 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err="1" smtClean="0">
                <a:solidFill>
                  <a:srgbClr val="000066"/>
                </a:solidFill>
                <a:latin typeface="Calibri" charset="0"/>
              </a:rPr>
              <a:t>QueryString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 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CIS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opera de manera nativa como un contenedor de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de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Servicios de Integración y Conectores orientados a brindar servicios de integración. De esta forma mediante el desarrollo de componentes planos Java (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POJO’s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) se habilita al CIS para la integración con cualquier sistema.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400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131840" y="404813"/>
            <a:ext cx="60050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" sz="2800" b="1" dirty="0" smtClean="0">
                <a:solidFill>
                  <a:srgbClr val="000066"/>
                </a:solidFill>
                <a:latin typeface="Calibri" charset="0"/>
              </a:rPr>
              <a:t>Dominio de integración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39552" y="1357298"/>
            <a:ext cx="8280920" cy="4457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La arquitectura SOA de COBIS basa su operación en su bus de servicios formado por CTS y CIS, los cuales emplean como plataforma base a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Application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Server y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MQ Server. </a:t>
            </a: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El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uso de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MQ como parte de su plataforma 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base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lo habilitan para la integración con casi todas las plataformas de intermediación modernas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: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IBM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Message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err="1" smtClean="0">
                <a:solidFill>
                  <a:srgbClr val="000066"/>
                </a:solidFill>
                <a:latin typeface="Calibri" charset="0"/>
              </a:rPr>
              <a:t>Broker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IBM ESB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IBM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Process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Server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Etc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.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563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obiscorp 1">
      <a:dk1>
        <a:sysClr val="windowText" lastClr="000000"/>
      </a:dk1>
      <a:lt1>
        <a:sysClr val="window" lastClr="FFFFFF"/>
      </a:lt1>
      <a:dk2>
        <a:srgbClr val="3380AE"/>
      </a:dk2>
      <a:lt2>
        <a:srgbClr val="FFFCF3"/>
      </a:lt2>
      <a:accent1>
        <a:srgbClr val="459DD3"/>
      </a:accent1>
      <a:accent2>
        <a:srgbClr val="505050"/>
      </a:accent2>
      <a:accent3>
        <a:srgbClr val="94939B"/>
      </a:accent3>
      <a:accent4>
        <a:srgbClr val="AB2D24"/>
      </a:accent4>
      <a:accent5>
        <a:srgbClr val="C66A23"/>
      </a:accent5>
      <a:accent6>
        <a:srgbClr val="2FAA4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11856</TotalTime>
  <Words>419</Words>
  <Application>Microsoft Office PowerPoint</Application>
  <PresentationFormat>Presentación en pantalla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Default Theme</vt:lpstr>
      <vt:lpstr>Tema de Office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COBISCORP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COBISCorp</dc:title>
  <dc:creator>Alexis Rodriguez</dc:creator>
  <cp:lastModifiedBy>Bicain, Manuel</cp:lastModifiedBy>
  <cp:revision>201</cp:revision>
  <dcterms:created xsi:type="dcterms:W3CDTF">2012-04-30T07:58:09Z</dcterms:created>
  <dcterms:modified xsi:type="dcterms:W3CDTF">2014-09-23T21:03:26Z</dcterms:modified>
</cp:coreProperties>
</file>