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5"/>
    <p:sldMasterId id="2147483673" r:id="rId6"/>
    <p:sldMasterId id="2147483671" r:id="rId7"/>
    <p:sldMasterId id="2147483667" r:id="rId8"/>
    <p:sldMasterId id="2147483665" r:id="rId9"/>
    <p:sldMasterId id="2147483657" r:id="rId10"/>
  </p:sldMasterIdLst>
  <p:notesMasterIdLst>
    <p:notesMasterId r:id="rId40"/>
  </p:notesMasterIdLst>
  <p:sldIdLst>
    <p:sldId id="256" r:id="rId11"/>
    <p:sldId id="257" r:id="rId12"/>
    <p:sldId id="258" r:id="rId13"/>
    <p:sldId id="259" r:id="rId14"/>
    <p:sldId id="261" r:id="rId15"/>
    <p:sldId id="262" r:id="rId16"/>
    <p:sldId id="263" r:id="rId17"/>
    <p:sldId id="264" r:id="rId18"/>
    <p:sldId id="265" r:id="rId19"/>
    <p:sldId id="266" r:id="rId20"/>
    <p:sldId id="268" r:id="rId21"/>
    <p:sldId id="267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60" r:id="rId3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D24"/>
    <a:srgbClr val="D72025"/>
    <a:srgbClr val="019451"/>
    <a:srgbClr val="019352"/>
    <a:srgbClr val="17375E"/>
    <a:srgbClr val="2F3E5D"/>
    <a:srgbClr val="D77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660"/>
  </p:normalViewPr>
  <p:slideViewPr>
    <p:cSldViewPr>
      <p:cViewPr varScale="1">
        <p:scale>
          <a:sx n="116" d="100"/>
          <a:sy n="116" d="100"/>
        </p:scale>
        <p:origin x="8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theme" Target="theme/theme1.xml"/><Relationship Id="rId8" Type="http://schemas.openxmlformats.org/officeDocument/2006/relationships/slideMaster" Target="slideMasters/slideMaster4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99D3A-8E1C-4E60-9DC8-4E445EBED0D2}" type="datetimeFigureOut">
              <a:rPr lang="es-ES" smtClean="0"/>
              <a:t>27/04/2015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4C3D0-839F-4EAC-A91B-81AD48161E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73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72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5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107504" y="840972"/>
            <a:ext cx="8497192" cy="6438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4000" b="1" i="1" baseline="0">
                <a:solidFill>
                  <a:srgbClr val="DA1D24"/>
                </a:solidFill>
                <a:latin typeface="+mn-lt"/>
              </a:defRPr>
            </a:lvl1pPr>
          </a:lstStyle>
          <a:p>
            <a:r>
              <a:rPr lang="es-ES" sz="3600" dirty="0" smtClean="0">
                <a:solidFill>
                  <a:srgbClr val="DA1D24"/>
                </a:solidFill>
              </a:rPr>
              <a:t>Título de la diapositiva</a:t>
            </a:r>
            <a:endParaRPr lang="es-ES" dirty="0">
              <a:solidFill>
                <a:srgbClr val="DA1D24"/>
              </a:solidFill>
            </a:endParaRPr>
          </a:p>
        </p:txBody>
      </p:sp>
      <p:sp>
        <p:nvSpPr>
          <p:cNvPr id="8" name="19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31326" y="116632"/>
            <a:ext cx="8543552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i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sz="2000" b="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Encabezado de la diapositiva</a:t>
            </a:r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107504" y="1614091"/>
            <a:ext cx="7886700" cy="446758"/>
          </a:xfrm>
          <a:prstGeom prst="rect">
            <a:avLst/>
          </a:prstGeom>
        </p:spPr>
        <p:txBody>
          <a:bodyPr/>
          <a:lstStyle>
            <a:lvl1pPr>
              <a:defRPr sz="2800" b="1" i="1">
                <a:solidFill>
                  <a:srgbClr val="17375E"/>
                </a:solidFill>
                <a:latin typeface="+mn-lt"/>
              </a:defRPr>
            </a:lvl1pPr>
          </a:lstStyle>
          <a:p>
            <a:r>
              <a:rPr lang="es-ES" dirty="0" smtClean="0"/>
              <a:t>Subtítulo de la diapositiva</a:t>
            </a:r>
            <a:endParaRPr lang="es-ES" dirty="0"/>
          </a:p>
        </p:txBody>
      </p:sp>
      <p:sp>
        <p:nvSpPr>
          <p:cNvPr id="10" name="Marcador de texto 29"/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2190156"/>
            <a:ext cx="4536107" cy="518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 b="1" i="1">
                <a:solidFill>
                  <a:srgbClr val="17375E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s-ES" dirty="0" smtClean="0"/>
              <a:t>Texto destacado</a:t>
            </a:r>
          </a:p>
        </p:txBody>
      </p:sp>
      <p:sp>
        <p:nvSpPr>
          <p:cNvPr id="11" name="Marcador de texto 32"/>
          <p:cNvSpPr>
            <a:spLocks noGrp="1"/>
          </p:cNvSpPr>
          <p:nvPr>
            <p:ph type="body" sz="quarter" idx="14" hasCustomPrompt="1"/>
          </p:nvPr>
        </p:nvSpPr>
        <p:spPr>
          <a:xfrm>
            <a:off x="107504" y="2708920"/>
            <a:ext cx="3816970" cy="9144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i="1">
                <a:solidFill>
                  <a:srgbClr val="17375E"/>
                </a:solidFill>
                <a:latin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dirty="0" smtClean="0"/>
              <a:t>Texto común</a:t>
            </a:r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1242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5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107504" y="840972"/>
            <a:ext cx="8497192" cy="6438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4000" b="1" i="1" baseline="0">
                <a:solidFill>
                  <a:srgbClr val="DA1D24"/>
                </a:solidFill>
                <a:latin typeface="+mn-lt"/>
              </a:defRPr>
            </a:lvl1pPr>
          </a:lstStyle>
          <a:p>
            <a:r>
              <a:rPr lang="es-ES" sz="3600" dirty="0" smtClean="0">
                <a:solidFill>
                  <a:srgbClr val="DA1D24"/>
                </a:solidFill>
              </a:rPr>
              <a:t>Título de la diapositiva</a:t>
            </a:r>
            <a:endParaRPr lang="es-ES" dirty="0">
              <a:solidFill>
                <a:srgbClr val="DA1D24"/>
              </a:solidFill>
            </a:endParaRPr>
          </a:p>
        </p:txBody>
      </p:sp>
      <p:sp>
        <p:nvSpPr>
          <p:cNvPr id="8" name="19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31326" y="116632"/>
            <a:ext cx="8543552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i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sz="2000" b="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Encabezado de la diapositiva</a:t>
            </a:r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107504" y="1614091"/>
            <a:ext cx="7886700" cy="446758"/>
          </a:xfrm>
          <a:prstGeom prst="rect">
            <a:avLst/>
          </a:prstGeom>
        </p:spPr>
        <p:txBody>
          <a:bodyPr/>
          <a:lstStyle>
            <a:lvl1pPr>
              <a:defRPr sz="2800" b="1" i="1">
                <a:solidFill>
                  <a:srgbClr val="17375E"/>
                </a:solidFill>
                <a:latin typeface="+mn-lt"/>
              </a:defRPr>
            </a:lvl1pPr>
          </a:lstStyle>
          <a:p>
            <a:r>
              <a:rPr lang="es-ES" dirty="0" smtClean="0"/>
              <a:t>Subtítulo de la diapositiva</a:t>
            </a:r>
            <a:endParaRPr lang="es-ES" dirty="0"/>
          </a:p>
        </p:txBody>
      </p:sp>
      <p:sp>
        <p:nvSpPr>
          <p:cNvPr id="10" name="Marcador de texto 29"/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2190156"/>
            <a:ext cx="4536107" cy="518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 b="1" i="1">
                <a:solidFill>
                  <a:srgbClr val="17375E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s-ES" dirty="0" smtClean="0"/>
              <a:t>Texto destacado</a:t>
            </a:r>
          </a:p>
        </p:txBody>
      </p:sp>
      <p:sp>
        <p:nvSpPr>
          <p:cNvPr id="11" name="Marcador de texto 32"/>
          <p:cNvSpPr>
            <a:spLocks noGrp="1"/>
          </p:cNvSpPr>
          <p:nvPr>
            <p:ph type="body" sz="quarter" idx="14" hasCustomPrompt="1"/>
          </p:nvPr>
        </p:nvSpPr>
        <p:spPr>
          <a:xfrm>
            <a:off x="107504" y="2708920"/>
            <a:ext cx="3816970" cy="9144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i="1">
                <a:solidFill>
                  <a:srgbClr val="17375E"/>
                </a:solidFill>
                <a:latin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dirty="0" smtClean="0"/>
              <a:t>Texto común</a:t>
            </a:r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0087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5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107504" y="840972"/>
            <a:ext cx="8497192" cy="6438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4000" b="1" i="1" baseline="0">
                <a:solidFill>
                  <a:srgbClr val="DA1D24"/>
                </a:solidFill>
                <a:latin typeface="+mn-lt"/>
              </a:defRPr>
            </a:lvl1pPr>
          </a:lstStyle>
          <a:p>
            <a:r>
              <a:rPr lang="es-ES" sz="3600" dirty="0" smtClean="0">
                <a:solidFill>
                  <a:srgbClr val="DA1D24"/>
                </a:solidFill>
              </a:rPr>
              <a:t>Título de la diapositiva</a:t>
            </a:r>
            <a:endParaRPr lang="es-ES" dirty="0">
              <a:solidFill>
                <a:srgbClr val="DA1D24"/>
              </a:solidFill>
            </a:endParaRPr>
          </a:p>
        </p:txBody>
      </p:sp>
      <p:sp>
        <p:nvSpPr>
          <p:cNvPr id="8" name="19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31326" y="116632"/>
            <a:ext cx="8543552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i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sz="2000" b="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Encabezado de la diapositiva</a:t>
            </a:r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107504" y="1614091"/>
            <a:ext cx="7886700" cy="446758"/>
          </a:xfrm>
          <a:prstGeom prst="rect">
            <a:avLst/>
          </a:prstGeom>
        </p:spPr>
        <p:txBody>
          <a:bodyPr/>
          <a:lstStyle>
            <a:lvl1pPr>
              <a:defRPr sz="2800" b="1" i="1">
                <a:solidFill>
                  <a:srgbClr val="17375E"/>
                </a:solidFill>
                <a:latin typeface="+mn-lt"/>
              </a:defRPr>
            </a:lvl1pPr>
          </a:lstStyle>
          <a:p>
            <a:r>
              <a:rPr lang="es-ES" dirty="0" smtClean="0"/>
              <a:t>Subtítulo de la diapositiva</a:t>
            </a:r>
            <a:endParaRPr lang="es-ES" dirty="0"/>
          </a:p>
        </p:txBody>
      </p:sp>
      <p:sp>
        <p:nvSpPr>
          <p:cNvPr id="10" name="Marcador de texto 29"/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2190156"/>
            <a:ext cx="4536107" cy="518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 b="1" i="1">
                <a:solidFill>
                  <a:srgbClr val="17375E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s-ES" dirty="0" smtClean="0"/>
              <a:t>Texto destacado</a:t>
            </a:r>
          </a:p>
        </p:txBody>
      </p:sp>
      <p:sp>
        <p:nvSpPr>
          <p:cNvPr id="11" name="Marcador de texto 32"/>
          <p:cNvSpPr>
            <a:spLocks noGrp="1"/>
          </p:cNvSpPr>
          <p:nvPr>
            <p:ph type="body" sz="quarter" idx="14" hasCustomPrompt="1"/>
          </p:nvPr>
        </p:nvSpPr>
        <p:spPr>
          <a:xfrm>
            <a:off x="107504" y="2708920"/>
            <a:ext cx="3816970" cy="9144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i="1">
                <a:solidFill>
                  <a:srgbClr val="17375E"/>
                </a:solidFill>
                <a:latin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dirty="0" smtClean="0"/>
              <a:t>Texto común</a:t>
            </a:r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8865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5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107504" y="840972"/>
            <a:ext cx="8497192" cy="6438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4000" b="1" i="1" baseline="0">
                <a:solidFill>
                  <a:srgbClr val="DA1D24"/>
                </a:solidFill>
                <a:latin typeface="+mn-lt"/>
              </a:defRPr>
            </a:lvl1pPr>
          </a:lstStyle>
          <a:p>
            <a:r>
              <a:rPr lang="es-ES" sz="3600" dirty="0" smtClean="0">
                <a:solidFill>
                  <a:srgbClr val="DA1D24"/>
                </a:solidFill>
              </a:rPr>
              <a:t>Título de la diapositiva</a:t>
            </a:r>
            <a:endParaRPr lang="es-ES" dirty="0">
              <a:solidFill>
                <a:srgbClr val="DA1D24"/>
              </a:solidFill>
            </a:endParaRPr>
          </a:p>
        </p:txBody>
      </p:sp>
      <p:sp>
        <p:nvSpPr>
          <p:cNvPr id="8" name="19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31326" y="116632"/>
            <a:ext cx="8543552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i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sz="2000" b="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Encabezado de la diapositiva</a:t>
            </a:r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107504" y="1614091"/>
            <a:ext cx="7886700" cy="446758"/>
          </a:xfrm>
          <a:prstGeom prst="rect">
            <a:avLst/>
          </a:prstGeom>
        </p:spPr>
        <p:txBody>
          <a:bodyPr/>
          <a:lstStyle>
            <a:lvl1pPr>
              <a:defRPr sz="2800" b="1" i="1">
                <a:solidFill>
                  <a:srgbClr val="17375E"/>
                </a:solidFill>
                <a:latin typeface="+mn-lt"/>
              </a:defRPr>
            </a:lvl1pPr>
          </a:lstStyle>
          <a:p>
            <a:r>
              <a:rPr lang="es-ES" dirty="0" smtClean="0"/>
              <a:t>Subtítulo de la diapositiva</a:t>
            </a:r>
            <a:endParaRPr lang="es-ES" dirty="0"/>
          </a:p>
        </p:txBody>
      </p:sp>
      <p:sp>
        <p:nvSpPr>
          <p:cNvPr id="10" name="Marcador de texto 29"/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2190156"/>
            <a:ext cx="4536107" cy="518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 b="1" i="1">
                <a:solidFill>
                  <a:srgbClr val="17375E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s-ES" dirty="0" smtClean="0"/>
              <a:t>Texto destacado</a:t>
            </a:r>
          </a:p>
        </p:txBody>
      </p:sp>
      <p:sp>
        <p:nvSpPr>
          <p:cNvPr id="11" name="Marcador de texto 32"/>
          <p:cNvSpPr>
            <a:spLocks noGrp="1"/>
          </p:cNvSpPr>
          <p:nvPr>
            <p:ph type="body" sz="quarter" idx="14" hasCustomPrompt="1"/>
          </p:nvPr>
        </p:nvSpPr>
        <p:spPr>
          <a:xfrm>
            <a:off x="107504" y="2708920"/>
            <a:ext cx="3816970" cy="9144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i="1">
                <a:solidFill>
                  <a:srgbClr val="17375E"/>
                </a:solidFill>
                <a:latin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dirty="0" smtClean="0"/>
              <a:t>Texto común</a:t>
            </a:r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509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6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" y="0"/>
            <a:ext cx="9137936" cy="6858000"/>
          </a:xfrm>
          <a:prstGeom prst="rect">
            <a:avLst/>
          </a:prstGeom>
        </p:spPr>
      </p:pic>
      <p:sp>
        <p:nvSpPr>
          <p:cNvPr id="5" name="Rectángulo 4"/>
          <p:cNvSpPr/>
          <p:nvPr userDrawn="1"/>
        </p:nvSpPr>
        <p:spPr>
          <a:xfrm>
            <a:off x="1255643" y="4567658"/>
            <a:ext cx="6632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800" i="1" dirty="0" smtClean="0">
                <a:solidFill>
                  <a:srgbClr val="C00000"/>
                </a:solidFill>
                <a:latin typeface="+mn-lt"/>
              </a:rPr>
              <a:t>Cada proyecto, un compromiso hasta el final</a:t>
            </a:r>
            <a:endParaRPr lang="es-ES" sz="2800" i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6" name="Picture 2" descr="Q:\Material Institucional\COA\Logos vigentes\Logo COA Grande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0189" y1="24850" x2="20189" y2="24850"/>
                        <a14:foregroundMark x1="4250" y1="76353" x2="92208" y2="76954"/>
                        <a14:foregroundMark x1="47698" y1="78758" x2="48406" y2="89579"/>
                        <a14:foregroundMark x1="48052" y1="85371" x2="91499" y2="87776"/>
                        <a14:foregroundMark x1="48052" y1="85371" x2="5313" y2="88978"/>
                        <a14:foregroundMark x1="12043" y1="20040" x2="20189" y2="62525"/>
                        <a14:foregroundMark x1="22314" y1="17034" x2="22314" y2="17034"/>
                        <a14:foregroundMark x1="27627" y1="23046" x2="31169" y2="26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896101"/>
            <a:ext cx="4464496" cy="2630204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399715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"/>
            <a:ext cx="9144000" cy="68564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9" y="5805264"/>
            <a:ext cx="103028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0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"/>
            <a:ext cx="9144000" cy="6856483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9" y="5805264"/>
            <a:ext cx="103028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63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"/>
            <a:ext cx="9144000" cy="685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9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"/>
            <a:ext cx="9144000" cy="685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" y="0"/>
            <a:ext cx="9137936" cy="6858000"/>
          </a:xfrm>
          <a:prstGeom prst="rect">
            <a:avLst/>
          </a:prstGeom>
        </p:spPr>
      </p:pic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4790097" y="233099"/>
            <a:ext cx="384271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4400" b="1" i="1" dirty="0" smtClean="0">
                <a:solidFill>
                  <a:schemeClr val="bg1"/>
                </a:solidFill>
                <a:latin typeface="+mn-lt"/>
              </a:rPr>
              <a:t>Muchas gracias</a:t>
            </a:r>
            <a:endParaRPr lang="es-ES" sz="44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Rectángulo 15"/>
          <p:cNvSpPr/>
          <p:nvPr userDrawn="1"/>
        </p:nvSpPr>
        <p:spPr>
          <a:xfrm>
            <a:off x="2495725" y="5802428"/>
            <a:ext cx="43476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dirty="0">
                <a:solidFill>
                  <a:srgbClr val="00206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www.coasa.com.ar </a:t>
            </a:r>
            <a:r>
              <a:rPr lang="es-ES" sz="1100" b="1" dirty="0" smtClean="0">
                <a:solidFill>
                  <a:srgbClr val="00206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 infocoa@coasa.com.ar</a:t>
            </a:r>
            <a:endParaRPr lang="es-ES" sz="1100" b="1" dirty="0">
              <a:solidFill>
                <a:srgbClr val="00206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ángulo 16"/>
          <p:cNvSpPr/>
          <p:nvPr userDrawn="1"/>
        </p:nvSpPr>
        <p:spPr>
          <a:xfrm>
            <a:off x="230236" y="4813484"/>
            <a:ext cx="4148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b="1" dirty="0">
                <a:solidFill>
                  <a:srgbClr val="00206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Buenos Aires</a:t>
            </a: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Av. Roque S. Peña 825 </a:t>
            </a:r>
            <a:r>
              <a:rPr lang="es-ES" sz="1200" dirty="0" smtClean="0">
                <a:solidFill>
                  <a:srgbClr val="00206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Piso 8 Of. 8 – 1035 </a:t>
            </a: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s-ES" sz="1200" dirty="0" smtClean="0">
                <a:solidFill>
                  <a:srgbClr val="00206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CABA </a:t>
            </a:r>
          </a:p>
          <a:p>
            <a:pPr algn="ctr"/>
            <a:r>
              <a:rPr lang="es-ES" sz="1200" dirty="0" smtClean="0">
                <a:solidFill>
                  <a:srgbClr val="00206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Tel. (54 11) </a:t>
            </a: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4328 – </a:t>
            </a:r>
            <a:r>
              <a:rPr lang="es-ES" sz="1200" dirty="0" smtClean="0">
                <a:solidFill>
                  <a:srgbClr val="00206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7866/72</a:t>
            </a:r>
          </a:p>
        </p:txBody>
      </p:sp>
      <p:pic>
        <p:nvPicPr>
          <p:cNvPr id="18" name="Picture 2" descr="Q:\Material Institucional\COA\Logos vigentes\Logo COA Grand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0189" y1="24850" x2="20189" y2="24850"/>
                        <a14:foregroundMark x1="4250" y1="76353" x2="92208" y2="76954"/>
                        <a14:foregroundMark x1="47698" y1="78758" x2="48406" y2="89579"/>
                        <a14:foregroundMark x1="48052" y1="85371" x2="91499" y2="87776"/>
                        <a14:foregroundMark x1="48052" y1="85371" x2="5313" y2="88978"/>
                        <a14:foregroundMark x1="12043" y1="20040" x2="20189" y2="62525"/>
                        <a14:foregroundMark x1="22314" y1="17034" x2="22314" y2="17034"/>
                        <a14:foregroundMark x1="27627" y1="23046" x2="31169" y2="26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569" y="1734947"/>
            <a:ext cx="3092861" cy="1822122"/>
          </a:xfrm>
          <a:prstGeom prst="rect">
            <a:avLst/>
          </a:prstGeom>
          <a:noFill/>
          <a:extLst/>
        </p:spPr>
      </p:pic>
      <p:sp>
        <p:nvSpPr>
          <p:cNvPr id="19" name="Rectángulo 18"/>
          <p:cNvSpPr/>
          <p:nvPr userDrawn="1"/>
        </p:nvSpPr>
        <p:spPr>
          <a:xfrm>
            <a:off x="4139952" y="48134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s-ES" sz="1200" b="1" dirty="0">
                <a:solidFill>
                  <a:srgbClr val="00206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Rosario</a:t>
            </a:r>
            <a:endParaRPr lang="it-IT" sz="1200" dirty="0">
              <a:solidFill>
                <a:srgbClr val="00206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/>
            <a:r>
              <a:rPr lang="es-ES" sz="1200" dirty="0" smtClean="0">
                <a:solidFill>
                  <a:srgbClr val="00206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Tucumán 1463 Piso 3 Of. 1 - 2000 - Rosario </a:t>
            </a:r>
          </a:p>
          <a:p>
            <a:pPr lvl="0" algn="ctr"/>
            <a:r>
              <a:rPr lang="es-ES" sz="1200" dirty="0" smtClean="0">
                <a:solidFill>
                  <a:srgbClr val="00206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Tel. (54 </a:t>
            </a:r>
            <a:r>
              <a:rPr lang="it-IT" sz="1200" dirty="0" smtClean="0">
                <a:solidFill>
                  <a:srgbClr val="00206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341) 421 9175</a:t>
            </a:r>
            <a:endParaRPr lang="it-IT" sz="1200" dirty="0">
              <a:solidFill>
                <a:srgbClr val="00206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ángulo 19"/>
          <p:cNvSpPr/>
          <p:nvPr userDrawn="1"/>
        </p:nvSpPr>
        <p:spPr>
          <a:xfrm>
            <a:off x="1710767" y="3723611"/>
            <a:ext cx="5722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400" i="1" dirty="0" smtClean="0">
                <a:solidFill>
                  <a:srgbClr val="C00000"/>
                </a:solidFill>
                <a:latin typeface="+mn-lt"/>
              </a:rPr>
              <a:t>Cada proyecto, un compromiso hasta el final</a:t>
            </a:r>
            <a:endParaRPr lang="es-ES" sz="2400" i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281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3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51104" y="970279"/>
            <a:ext cx="8497192" cy="643812"/>
          </a:xfrm>
        </p:spPr>
        <p:txBody>
          <a:bodyPr/>
          <a:lstStyle/>
          <a:p>
            <a:r>
              <a:rPr lang="es-ES" dirty="0"/>
              <a:t>Administración General de CIPOL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Capacitación - CIPOL</a:t>
            </a:r>
          </a:p>
          <a:p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ABM de Sistemas </a:t>
            </a:r>
            <a:r>
              <a:rPr lang="es-ES" dirty="0" smtClean="0"/>
              <a:t>(listado)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730849"/>
            <a:ext cx="8496944" cy="192295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660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51104" y="970279"/>
            <a:ext cx="8497192" cy="643812"/>
          </a:xfrm>
        </p:spPr>
        <p:txBody>
          <a:bodyPr/>
          <a:lstStyle/>
          <a:p>
            <a:r>
              <a:rPr lang="es-ES" dirty="0"/>
              <a:t>Administración General de CIPOL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Capacitación - CIPOL</a:t>
            </a:r>
          </a:p>
          <a:p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ABM de Sistemas (detalle)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28" y="2257903"/>
            <a:ext cx="6984776" cy="30768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6643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51104" y="970279"/>
            <a:ext cx="8497192" cy="643812"/>
          </a:xfrm>
        </p:spPr>
        <p:txBody>
          <a:bodyPr/>
          <a:lstStyle/>
          <a:p>
            <a:r>
              <a:rPr lang="es-ES" dirty="0"/>
              <a:t>Administración General de CIPOL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Capacitación - CIPOL</a:t>
            </a:r>
          </a:p>
          <a:p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ABM de </a:t>
            </a:r>
            <a:r>
              <a:rPr lang="pt-BR" dirty="0" err="1"/>
              <a:t>Tareas</a:t>
            </a:r>
            <a:r>
              <a:rPr lang="pt-BR" dirty="0"/>
              <a:t> Primitivas (listado)</a:t>
            </a:r>
            <a:br>
              <a:rPr lang="pt-BR" dirty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27" y="2126961"/>
            <a:ext cx="5660538" cy="36175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04478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51104" y="970279"/>
            <a:ext cx="8497192" cy="643812"/>
          </a:xfrm>
        </p:spPr>
        <p:txBody>
          <a:bodyPr/>
          <a:lstStyle/>
          <a:p>
            <a:r>
              <a:rPr lang="es-ES" dirty="0"/>
              <a:t>Administración General de CIPOL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Capacitación - CIPOL</a:t>
            </a:r>
          </a:p>
          <a:p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ABM de </a:t>
            </a:r>
            <a:r>
              <a:rPr lang="pt-BR" dirty="0" err="1"/>
              <a:t>Tareas</a:t>
            </a:r>
            <a:r>
              <a:rPr lang="pt-BR" dirty="0"/>
              <a:t> Primitivas </a:t>
            </a:r>
            <a:r>
              <a:rPr lang="pt-BR" dirty="0" smtClean="0"/>
              <a:t>(</a:t>
            </a:r>
            <a:r>
              <a:rPr lang="pt-BR" dirty="0" err="1" smtClean="0"/>
              <a:t>detalle</a:t>
            </a:r>
            <a:r>
              <a:rPr lang="pt-BR" dirty="0" smtClean="0"/>
              <a:t>)</a:t>
            </a:r>
            <a:r>
              <a:rPr lang="pt-BR" dirty="0"/>
              <a:t/>
            </a:r>
            <a:br>
              <a:rPr lang="pt-BR" dirty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63" y="2704661"/>
            <a:ext cx="7179741" cy="22837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4114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50400" y="972000"/>
            <a:ext cx="8497192" cy="643812"/>
          </a:xfrm>
        </p:spPr>
        <p:txBody>
          <a:bodyPr/>
          <a:lstStyle/>
          <a:p>
            <a:r>
              <a:rPr lang="es-ES" dirty="0"/>
              <a:t>Administración General de CIPOL</a:t>
            </a:r>
          </a:p>
          <a:p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Capacitación - CIPOL</a:t>
            </a:r>
          </a:p>
          <a:p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Agrupamiento de Tareas</a:t>
            </a:r>
            <a:br>
              <a:rPr lang="es-ES" dirty="0"/>
            </a:b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088585"/>
            <a:ext cx="5328592" cy="37682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3059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50400" y="972000"/>
            <a:ext cx="8497192" cy="643812"/>
          </a:xfrm>
        </p:spPr>
        <p:txBody>
          <a:bodyPr/>
          <a:lstStyle/>
          <a:p>
            <a:r>
              <a:rPr lang="es-ES" dirty="0"/>
              <a:t>Administración General de CIPOL</a:t>
            </a:r>
          </a:p>
          <a:p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Capacitación - CIPOL</a:t>
            </a:r>
          </a:p>
          <a:p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ABM de </a:t>
            </a:r>
            <a:r>
              <a:rPr lang="pt-BR" dirty="0" err="1"/>
              <a:t>Tareas</a:t>
            </a:r>
            <a:r>
              <a:rPr lang="pt-BR" dirty="0"/>
              <a:t> </a:t>
            </a:r>
            <a:r>
              <a:rPr lang="pt-BR" dirty="0" err="1"/>
              <a:t>Autorizantes</a:t>
            </a:r>
            <a:r>
              <a:rPr lang="pt-BR" dirty="0"/>
              <a:t> (listado)</a:t>
            </a:r>
            <a:br>
              <a:rPr lang="pt-BR" dirty="0"/>
            </a:b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09" y="2492896"/>
            <a:ext cx="8465054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31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50400" y="972000"/>
            <a:ext cx="8497192" cy="643812"/>
          </a:xfrm>
        </p:spPr>
        <p:txBody>
          <a:bodyPr/>
          <a:lstStyle/>
          <a:p>
            <a:r>
              <a:rPr lang="es-ES" dirty="0"/>
              <a:t>Administración General de CIPOL</a:t>
            </a:r>
          </a:p>
          <a:p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Capacitación - CIPOL</a:t>
            </a:r>
          </a:p>
          <a:p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ABM de </a:t>
            </a:r>
            <a:r>
              <a:rPr lang="pt-BR" dirty="0" err="1"/>
              <a:t>Tareas</a:t>
            </a:r>
            <a:r>
              <a:rPr lang="pt-BR" dirty="0"/>
              <a:t> </a:t>
            </a:r>
            <a:r>
              <a:rPr lang="pt-BR" dirty="0" err="1"/>
              <a:t>Autorizantes</a:t>
            </a: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pt-BR" dirty="0" err="1" smtClean="0"/>
              <a:t>detalle</a:t>
            </a:r>
            <a:r>
              <a:rPr lang="pt-BR" dirty="0" smtClean="0"/>
              <a:t>)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76872"/>
            <a:ext cx="5472608" cy="345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97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50400" y="972000"/>
            <a:ext cx="8497192" cy="643812"/>
          </a:xfrm>
        </p:spPr>
        <p:txBody>
          <a:bodyPr/>
          <a:lstStyle/>
          <a:p>
            <a:r>
              <a:rPr lang="es-ES" dirty="0"/>
              <a:t>Administración General de CIPOL</a:t>
            </a:r>
          </a:p>
          <a:p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Capacitación - CIPOL</a:t>
            </a:r>
          </a:p>
          <a:p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ABM de Roles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60849"/>
            <a:ext cx="6264696" cy="38092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46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50400" y="972000"/>
            <a:ext cx="8497192" cy="643812"/>
          </a:xfrm>
        </p:spPr>
        <p:txBody>
          <a:bodyPr/>
          <a:lstStyle/>
          <a:p>
            <a:r>
              <a:rPr lang="es-ES" dirty="0"/>
              <a:t>Administración General de CIPOL</a:t>
            </a:r>
          </a:p>
          <a:p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Capacitación - CIPOL</a:t>
            </a:r>
          </a:p>
          <a:p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ABM de </a:t>
            </a:r>
            <a:r>
              <a:rPr lang="es-ES" dirty="0" smtClean="0"/>
              <a:t>Terminales (listado)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76872"/>
            <a:ext cx="8651593" cy="33990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57443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50400" y="972000"/>
            <a:ext cx="8497192" cy="643812"/>
          </a:xfrm>
        </p:spPr>
        <p:txBody>
          <a:bodyPr/>
          <a:lstStyle/>
          <a:p>
            <a:r>
              <a:rPr lang="es-ES" dirty="0"/>
              <a:t>Administración General de CIPOL</a:t>
            </a:r>
          </a:p>
          <a:p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Capacitación - CIPOL</a:t>
            </a:r>
          </a:p>
          <a:p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ABM de </a:t>
            </a:r>
            <a:r>
              <a:rPr lang="es-ES" dirty="0" smtClean="0"/>
              <a:t>Terminales (detalle)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85868"/>
            <a:ext cx="6734327" cy="36244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8429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Capacitación - </a:t>
            </a:r>
            <a:r>
              <a:rPr lang="es-ES" dirty="0" smtClean="0"/>
              <a:t>CIPOL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107504" y="1988840"/>
            <a:ext cx="8640960" cy="332707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3500" dirty="0" smtClean="0"/>
              <a:t>Introducción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3500" dirty="0"/>
              <a:t>Administración General de </a:t>
            </a:r>
            <a:r>
              <a:rPr lang="es-ES" sz="3500" dirty="0" smtClean="0"/>
              <a:t>CIPOL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3500" dirty="0"/>
              <a:t>Explotación de Registros de Auditoría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379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50400" y="972000"/>
            <a:ext cx="8497192" cy="643812"/>
          </a:xfrm>
        </p:spPr>
        <p:txBody>
          <a:bodyPr/>
          <a:lstStyle/>
          <a:p>
            <a:r>
              <a:rPr lang="es-ES" dirty="0"/>
              <a:t>Administración General de CIPOL</a:t>
            </a:r>
          </a:p>
          <a:p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Capacitación - CIPOL</a:t>
            </a:r>
          </a:p>
          <a:p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ABM de </a:t>
            </a:r>
            <a:r>
              <a:rPr lang="es-ES" dirty="0" smtClean="0"/>
              <a:t>Usuarios (listado)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95" y="2276872"/>
            <a:ext cx="7581609" cy="324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32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50400" y="972000"/>
            <a:ext cx="8497192" cy="643812"/>
          </a:xfrm>
        </p:spPr>
        <p:txBody>
          <a:bodyPr/>
          <a:lstStyle/>
          <a:p>
            <a:r>
              <a:rPr lang="es-ES" dirty="0"/>
              <a:t>Administración General de CIPOL</a:t>
            </a:r>
          </a:p>
          <a:p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Capacitación - CIPOL</a:t>
            </a:r>
          </a:p>
          <a:p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ABM de </a:t>
            </a:r>
            <a:r>
              <a:rPr lang="es-ES" dirty="0" smtClean="0"/>
              <a:t>Usuarios (detalle)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060849"/>
            <a:ext cx="5157863" cy="37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68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50400" y="972000"/>
            <a:ext cx="8497192" cy="643812"/>
          </a:xfrm>
        </p:spPr>
        <p:txBody>
          <a:bodyPr/>
          <a:lstStyle/>
          <a:p>
            <a:r>
              <a:rPr lang="es-ES" dirty="0"/>
              <a:t>Administración General de CIPOL</a:t>
            </a:r>
          </a:p>
          <a:p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Capacitación - CIPOL</a:t>
            </a:r>
          </a:p>
          <a:p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ABM de </a:t>
            </a:r>
            <a:r>
              <a:rPr lang="es-ES" dirty="0" smtClean="0"/>
              <a:t>Usuarios (Terminales Habilitadas)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90156"/>
            <a:ext cx="6048672" cy="35432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99199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50400" y="970279"/>
            <a:ext cx="8497192" cy="643812"/>
          </a:xfrm>
        </p:spPr>
        <p:txBody>
          <a:bodyPr/>
          <a:lstStyle/>
          <a:p>
            <a:r>
              <a:rPr lang="es-ES" dirty="0"/>
              <a:t>Administración General de CIPOL</a:t>
            </a:r>
          </a:p>
          <a:p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Capacitación - CIPOL</a:t>
            </a:r>
          </a:p>
          <a:p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ABM de </a:t>
            </a:r>
            <a:r>
              <a:rPr lang="es-ES" dirty="0" smtClean="0"/>
              <a:t>Usuarios (Horarios Habilitadas)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90156"/>
            <a:ext cx="5688632" cy="35404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25333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50400" y="970279"/>
            <a:ext cx="8497192" cy="643812"/>
          </a:xfrm>
        </p:spPr>
        <p:txBody>
          <a:bodyPr/>
          <a:lstStyle/>
          <a:p>
            <a:r>
              <a:rPr lang="es-ES" dirty="0"/>
              <a:t>Administración General de CIPOL</a:t>
            </a:r>
          </a:p>
          <a:p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Capacitación - CIPOL</a:t>
            </a:r>
          </a:p>
          <a:p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ABM de </a:t>
            </a:r>
            <a:r>
              <a:rPr lang="es-ES" dirty="0" smtClean="0"/>
              <a:t>Usuarios (Roles)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191338"/>
            <a:ext cx="4990311" cy="35283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1303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54506" y="970279"/>
            <a:ext cx="8497192" cy="643812"/>
          </a:xfrm>
        </p:spPr>
        <p:txBody>
          <a:bodyPr/>
          <a:lstStyle/>
          <a:p>
            <a:r>
              <a:rPr lang="es-ES" dirty="0"/>
              <a:t>Administración General de CIPOL</a:t>
            </a:r>
          </a:p>
          <a:p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Capacitación - CIPOL</a:t>
            </a:r>
          </a:p>
          <a:p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Visor de Sucesos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57424"/>
            <a:ext cx="6104504" cy="36338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62839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54506" y="970279"/>
            <a:ext cx="8497192" cy="643812"/>
          </a:xfrm>
        </p:spPr>
        <p:txBody>
          <a:bodyPr/>
          <a:lstStyle/>
          <a:p>
            <a:r>
              <a:rPr lang="es-ES" dirty="0"/>
              <a:t>Administración General de CIPOL</a:t>
            </a:r>
          </a:p>
          <a:p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Capacitación - CIPOL</a:t>
            </a:r>
          </a:p>
          <a:p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Monitor de Actividades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348880"/>
            <a:ext cx="8516995" cy="296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1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Capacitación - </a:t>
            </a:r>
            <a:r>
              <a:rPr lang="es-ES" dirty="0" smtClean="0"/>
              <a:t>CIPOL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107504" y="1988840"/>
            <a:ext cx="8640960" cy="332707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3500" dirty="0" smtClean="0"/>
              <a:t>Introducción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3500" dirty="0"/>
              <a:t>Administración General de </a:t>
            </a:r>
            <a:r>
              <a:rPr lang="es-ES" sz="3500" dirty="0" smtClean="0"/>
              <a:t>CIPOL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3500" dirty="0"/>
              <a:t>Explotación de Registros de Auditoría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2421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Explotación de Registros </a:t>
            </a:r>
            <a:r>
              <a:rPr lang="es-ES" dirty="0" smtClean="0"/>
              <a:t>de</a:t>
            </a:r>
          </a:p>
          <a:p>
            <a:r>
              <a:rPr lang="es-ES" dirty="0" smtClean="0"/>
              <a:t> </a:t>
            </a:r>
            <a:r>
              <a:rPr lang="es-ES" dirty="0"/>
              <a:t>Auditoría</a:t>
            </a:r>
          </a:p>
          <a:p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Capacitación - CIPOL</a:t>
            </a:r>
          </a:p>
          <a:p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7504" y="2348880"/>
            <a:ext cx="7886700" cy="446758"/>
          </a:xfrm>
        </p:spPr>
        <p:txBody>
          <a:bodyPr/>
          <a:lstStyle/>
          <a:p>
            <a:r>
              <a:rPr lang="es-ES" dirty="0" smtClean="0"/>
              <a:t>Análisis de Auditoría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816100"/>
            <a:ext cx="5974789" cy="308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3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32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Capacitación - CIPOL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107504" y="2190156"/>
            <a:ext cx="8568952" cy="339908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altLang="es-ES" dirty="0">
                <a:latin typeface="Constantia" panose="02030602050306030303" pitchFamily="18" charset="0"/>
              </a:rPr>
              <a:t>¿Qué es CIPOL</a:t>
            </a:r>
            <a:r>
              <a:rPr lang="es-ES" altLang="es-ES" dirty="0" smtClean="0">
                <a:latin typeface="Constantia" panose="02030602050306030303" pitchFamily="18" charset="0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altLang="es-ES" dirty="0" smtClean="0">
                <a:latin typeface="Constantia" panose="02030602050306030303" pitchFamily="18" charset="0"/>
              </a:rPr>
              <a:t>¿</a:t>
            </a:r>
            <a:r>
              <a:rPr lang="es-ES" altLang="es-ES" dirty="0">
                <a:latin typeface="Constantia" panose="02030602050306030303" pitchFamily="18" charset="0"/>
              </a:rPr>
              <a:t>Cómo está estructurado</a:t>
            </a:r>
            <a:r>
              <a:rPr lang="es-ES" altLang="es-ES" dirty="0" smtClean="0">
                <a:latin typeface="Constantia" panose="02030602050306030303" pitchFamily="18" charset="0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altLang="es-ES" dirty="0">
                <a:latin typeface="Constantia" panose="02030602050306030303" pitchFamily="18" charset="0"/>
              </a:rPr>
              <a:t>¿Qué permite administrar</a:t>
            </a:r>
            <a:r>
              <a:rPr lang="es-ES" altLang="es-ES" dirty="0" smtClean="0">
                <a:latin typeface="Constantia" panose="02030602050306030303" pitchFamily="18" charset="0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altLang="es-ES" dirty="0">
                <a:latin typeface="Constantia" panose="02030602050306030303" pitchFamily="18" charset="0"/>
              </a:rPr>
              <a:t>¿Qué información podemos extraer?</a:t>
            </a:r>
            <a:endParaRPr lang="es-ES" altLang="es-ES" dirty="0" smtClean="0">
              <a:latin typeface="Constantia" panose="02030602050306030303" pitchFamily="18" charset="0"/>
            </a:endParaRPr>
          </a:p>
          <a:p>
            <a:endParaRPr lang="es-ES" dirty="0">
              <a:latin typeface="Constantia" panose="02030602050306030303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777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Capacitación - CIPOL</a:t>
            </a:r>
          </a:p>
          <a:p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>
                <a:latin typeface="Constantia" panose="02030602050306030303" pitchFamily="18" charset="0"/>
              </a:rPr>
              <a:t>¿Qué es CIPOL?</a:t>
            </a:r>
            <a:br>
              <a:rPr lang="es-ES" altLang="es-ES" dirty="0">
                <a:latin typeface="Constantia" panose="02030602050306030303" pitchFamily="18" charset="0"/>
              </a:rPr>
            </a:b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107504" y="2190156"/>
            <a:ext cx="9001000" cy="1166836"/>
          </a:xfrm>
        </p:spPr>
        <p:txBody>
          <a:bodyPr>
            <a:normAutofit/>
          </a:bodyPr>
          <a:lstStyle/>
          <a:p>
            <a:r>
              <a:rPr lang="es-ES" altLang="es-ES" dirty="0" smtClean="0">
                <a:solidFill>
                  <a:srgbClr val="C00000"/>
                </a:solidFill>
                <a:latin typeface="Constantia" panose="02030602050306030303" pitchFamily="18" charset="0"/>
              </a:rPr>
              <a:t>“</a:t>
            </a:r>
            <a:r>
              <a:rPr lang="es-ES" altLang="es-ES" dirty="0">
                <a:solidFill>
                  <a:srgbClr val="C00000"/>
                </a:solidFill>
                <a:latin typeface="Constantia" panose="02030602050306030303" pitchFamily="18" charset="0"/>
              </a:rPr>
              <a:t>Es una aplicación que se interpone entre el sistema operativo y otras aplicaciones como proveedor centralizado de la seguridad.”</a:t>
            </a:r>
          </a:p>
          <a:p>
            <a:endParaRPr lang="es-ES" dirty="0"/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539552" y="3501008"/>
            <a:ext cx="6552728" cy="2376264"/>
            <a:chOff x="431" y="2115"/>
            <a:chExt cx="4717" cy="1678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31" y="3385"/>
              <a:ext cx="4717" cy="40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" altLang="es-ES" b="1"/>
                <a:t>Sistema Operativo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431" y="2931"/>
              <a:ext cx="2857" cy="409"/>
            </a:xfrm>
            <a:prstGeom prst="rect">
              <a:avLst/>
            </a:prstGeom>
            <a:solidFill>
              <a:srgbClr val="33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" altLang="es-ES" b="1">
                  <a:solidFill>
                    <a:schemeClr val="bg1"/>
                  </a:solidFill>
                </a:rPr>
                <a:t>CIPOL</a:t>
              </a: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431" y="2115"/>
              <a:ext cx="2857" cy="77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" altLang="es-ES" b="1" dirty="0"/>
                <a:t>Aplicaciones administradas por CIPOL</a:t>
              </a:r>
            </a:p>
            <a:p>
              <a:pPr algn="ctr"/>
              <a:r>
                <a:rPr lang="es-ES" altLang="es-ES" b="1" dirty="0"/>
                <a:t>(Administrador – Visor TEF)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3334" y="2115"/>
              <a:ext cx="1814" cy="12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" altLang="es-ES" b="1">
                  <a:solidFill>
                    <a:schemeClr val="bg2"/>
                  </a:solidFill>
                </a:rPr>
                <a:t>Otros sistemas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200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Capacitación - CIPOL</a:t>
            </a:r>
          </a:p>
          <a:p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>
                <a:latin typeface="Constantia" panose="02030602050306030303" pitchFamily="18" charset="0"/>
              </a:rPr>
              <a:t>¿Cómo está estructurado?</a:t>
            </a:r>
            <a:br>
              <a:rPr lang="es-ES" altLang="es-ES" dirty="0">
                <a:latin typeface="Constantia" panose="02030602050306030303" pitchFamily="18" charset="0"/>
              </a:rPr>
            </a:b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420888"/>
            <a:ext cx="534235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Capacitación - CIPOL</a:t>
            </a:r>
          </a:p>
          <a:p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>
                <a:latin typeface="Constantia" panose="02030602050306030303" pitchFamily="18" charset="0"/>
              </a:rPr>
              <a:t>¿Qué permite administrar?</a:t>
            </a:r>
            <a:br>
              <a:rPr lang="es-ES" altLang="es-ES" dirty="0">
                <a:latin typeface="Constantia" panose="02030602050306030303" pitchFamily="18" charset="0"/>
              </a:rPr>
            </a:b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179512" y="2420888"/>
            <a:ext cx="8712968" cy="3039044"/>
          </a:xfrm>
        </p:spPr>
        <p:txBody>
          <a:bodyPr/>
          <a:lstStyle/>
          <a:p>
            <a:r>
              <a:rPr lang="es-ES" altLang="es-ES" dirty="0">
                <a:latin typeface="Constantia" panose="02030602050306030303" pitchFamily="18" charset="0"/>
              </a:rPr>
              <a:t>Áreas y Sistemas</a:t>
            </a:r>
          </a:p>
          <a:p>
            <a:endParaRPr lang="es-ES" dirty="0" smtClean="0"/>
          </a:p>
          <a:p>
            <a:r>
              <a:rPr lang="es-ES" altLang="es-ES" dirty="0">
                <a:latin typeface="Constantia" panose="02030602050306030303" pitchFamily="18" charset="0"/>
              </a:rPr>
              <a:t>Tareas primitivas y autorizantes</a:t>
            </a:r>
          </a:p>
          <a:p>
            <a:endParaRPr lang="es-ES" dirty="0" smtClean="0"/>
          </a:p>
          <a:p>
            <a:r>
              <a:rPr lang="es-ES" altLang="es-ES" dirty="0">
                <a:latin typeface="Constantia" panose="02030602050306030303" pitchFamily="18" charset="0"/>
              </a:rPr>
              <a:t>Roles de usuarios</a:t>
            </a:r>
          </a:p>
          <a:p>
            <a:endParaRPr lang="es-ES" dirty="0" smtClean="0"/>
          </a:p>
          <a:p>
            <a:r>
              <a:rPr lang="es-ES" altLang="es-ES" dirty="0">
                <a:latin typeface="Constantia" panose="02030602050306030303" pitchFamily="18" charset="0"/>
              </a:rPr>
              <a:t>Usuarios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609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Capacitación - CIPOL</a:t>
            </a:r>
          </a:p>
          <a:p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>
                <a:latin typeface="Constantia" panose="02030602050306030303" pitchFamily="18" charset="0"/>
              </a:rPr>
              <a:t>¿Qué información podemos extraer?</a:t>
            </a:r>
            <a:br>
              <a:rPr lang="es-ES" altLang="es-ES" dirty="0">
                <a:latin typeface="Constantia" panose="02030602050306030303" pitchFamily="18" charset="0"/>
              </a:rPr>
            </a:b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97718" y="2492896"/>
            <a:ext cx="8640960" cy="2967036"/>
          </a:xfrm>
        </p:spPr>
        <p:txBody>
          <a:bodyPr/>
          <a:lstStyle/>
          <a:p>
            <a:r>
              <a:rPr lang="es-ES" altLang="es-ES" dirty="0">
                <a:latin typeface="Constantia" panose="02030602050306030303" pitchFamily="18" charset="0"/>
              </a:rPr>
              <a:t>Reportes de aquello que administra el sistema de seguridad</a:t>
            </a:r>
          </a:p>
          <a:p>
            <a:endParaRPr lang="es-ES" dirty="0" smtClean="0"/>
          </a:p>
          <a:p>
            <a:r>
              <a:rPr lang="es-ES" altLang="es-ES" dirty="0">
                <a:latin typeface="Constantia" panose="02030602050306030303" pitchFamily="18" charset="0"/>
              </a:rPr>
              <a:t>Monitoreo de sesiones activas en los sistemas administrados</a:t>
            </a:r>
          </a:p>
          <a:p>
            <a:endParaRPr lang="es-ES" dirty="0" smtClean="0"/>
          </a:p>
          <a:p>
            <a:r>
              <a:rPr lang="es-ES" altLang="es-ES" dirty="0">
                <a:latin typeface="Constantia" panose="02030602050306030303" pitchFamily="18" charset="0"/>
              </a:rPr>
              <a:t>Visualización de acciones sobre tablas de base de datos</a:t>
            </a:r>
          </a:p>
          <a:p>
            <a:endParaRPr lang="es-ES" dirty="0" smtClean="0"/>
          </a:p>
          <a:p>
            <a:r>
              <a:rPr lang="es-ES" altLang="es-ES" dirty="0">
                <a:latin typeface="Constantia" panose="02030602050306030303" pitchFamily="18" charset="0"/>
              </a:rPr>
              <a:t>Reporte de alteración a registros de ciertas tablas de seguridad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801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Capacitación - </a:t>
            </a:r>
            <a:r>
              <a:rPr lang="es-ES" dirty="0" smtClean="0"/>
              <a:t>CIPOL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107504" y="1988840"/>
            <a:ext cx="8640960" cy="332707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3500" dirty="0" smtClean="0"/>
              <a:t>Introducción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3500" dirty="0"/>
              <a:t>Administración General de </a:t>
            </a:r>
            <a:r>
              <a:rPr lang="es-ES" sz="3500" dirty="0" smtClean="0"/>
              <a:t>CIPOL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3500" dirty="0"/>
              <a:t>Explotación de Registros de Auditoría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033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51104" y="970279"/>
            <a:ext cx="8497192" cy="643812"/>
          </a:xfrm>
        </p:spPr>
        <p:txBody>
          <a:bodyPr/>
          <a:lstStyle/>
          <a:p>
            <a:r>
              <a:rPr lang="es-ES" dirty="0"/>
              <a:t>Administración General de CIPOL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Capacitación - CIPOL</a:t>
            </a:r>
          </a:p>
          <a:p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ABM de Áreas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08938"/>
            <a:ext cx="5832648" cy="22608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417921"/>
            <a:ext cx="4680520" cy="15243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4754212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ón CO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apisitiva logo CO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iapisitiva logo COA y direccion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iapisitiva logo CO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iapisitiva logo COA y direccion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Fin presentació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DA68286C557744AB5A6F6060FF3591E" ma:contentTypeVersion="1" ma:contentTypeDescription="Crear nuevo documento." ma:contentTypeScope="" ma:versionID="680e93181e8d5690db53364e3ee90dd2">
  <xsd:schema xmlns:xsd="http://www.w3.org/2001/XMLSchema" xmlns:xs="http://www.w3.org/2001/XMLSchema" xmlns:p="http://schemas.microsoft.com/office/2006/metadata/properties" xmlns:ns2="790f0e88-5d34-4208-aaf7-4deb7e658045" xmlns:ns3="cd8adc76-9068-4825-ad31-3ff50f27274b" targetNamespace="http://schemas.microsoft.com/office/2006/metadata/properties" ma:root="true" ma:fieldsID="6a067753600be459ab3ffbb923ef37b6" ns2:_="" ns3:_="">
    <xsd:import namespace="790f0e88-5d34-4208-aaf7-4deb7e658045"/>
    <xsd:import namespace="cd8adc76-9068-4825-ad31-3ff50f27274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Descripc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0f0e88-5d34-4208-aaf7-4deb7e65804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e Id. de documento" ma:description="El valor del identificador de documento asignado a este elemento." ma:internalName="_dlc_DocId" ma:readOnly="true">
      <xsd:simpleType>
        <xsd:restriction base="dms:Text"/>
      </xsd:simpleType>
    </xsd:element>
    <xsd:element name="_dlc_DocIdUrl" ma:index="9" nillable="true" ma:displayName="Id. de documento" ma:description="Vínculo permanente 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8adc76-9068-4825-ad31-3ff50f27274b" elementFormDefault="qualified">
    <xsd:import namespace="http://schemas.microsoft.com/office/2006/documentManagement/types"/>
    <xsd:import namespace="http://schemas.microsoft.com/office/infopath/2007/PartnerControls"/>
    <xsd:element name="Descripcion" ma:index="11" nillable="true" ma:displayName="Descripcion" ma:internalName="Descripcion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>
  <documentManagement>
    <Descripcion xmlns="cd8adc76-9068-4825-ad31-3ff50f27274b">Plantillas para Presentación área SW</Descripcion>
    <_dlc_DocId xmlns="790f0e88-5d34-4208-aaf7-4deb7e658045">6CNTVDKV7VZR-50-328</_dlc_DocId>
    <_dlc_DocIdUrl xmlns="790f0e88-5d34-4208-aaf7-4deb7e658045">
      <Url>https://server08/Institucional/_layouts/DocIdRedir.aspx?ID=6CNTVDKV7VZR-50-328</Url>
      <Description>6CNTVDKV7VZR-50-328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328D80-2664-4977-BAF0-DF4C3F26D9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0f0e88-5d34-4208-aaf7-4deb7e658045"/>
    <ds:schemaRef ds:uri="cd8adc76-9068-4825-ad31-3ff50f2727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C78C35-F933-4CDC-90ED-62806922A29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8DD52B57-F4C3-4A82-9BB2-C796F460F2B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cd8adc76-9068-4825-ad31-3ff50f27274b"/>
    <ds:schemaRef ds:uri="790f0e88-5d34-4208-aaf7-4deb7e658045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621C35E3-1B49-4168-894C-9B2A914516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</TotalTime>
  <Words>424</Words>
  <Application>Microsoft Office PowerPoint</Application>
  <PresentationFormat>Presentación en pantalla (4:3)</PresentationFormat>
  <Paragraphs>114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29</vt:i4>
      </vt:variant>
    </vt:vector>
  </HeadingPairs>
  <TitlesOfParts>
    <vt:vector size="41" baseType="lpstr">
      <vt:lpstr>Arial</vt:lpstr>
      <vt:lpstr>Calibri</vt:lpstr>
      <vt:lpstr>Calibri Light</vt:lpstr>
      <vt:lpstr>Constantia</vt:lpstr>
      <vt:lpstr>Times New Roman</vt:lpstr>
      <vt:lpstr>Verdana</vt:lpstr>
      <vt:lpstr>Presentación COA</vt:lpstr>
      <vt:lpstr>1_Diapisitiva logo COA</vt:lpstr>
      <vt:lpstr>1_Diapisitiva logo COA y direcciones</vt:lpstr>
      <vt:lpstr>Diapisitiva logo COA</vt:lpstr>
      <vt:lpstr>Diapisitiva logo COA y direcciones</vt:lpstr>
      <vt:lpstr>Fin presentación</vt:lpstr>
      <vt:lpstr>Presentación de PowerPoint</vt:lpstr>
      <vt:lpstr>Presentación de PowerPoint</vt:lpstr>
      <vt:lpstr>Presentación de PowerPoint</vt:lpstr>
      <vt:lpstr>¿Qué es CIPOL? </vt:lpstr>
      <vt:lpstr>¿Cómo está estructurado? </vt:lpstr>
      <vt:lpstr>¿Qué permite administrar? </vt:lpstr>
      <vt:lpstr>¿Qué información podemos extraer? </vt:lpstr>
      <vt:lpstr>Presentación de PowerPoint</vt:lpstr>
      <vt:lpstr>ABM de Áreas  </vt:lpstr>
      <vt:lpstr>ABM de Sistemas (listado)   </vt:lpstr>
      <vt:lpstr>ABM de Sistemas (detalle)   </vt:lpstr>
      <vt:lpstr>ABM de Tareas Primitivas (listado)    </vt:lpstr>
      <vt:lpstr>ABM de Tareas Primitivas (detalle)    </vt:lpstr>
      <vt:lpstr>Agrupamiento de Tareas </vt:lpstr>
      <vt:lpstr>ABM de Tareas Autorizantes (listado)  </vt:lpstr>
      <vt:lpstr>ABM de Tareas Autorizantes (detalle) </vt:lpstr>
      <vt:lpstr>ABM de Roles  </vt:lpstr>
      <vt:lpstr>ABM de Terminales (listado)  </vt:lpstr>
      <vt:lpstr>ABM de Terminales (detalle)  </vt:lpstr>
      <vt:lpstr>ABM de Usuarios (listado)  </vt:lpstr>
      <vt:lpstr>ABM de Usuarios (detalle)  </vt:lpstr>
      <vt:lpstr>ABM de Usuarios (Terminales Habilitadas)  </vt:lpstr>
      <vt:lpstr>ABM de Usuarios (Horarios Habilitadas)  </vt:lpstr>
      <vt:lpstr>ABM de Usuarios (Roles)  </vt:lpstr>
      <vt:lpstr>Visor de Sucesos  </vt:lpstr>
      <vt:lpstr>Monitor de Actividades  </vt:lpstr>
      <vt:lpstr>Presentación de PowerPoint</vt:lpstr>
      <vt:lpstr>Análisis de Auditoría 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PPT SW</dc:title>
  <dc:creator>Marcos Pierucci</dc:creator>
  <cp:lastModifiedBy>Emiliano Diaz</cp:lastModifiedBy>
  <cp:revision>111</cp:revision>
  <dcterms:created xsi:type="dcterms:W3CDTF">2012-11-06T20:29:49Z</dcterms:created>
  <dcterms:modified xsi:type="dcterms:W3CDTF">2015-04-27T14:53:51Z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0x0101008DA68286C557744AB5A6F6060FF3591E</vt:lpwstr>
  </property>
  <property fmtid="{D5CDD505-2E9C-101B-9397-08002B2CF9AE}" pid="3" name="_dlc_DocIdItemGuid">
    <vt:lpwstr>1d647846-ad7b-43da-9b59-d1625db789e5</vt:lpwstr>
  </property>
</Properties>
</file>