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58" r:id="rId3"/>
    <p:sldId id="289" r:id="rId4"/>
    <p:sldId id="292" r:id="rId5"/>
    <p:sldId id="295" r:id="rId6"/>
    <p:sldId id="296" r:id="rId7"/>
    <p:sldId id="297" r:id="rId8"/>
    <p:sldId id="298" r:id="rId9"/>
    <p:sldId id="290" r:id="rId10"/>
    <p:sldId id="299" r:id="rId11"/>
    <p:sldId id="300" r:id="rId12"/>
    <p:sldId id="302" r:id="rId13"/>
    <p:sldId id="301" r:id="rId14"/>
    <p:sldId id="303" r:id="rId15"/>
    <p:sldId id="304" r:id="rId16"/>
    <p:sldId id="291" r:id="rId17"/>
    <p:sldId id="305" r:id="rId18"/>
    <p:sldId id="306" r:id="rId19"/>
    <p:sldId id="307" r:id="rId20"/>
    <p:sldId id="308"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7/14/2023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a:t>
            </a:fld>
            <a:endParaRPr lang="en-US"/>
          </a:p>
        </p:txBody>
      </p:sp>
    </p:spTree>
    <p:extLst>
      <p:ext uri="{BB962C8B-B14F-4D97-AF65-F5344CB8AC3E}">
        <p14:creationId xmlns:p14="http://schemas.microsoft.com/office/powerpoint/2010/main" val="346053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13</a:t>
            </a:fld>
            <a:endParaRPr lang="en-US"/>
          </a:p>
        </p:txBody>
      </p:sp>
    </p:spTree>
    <p:extLst>
      <p:ext uri="{BB962C8B-B14F-4D97-AF65-F5344CB8AC3E}">
        <p14:creationId xmlns:p14="http://schemas.microsoft.com/office/powerpoint/2010/main" val="2446632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14</a:t>
            </a:fld>
            <a:endParaRPr lang="en-US"/>
          </a:p>
        </p:txBody>
      </p:sp>
    </p:spTree>
    <p:extLst>
      <p:ext uri="{BB962C8B-B14F-4D97-AF65-F5344CB8AC3E}">
        <p14:creationId xmlns:p14="http://schemas.microsoft.com/office/powerpoint/2010/main" val="283199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15</a:t>
            </a:fld>
            <a:endParaRPr lang="en-US"/>
          </a:p>
        </p:txBody>
      </p:sp>
    </p:spTree>
    <p:extLst>
      <p:ext uri="{BB962C8B-B14F-4D97-AF65-F5344CB8AC3E}">
        <p14:creationId xmlns:p14="http://schemas.microsoft.com/office/powerpoint/2010/main" val="17003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17</a:t>
            </a:fld>
            <a:endParaRPr lang="en-US"/>
          </a:p>
        </p:txBody>
      </p:sp>
    </p:spTree>
    <p:extLst>
      <p:ext uri="{BB962C8B-B14F-4D97-AF65-F5344CB8AC3E}">
        <p14:creationId xmlns:p14="http://schemas.microsoft.com/office/powerpoint/2010/main" val="2711463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18</a:t>
            </a:fld>
            <a:endParaRPr lang="en-US"/>
          </a:p>
        </p:txBody>
      </p:sp>
    </p:spTree>
    <p:extLst>
      <p:ext uri="{BB962C8B-B14F-4D97-AF65-F5344CB8AC3E}">
        <p14:creationId xmlns:p14="http://schemas.microsoft.com/office/powerpoint/2010/main" val="99548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19</a:t>
            </a:fld>
            <a:endParaRPr lang="en-US"/>
          </a:p>
        </p:txBody>
      </p:sp>
    </p:spTree>
    <p:extLst>
      <p:ext uri="{BB962C8B-B14F-4D97-AF65-F5344CB8AC3E}">
        <p14:creationId xmlns:p14="http://schemas.microsoft.com/office/powerpoint/2010/main" val="355904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20</a:t>
            </a:fld>
            <a:endParaRPr lang="en-US"/>
          </a:p>
        </p:txBody>
      </p:sp>
    </p:spTree>
    <p:extLst>
      <p:ext uri="{BB962C8B-B14F-4D97-AF65-F5344CB8AC3E}">
        <p14:creationId xmlns:p14="http://schemas.microsoft.com/office/powerpoint/2010/main" val="13824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4</a:t>
            </a:fld>
            <a:endParaRPr lang="en-US"/>
          </a:p>
        </p:txBody>
      </p:sp>
    </p:spTree>
    <p:extLst>
      <p:ext uri="{BB962C8B-B14F-4D97-AF65-F5344CB8AC3E}">
        <p14:creationId xmlns:p14="http://schemas.microsoft.com/office/powerpoint/2010/main" val="128261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5</a:t>
            </a:fld>
            <a:endParaRPr lang="en-US"/>
          </a:p>
        </p:txBody>
      </p:sp>
    </p:spTree>
    <p:extLst>
      <p:ext uri="{BB962C8B-B14F-4D97-AF65-F5344CB8AC3E}">
        <p14:creationId xmlns:p14="http://schemas.microsoft.com/office/powerpoint/2010/main" val="160764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6</a:t>
            </a:fld>
            <a:endParaRPr lang="en-US"/>
          </a:p>
        </p:txBody>
      </p:sp>
    </p:spTree>
    <p:extLst>
      <p:ext uri="{BB962C8B-B14F-4D97-AF65-F5344CB8AC3E}">
        <p14:creationId xmlns:p14="http://schemas.microsoft.com/office/powerpoint/2010/main" val="249543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7</a:t>
            </a:fld>
            <a:endParaRPr lang="en-US"/>
          </a:p>
        </p:txBody>
      </p:sp>
    </p:spTree>
    <p:extLst>
      <p:ext uri="{BB962C8B-B14F-4D97-AF65-F5344CB8AC3E}">
        <p14:creationId xmlns:p14="http://schemas.microsoft.com/office/powerpoint/2010/main" val="34142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8</a:t>
            </a:fld>
            <a:endParaRPr lang="en-US"/>
          </a:p>
        </p:txBody>
      </p:sp>
    </p:spTree>
    <p:extLst>
      <p:ext uri="{BB962C8B-B14F-4D97-AF65-F5344CB8AC3E}">
        <p14:creationId xmlns:p14="http://schemas.microsoft.com/office/powerpoint/2010/main" val="81700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10</a:t>
            </a:fld>
            <a:endParaRPr lang="en-US"/>
          </a:p>
        </p:txBody>
      </p:sp>
    </p:spTree>
    <p:extLst>
      <p:ext uri="{BB962C8B-B14F-4D97-AF65-F5344CB8AC3E}">
        <p14:creationId xmlns:p14="http://schemas.microsoft.com/office/powerpoint/2010/main" val="190015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11</a:t>
            </a:fld>
            <a:endParaRPr lang="en-US"/>
          </a:p>
        </p:txBody>
      </p:sp>
    </p:spTree>
    <p:extLst>
      <p:ext uri="{BB962C8B-B14F-4D97-AF65-F5344CB8AC3E}">
        <p14:creationId xmlns:p14="http://schemas.microsoft.com/office/powerpoint/2010/main" val="397724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12</a:t>
            </a:fld>
            <a:endParaRPr lang="en-US"/>
          </a:p>
        </p:txBody>
      </p:sp>
    </p:spTree>
    <p:extLst>
      <p:ext uri="{BB962C8B-B14F-4D97-AF65-F5344CB8AC3E}">
        <p14:creationId xmlns:p14="http://schemas.microsoft.com/office/powerpoint/2010/main" val="3949651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3</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514599" y="2341659"/>
            <a:ext cx="7907866" cy="1446550"/>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4: Data Annotation </a:t>
            </a:r>
            <a:br>
              <a:rPr lang="en-US" sz="4400" b="1">
                <a:solidFill>
                  <a:srgbClr val="FF6600"/>
                </a:solidFill>
                <a:latin typeface="Arial" panose="020B0604020202020204" pitchFamily="34" charset="0"/>
                <a:ea typeface="+mj-ea"/>
                <a:cs typeface="Arial" panose="020B0604020202020204" pitchFamily="34" charset="0"/>
              </a:rPr>
            </a:br>
            <a:r>
              <a:rPr lang="en-US" sz="4400" b="1">
                <a:solidFill>
                  <a:srgbClr val="FF6600"/>
                </a:solidFill>
                <a:latin typeface="Arial" panose="020B0604020202020204" pitchFamily="34" charset="0"/>
                <a:ea typeface="+mj-ea"/>
                <a:cs typeface="Arial" panose="020B0604020202020204" pitchFamily="34" charset="0"/>
              </a:rPr>
              <a:t>&amp; Validation</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Một số cách hiển thị lỗi trong View</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hiển thị các lỗi được khai báo trong Data Model Class thông qua việc sử dụng Data Annotation ta có các cách sau:</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Html Helper</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Tag Helper</a:t>
            </a: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2817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Html Helper</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cho phép hiển thị thông báo lỗi trong View sử dụng Html Helper ta có thể khai báo:</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@Html.ValidationMessage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@Html.ValidationMessageFor</a:t>
            </a:r>
          </a:p>
        </p:txBody>
      </p:sp>
      <p:pic>
        <p:nvPicPr>
          <p:cNvPr id="5" name="Picture 4">
            <a:extLst>
              <a:ext uri="{FF2B5EF4-FFF2-40B4-BE49-F238E27FC236}">
                <a16:creationId xmlns:a16="http://schemas.microsoft.com/office/drawing/2014/main" id="{3F7AC918-5842-4A51-B3B0-7F03ECB216C1}"/>
              </a:ext>
            </a:extLst>
          </p:cNvPr>
          <p:cNvPicPr>
            <a:picLocks noChangeAspect="1"/>
          </p:cNvPicPr>
          <p:nvPr/>
        </p:nvPicPr>
        <p:blipFill>
          <a:blip r:embed="rId3"/>
          <a:stretch>
            <a:fillRect/>
          </a:stretch>
        </p:blipFill>
        <p:spPr>
          <a:xfrm>
            <a:off x="1167710" y="4550464"/>
            <a:ext cx="10037628" cy="1542222"/>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9333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Html Helper</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Ngoài ra, để hiển thị danh sách thông báo các lỗi cho các thuộc tính thì có thể khai báo:</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@Html.ValidationSummary</a:t>
            </a:r>
          </a:p>
        </p:txBody>
      </p:sp>
      <p:pic>
        <p:nvPicPr>
          <p:cNvPr id="6" name="Picture 4">
            <a:extLst>
              <a:ext uri="{FF2B5EF4-FFF2-40B4-BE49-F238E27FC236}">
                <a16:creationId xmlns:a16="http://schemas.microsoft.com/office/drawing/2014/main" id="{D74FF530-9370-4BD2-8537-4B876569A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7378" y="4165612"/>
            <a:ext cx="5927719" cy="33881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FD40E9B-E498-4191-97C4-CAECF6EC44FB}"/>
              </a:ext>
            </a:extLst>
          </p:cNvPr>
          <p:cNvPicPr>
            <a:picLocks noChangeAspect="1"/>
          </p:cNvPicPr>
          <p:nvPr/>
        </p:nvPicPr>
        <p:blipFill>
          <a:blip r:embed="rId4"/>
          <a:stretch>
            <a:fillRect/>
          </a:stretch>
        </p:blipFill>
        <p:spPr>
          <a:xfrm>
            <a:off x="7415075" y="2893780"/>
            <a:ext cx="3669547" cy="3387751"/>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4082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Tag Helper</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hiển thị lỗi trong View thông qua sử dụng </a:t>
            </a:r>
            <a:r>
              <a:rPr lang="en-US" sz="2400" b="1">
                <a:solidFill>
                  <a:srgbClr val="333399"/>
                </a:solidFill>
                <a:latin typeface="Arial" panose="020B0604020202020204" pitchFamily="34" charset="0"/>
                <a:cs typeface="Arial" panose="020B0604020202020204" pitchFamily="34" charset="0"/>
              </a:rPr>
              <a:t>Tag span</a:t>
            </a:r>
            <a:r>
              <a:rPr lang="en-US" sz="2400">
                <a:solidFill>
                  <a:srgbClr val="333399"/>
                </a:solidFill>
                <a:latin typeface="Arial" panose="020B0604020202020204" pitchFamily="34" charset="0"/>
                <a:cs typeface="Arial" panose="020B0604020202020204" pitchFamily="34" charset="0"/>
              </a:rPr>
              <a:t> và với thuộc tính </a:t>
            </a:r>
            <a:r>
              <a:rPr lang="en-US" sz="2400" b="1">
                <a:solidFill>
                  <a:srgbClr val="333399"/>
                </a:solidFill>
                <a:latin typeface="Arial" panose="020B0604020202020204" pitchFamily="34" charset="0"/>
                <a:cs typeface="Arial" panose="020B0604020202020204" pitchFamily="34" charset="0"/>
              </a:rPr>
              <a:t>asp-validation-for</a:t>
            </a:r>
          </a:p>
        </p:txBody>
      </p:sp>
      <p:pic>
        <p:nvPicPr>
          <p:cNvPr id="5" name="Picture 4">
            <a:extLst>
              <a:ext uri="{FF2B5EF4-FFF2-40B4-BE49-F238E27FC236}">
                <a16:creationId xmlns:a16="http://schemas.microsoft.com/office/drawing/2014/main" id="{8BEA70C4-962E-4033-9DBD-362A58892679}"/>
              </a:ext>
            </a:extLst>
          </p:cNvPr>
          <p:cNvPicPr>
            <a:picLocks noChangeAspect="1"/>
          </p:cNvPicPr>
          <p:nvPr/>
        </p:nvPicPr>
        <p:blipFill>
          <a:blip r:embed="rId3"/>
          <a:stretch>
            <a:fillRect/>
          </a:stretch>
        </p:blipFill>
        <p:spPr>
          <a:xfrm>
            <a:off x="2836258" y="3429000"/>
            <a:ext cx="6519484" cy="1192074"/>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223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Tag Helper</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Tag div</a:t>
            </a:r>
            <a:r>
              <a:rPr lang="en-US" sz="2400">
                <a:solidFill>
                  <a:srgbClr val="333399"/>
                </a:solidFill>
                <a:latin typeface="Arial" panose="020B0604020202020204" pitchFamily="34" charset="0"/>
                <a:cs typeface="Arial" panose="020B0604020202020204" pitchFamily="34" charset="0"/>
              </a:rPr>
              <a:t> với thuộc tính </a:t>
            </a:r>
            <a:r>
              <a:rPr lang="en-US" sz="2400" b="1">
                <a:solidFill>
                  <a:srgbClr val="333399"/>
                </a:solidFill>
                <a:latin typeface="Arial" panose="020B0604020202020204" pitchFamily="34" charset="0"/>
                <a:cs typeface="Arial" panose="020B0604020202020204" pitchFamily="34" charset="0"/>
              </a:rPr>
              <a:t>asp-validation-summary</a:t>
            </a:r>
            <a:r>
              <a:rPr lang="en-US" sz="2400">
                <a:solidFill>
                  <a:srgbClr val="333399"/>
                </a:solidFill>
                <a:latin typeface="Arial" panose="020B0604020202020204" pitchFamily="34" charset="0"/>
                <a:cs typeface="Arial" panose="020B0604020202020204" pitchFamily="34" charset="0"/>
              </a:rPr>
              <a:t> để hiển thị danh sách các thông báo lỗi liên quan đến thuộc tính.</a:t>
            </a:r>
          </a:p>
          <a:p>
            <a:pPr lvl="1" algn="just">
              <a:lnSpc>
                <a:spcPct val="150000"/>
              </a:lnSpc>
            </a:pPr>
            <a:r>
              <a:rPr lang="en-US" sz="2400" b="1">
                <a:solidFill>
                  <a:srgbClr val="333399"/>
                </a:solidFill>
                <a:latin typeface="Arial" panose="020B0604020202020204" pitchFamily="34" charset="0"/>
                <a:cs typeface="Arial" panose="020B0604020202020204" pitchFamily="34" charset="0"/>
              </a:rPr>
              <a:t>&lt;div asp-validation-summary=“</a:t>
            </a:r>
            <a:r>
              <a:rPr lang="en-US" sz="2400" b="1">
                <a:solidFill>
                  <a:srgbClr val="FF0000"/>
                </a:solidFill>
                <a:latin typeface="Arial" panose="020B0604020202020204" pitchFamily="34" charset="0"/>
                <a:cs typeface="Arial" panose="020B0604020202020204" pitchFamily="34" charset="0"/>
              </a:rPr>
              <a:t>All/ModelOnly/None</a:t>
            </a:r>
            <a:r>
              <a:rPr lang="en-US" sz="2400" b="1">
                <a:solidFill>
                  <a:srgbClr val="333399"/>
                </a:solidFill>
                <a:latin typeface="Arial" panose="020B0604020202020204" pitchFamily="34" charset="0"/>
                <a:cs typeface="Arial" panose="020B0604020202020204" pitchFamily="34" charset="0"/>
              </a:rPr>
              <a:t>”&gt;&lt;/div&gt;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đó:</a:t>
            </a:r>
          </a:p>
          <a:p>
            <a:pPr marL="1257300" lvl="2" indent="-342900" algn="just">
              <a:lnSpc>
                <a:spcPct val="150000"/>
              </a:lnSpc>
              <a:buFont typeface="Courier New" panose="02070309020205020404" pitchFamily="49" charset="0"/>
              <a:buChar char="o"/>
            </a:pPr>
            <a:r>
              <a:rPr lang="en-US" sz="2400" b="1">
                <a:solidFill>
                  <a:srgbClr val="333399"/>
                </a:solidFill>
                <a:latin typeface="Arial" panose="020B0604020202020204" pitchFamily="34" charset="0"/>
                <a:cs typeface="Arial" panose="020B0604020202020204" pitchFamily="34" charset="0"/>
              </a:rPr>
              <a:t>All</a:t>
            </a:r>
            <a:r>
              <a:rPr lang="en-US" sz="2400">
                <a:solidFill>
                  <a:srgbClr val="333399"/>
                </a:solidFill>
                <a:latin typeface="Arial" panose="020B0604020202020204" pitchFamily="34" charset="0"/>
                <a:cs typeface="Arial" panose="020B0604020202020204" pitchFamily="34" charset="0"/>
              </a:rPr>
              <a:t>: Hiển thị tất cả các lỗi liên quan đến Property và Model</a:t>
            </a:r>
          </a:p>
          <a:p>
            <a:pPr marL="1257300" lvl="2" indent="-342900" algn="just">
              <a:lnSpc>
                <a:spcPct val="150000"/>
              </a:lnSpc>
              <a:buFont typeface="Courier New" panose="02070309020205020404" pitchFamily="49" charset="0"/>
              <a:buChar char="o"/>
            </a:pPr>
            <a:r>
              <a:rPr lang="en-US" sz="2400" b="1">
                <a:solidFill>
                  <a:srgbClr val="333399"/>
                </a:solidFill>
                <a:latin typeface="Arial" panose="020B0604020202020204" pitchFamily="34" charset="0"/>
                <a:cs typeface="Arial" panose="020B0604020202020204" pitchFamily="34" charset="0"/>
              </a:rPr>
              <a:t>ModelOnly</a:t>
            </a:r>
            <a:r>
              <a:rPr lang="en-US" sz="2400">
                <a:solidFill>
                  <a:srgbClr val="333399"/>
                </a:solidFill>
                <a:latin typeface="Arial" panose="020B0604020202020204" pitchFamily="34" charset="0"/>
                <a:cs typeface="Arial" panose="020B0604020202020204" pitchFamily="34" charset="0"/>
              </a:rPr>
              <a:t>: Hiển thị các lỗi ở cấp độ Model.</a:t>
            </a:r>
          </a:p>
          <a:p>
            <a:pPr marL="1257300" lvl="2" indent="-342900" algn="just">
              <a:lnSpc>
                <a:spcPct val="150000"/>
              </a:lnSpc>
              <a:buFont typeface="Courier New" panose="02070309020205020404" pitchFamily="49" charset="0"/>
              <a:buChar char="o"/>
            </a:pPr>
            <a:r>
              <a:rPr lang="en-US" sz="2400" b="1">
                <a:solidFill>
                  <a:srgbClr val="333399"/>
                </a:solidFill>
                <a:latin typeface="Arial" panose="020B0604020202020204" pitchFamily="34" charset="0"/>
                <a:cs typeface="Arial" panose="020B0604020202020204" pitchFamily="34" charset="0"/>
              </a:rPr>
              <a:t>None</a:t>
            </a:r>
            <a:r>
              <a:rPr lang="en-US" sz="2400">
                <a:solidFill>
                  <a:srgbClr val="333399"/>
                </a:solidFill>
                <a:latin typeface="Arial" panose="020B0604020202020204" pitchFamily="34" charset="0"/>
                <a:cs typeface="Arial" panose="020B0604020202020204" pitchFamily="34" charset="0"/>
              </a:rPr>
              <a:t>: Không hiển thị danh sách thông báo lỗi.</a:t>
            </a:r>
          </a:p>
        </p:txBody>
      </p:sp>
    </p:spTree>
    <p:extLst>
      <p:ext uri="{BB962C8B-B14F-4D97-AF65-F5344CB8AC3E}">
        <p14:creationId xmlns:p14="http://schemas.microsoft.com/office/powerpoint/2010/main" val="205472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a:t>
            </a:r>
            <a:r>
              <a:rPr lang="en-US"/>
              <a:t>Hiển thị lỗi</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Tag Helper</a:t>
            </a:r>
          </a:p>
        </p:txBody>
      </p:sp>
      <p:pic>
        <p:nvPicPr>
          <p:cNvPr id="5" name="Picture 4">
            <a:extLst>
              <a:ext uri="{FF2B5EF4-FFF2-40B4-BE49-F238E27FC236}">
                <a16:creationId xmlns:a16="http://schemas.microsoft.com/office/drawing/2014/main" id="{9EB67659-3267-4175-9E7F-E136B517980C}"/>
              </a:ext>
            </a:extLst>
          </p:cNvPr>
          <p:cNvPicPr>
            <a:picLocks noChangeAspect="1"/>
          </p:cNvPicPr>
          <p:nvPr/>
        </p:nvPicPr>
        <p:blipFill>
          <a:blip r:embed="rId3"/>
          <a:stretch>
            <a:fillRect/>
          </a:stretch>
        </p:blipFill>
        <p:spPr>
          <a:xfrm>
            <a:off x="4238439" y="2980915"/>
            <a:ext cx="3715121" cy="3429825"/>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6" name="Picture 2">
            <a:extLst>
              <a:ext uri="{FF2B5EF4-FFF2-40B4-BE49-F238E27FC236}">
                <a16:creationId xmlns:a16="http://schemas.microsoft.com/office/drawing/2014/main" id="{02CC9946-6DB7-4539-81CC-56BC020170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6396" y="2179920"/>
            <a:ext cx="8299208" cy="40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5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20896" cy="2647969"/>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Khai báo ràng buộc với Data Annotation</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Hiển thị lỗi</a:t>
            </a: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Giám sát lỗi trong Controller</a:t>
            </a:r>
            <a:endParaRPr lang="en-US" sz="2800" b="1">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91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Giám sát lỗi trong Controller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ModelState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ModelState là một thuộc tính của Controller, là một đối tượng chứa thông tin liên quan đến trạng thái dữ liệu được nhập vào từ người dùng.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ModelState cung cấp các phương thức để kiểm tra tính hợp lệ của dữ liệu và có thể sử dụng để hiển thị các thông báo lỗi hoặc cảnh báo cho người dùng.</a:t>
            </a:r>
          </a:p>
        </p:txBody>
      </p:sp>
    </p:spTree>
    <p:extLst>
      <p:ext uri="{BB962C8B-B14F-4D97-AF65-F5344CB8AC3E}">
        <p14:creationId xmlns:p14="http://schemas.microsoft.com/office/powerpoint/2010/main" val="55590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Giám sát lỗi trong Controller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ModelState là gì?</a:t>
            </a:r>
          </a:p>
        </p:txBody>
      </p:sp>
      <p:pic>
        <p:nvPicPr>
          <p:cNvPr id="5" name="Picture 4">
            <a:extLst>
              <a:ext uri="{FF2B5EF4-FFF2-40B4-BE49-F238E27FC236}">
                <a16:creationId xmlns:a16="http://schemas.microsoft.com/office/drawing/2014/main" id="{F6852DC1-28AE-48C0-A5FE-6AA9E8A1979D}"/>
              </a:ext>
            </a:extLst>
          </p:cNvPr>
          <p:cNvPicPr>
            <a:picLocks noChangeAspect="1"/>
          </p:cNvPicPr>
          <p:nvPr/>
        </p:nvPicPr>
        <p:blipFill>
          <a:blip r:embed="rId3"/>
          <a:stretch>
            <a:fillRect/>
          </a:stretch>
        </p:blipFill>
        <p:spPr>
          <a:xfrm>
            <a:off x="1708408" y="2381841"/>
            <a:ext cx="8775184" cy="35120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647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Giám sát lỗi trong Controller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ModelState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Ngoài việc kiểm tra tính hợp lệ của một Class Binding hoặc FormCollection Binding, ModelState còn hỗ trợ kiểm tra từng thuộc tính riêng lẽ khi người có nhu cầu.</a:t>
            </a:r>
          </a:p>
        </p:txBody>
      </p:sp>
      <p:pic>
        <p:nvPicPr>
          <p:cNvPr id="5" name="Picture 4">
            <a:extLst>
              <a:ext uri="{FF2B5EF4-FFF2-40B4-BE49-F238E27FC236}">
                <a16:creationId xmlns:a16="http://schemas.microsoft.com/office/drawing/2014/main" id="{44A67CEE-67F9-440C-BD63-CAA01A96C281}"/>
              </a:ext>
            </a:extLst>
          </p:cNvPr>
          <p:cNvPicPr>
            <a:picLocks noChangeAspect="1"/>
          </p:cNvPicPr>
          <p:nvPr/>
        </p:nvPicPr>
        <p:blipFill>
          <a:blip r:embed="rId3"/>
          <a:stretch>
            <a:fillRect/>
          </a:stretch>
        </p:blipFill>
        <p:spPr>
          <a:xfrm>
            <a:off x="1140308" y="4157775"/>
            <a:ext cx="5638800" cy="1276350"/>
          </a:xfrm>
          <a:prstGeom prst="rect">
            <a:avLst/>
          </a:prstGeom>
          <a:ln>
            <a:solidFill>
              <a:schemeClr val="tx2">
                <a:lumMod val="60000"/>
                <a:lumOff val="40000"/>
              </a:schemeClr>
            </a:solidFill>
          </a:ln>
        </p:spPr>
      </p:pic>
      <p:pic>
        <p:nvPicPr>
          <p:cNvPr id="6" name="Picture 5">
            <a:extLst>
              <a:ext uri="{FF2B5EF4-FFF2-40B4-BE49-F238E27FC236}">
                <a16:creationId xmlns:a16="http://schemas.microsoft.com/office/drawing/2014/main" id="{F8B40E74-35E9-4F32-B07A-6C4543D9C500}"/>
              </a:ext>
            </a:extLst>
          </p:cNvPr>
          <p:cNvPicPr>
            <a:picLocks noChangeAspect="1"/>
          </p:cNvPicPr>
          <p:nvPr/>
        </p:nvPicPr>
        <p:blipFill>
          <a:blip r:embed="rId4"/>
          <a:stretch>
            <a:fillRect/>
          </a:stretch>
        </p:blipFill>
        <p:spPr>
          <a:xfrm>
            <a:off x="6186531" y="4546333"/>
            <a:ext cx="5381625" cy="1285875"/>
          </a:xfrm>
          <a:prstGeom prst="rect">
            <a:avLst/>
          </a:prstGeom>
          <a:ln>
            <a:solidFill>
              <a:schemeClr val="tx2">
                <a:lumMod val="60000"/>
                <a:lumOff val="40000"/>
              </a:schemeClr>
            </a:solidFill>
          </a:ln>
        </p:spPr>
      </p:pic>
    </p:spTree>
    <p:extLst>
      <p:ext uri="{BB962C8B-B14F-4D97-AF65-F5344CB8AC3E}">
        <p14:creationId xmlns:p14="http://schemas.microsoft.com/office/powerpoint/2010/main" val="181035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477770" cy="2667077"/>
          </a:xfrm>
          <a:prstGeom prst="rect">
            <a:avLst/>
          </a:prstGeom>
          <a:noFill/>
        </p:spPr>
        <p:txBody>
          <a:bodyPr wrap="none" rtlCol="0">
            <a:spAutoFit/>
          </a:bodyPr>
          <a:lstStyle/>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Khai báo ràng buộc với Data Annotation</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Hiển thị lỗi</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Giám sát lỗi trong Controller</a:t>
            </a:r>
          </a:p>
        </p:txBody>
      </p:sp>
    </p:spTree>
    <p:extLst>
      <p:ext uri="{BB962C8B-B14F-4D97-AF65-F5344CB8AC3E}">
        <p14:creationId xmlns:p14="http://schemas.microsoft.com/office/powerpoint/2010/main" val="39058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Giám sát lỗi trong Controller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ModelState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Ngoài việc kiểm tra tính hợp lệ của một Class Binding hoặc FormCollection Binding, ModelState còn hỗ trợ kiểm tra từng thuộc tính riêng lẽ khi người có nhu cầu.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IsValidField</a:t>
            </a:r>
            <a:r>
              <a:rPr lang="en-US" sz="2400">
                <a:solidFill>
                  <a:srgbClr val="333399"/>
                </a:solidFill>
                <a:latin typeface="Arial" panose="020B0604020202020204" pitchFamily="34" charset="0"/>
                <a:cs typeface="Arial" panose="020B0604020202020204" pitchFamily="34" charset="0"/>
              </a:rPr>
              <a:t> hoặc </a:t>
            </a:r>
            <a:r>
              <a:rPr lang="en-US" sz="2400" b="1">
                <a:solidFill>
                  <a:srgbClr val="333399"/>
                </a:solidFill>
                <a:latin typeface="Arial" panose="020B0604020202020204" pitchFamily="34" charset="0"/>
                <a:cs typeface="Arial" panose="020B0604020202020204" pitchFamily="34" charset="0"/>
              </a:rPr>
              <a:t>Errors.Count</a:t>
            </a:r>
            <a:r>
              <a:rPr lang="en-US" sz="2400">
                <a:solidFill>
                  <a:srgbClr val="333399"/>
                </a:solidFill>
                <a:latin typeface="Arial" panose="020B0604020202020204" pitchFamily="34" charset="0"/>
                <a:cs typeface="Arial" panose="020B0604020202020204" pitchFamily="34" charset="0"/>
              </a:rPr>
              <a:t> cho thuộc tính cần kiếm tra tính hợp lệ của dữ liệu.</a:t>
            </a:r>
          </a:p>
        </p:txBody>
      </p:sp>
      <p:pic>
        <p:nvPicPr>
          <p:cNvPr id="5" name="Picture 4">
            <a:extLst>
              <a:ext uri="{FF2B5EF4-FFF2-40B4-BE49-F238E27FC236}">
                <a16:creationId xmlns:a16="http://schemas.microsoft.com/office/drawing/2014/main" id="{44A67CEE-67F9-440C-BD63-CAA01A96C281}"/>
              </a:ext>
            </a:extLst>
          </p:cNvPr>
          <p:cNvPicPr>
            <a:picLocks noChangeAspect="1"/>
          </p:cNvPicPr>
          <p:nvPr/>
        </p:nvPicPr>
        <p:blipFill>
          <a:blip r:embed="rId3"/>
          <a:stretch>
            <a:fillRect/>
          </a:stretch>
        </p:blipFill>
        <p:spPr>
          <a:xfrm>
            <a:off x="835967" y="5027739"/>
            <a:ext cx="5187147" cy="1174118"/>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F8B40E74-35E9-4F32-B07A-6C4543D9C500}"/>
              </a:ext>
            </a:extLst>
          </p:cNvPr>
          <p:cNvPicPr>
            <a:picLocks noChangeAspect="1"/>
          </p:cNvPicPr>
          <p:nvPr/>
        </p:nvPicPr>
        <p:blipFill>
          <a:blip r:embed="rId4"/>
          <a:stretch>
            <a:fillRect/>
          </a:stretch>
        </p:blipFill>
        <p:spPr>
          <a:xfrm>
            <a:off x="6383075" y="5031300"/>
            <a:ext cx="4898999" cy="1170557"/>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197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Data Model Class, có thể sử dụng các khai báo Data Annotation để cài đặc kiểm tra về dữ liệu cho các thuộc tính mà người dùng nhập trên trang web.</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khai báo và sử dụng Data Annotation:</a:t>
            </a:r>
          </a:p>
        </p:txBody>
      </p:sp>
      <p:pic>
        <p:nvPicPr>
          <p:cNvPr id="5" name="Picture 4">
            <a:extLst>
              <a:ext uri="{FF2B5EF4-FFF2-40B4-BE49-F238E27FC236}">
                <a16:creationId xmlns:a16="http://schemas.microsoft.com/office/drawing/2014/main" id="{C9A2BB8C-9042-416C-B9E9-109C491DF217}"/>
              </a:ext>
            </a:extLst>
          </p:cNvPr>
          <p:cNvPicPr>
            <a:picLocks noChangeAspect="1"/>
          </p:cNvPicPr>
          <p:nvPr/>
        </p:nvPicPr>
        <p:blipFill>
          <a:blip r:embed="rId3"/>
          <a:stretch>
            <a:fillRect/>
          </a:stretch>
        </p:blipFill>
        <p:spPr>
          <a:xfrm>
            <a:off x="2942981" y="4462259"/>
            <a:ext cx="6306037" cy="677931"/>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24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chỉ định khoá chính theo mô hình Code First.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khai báo độ dài chuỗi ký tự.</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định dạng kiểu dữ liệu (</a:t>
            </a:r>
            <a:r>
              <a:rPr lang="en-US" sz="2400" b="1">
                <a:solidFill>
                  <a:srgbClr val="333399"/>
                </a:solidFill>
                <a:latin typeface="Arial" panose="020B0604020202020204" pitchFamily="34" charset="0"/>
                <a:cs typeface="Arial" panose="020B0604020202020204" pitchFamily="34" charset="0"/>
              </a:rPr>
              <a:t>DataType</a:t>
            </a:r>
            <a:r>
              <a:rPr lang="en-US" sz="2400">
                <a:solidFill>
                  <a:srgbClr val="333399"/>
                </a:solidFill>
                <a:latin typeface="Arial" panose="020B0604020202020204" pitchFamily="34" charset="0"/>
                <a:cs typeface="Arial" panose="020B0604020202020204" pitchFamily="34" charset="0"/>
              </a:rPr>
              <a:t>), yêu cầu bắt buộc đối với thuộc tính (</a:t>
            </a:r>
            <a:r>
              <a:rPr lang="en-US" sz="2400" b="1">
                <a:solidFill>
                  <a:srgbClr val="333399"/>
                </a:solidFill>
                <a:latin typeface="Arial" panose="020B0604020202020204" pitchFamily="34" charset="0"/>
                <a:cs typeface="Arial" panose="020B0604020202020204" pitchFamily="34" charset="0"/>
              </a:rPr>
              <a:t>Required</a:t>
            </a:r>
            <a:r>
              <a:rPr lang="en-US" sz="2400">
                <a:solidFill>
                  <a:srgbClr val="333399"/>
                </a:solidFill>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716DE078-78EC-4972-B20E-0D7E4D6D5336}"/>
              </a:ext>
            </a:extLst>
          </p:cNvPr>
          <p:cNvPicPr>
            <a:picLocks noChangeAspect="1"/>
          </p:cNvPicPr>
          <p:nvPr/>
        </p:nvPicPr>
        <p:blipFill>
          <a:blip r:embed="rId3"/>
          <a:stretch>
            <a:fillRect/>
          </a:stretch>
        </p:blipFill>
        <p:spPr>
          <a:xfrm>
            <a:off x="7055908" y="4799665"/>
            <a:ext cx="3781425" cy="838200"/>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A26C4D32-109B-4C02-9729-88CB60E8AF0F}"/>
              </a:ext>
            </a:extLst>
          </p:cNvPr>
          <p:cNvPicPr>
            <a:picLocks noChangeAspect="1"/>
          </p:cNvPicPr>
          <p:nvPr/>
        </p:nvPicPr>
        <p:blipFill>
          <a:blip r:embed="rId4"/>
          <a:stretch>
            <a:fillRect/>
          </a:stretch>
        </p:blipFill>
        <p:spPr>
          <a:xfrm>
            <a:off x="1575788" y="4490001"/>
            <a:ext cx="4610743" cy="14575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720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việc hiển thị dữ liệu khi sử dụng HTML Helper thông qua từ khoá </a:t>
            </a:r>
            <a:r>
              <a:rPr lang="en-US" sz="2400" b="1">
                <a:solidFill>
                  <a:srgbClr val="333399"/>
                </a:solidFill>
                <a:latin typeface="Arial" panose="020B0604020202020204" pitchFamily="34" charset="0"/>
                <a:cs typeface="Arial" panose="020B0604020202020204" pitchFamily="34" charset="0"/>
              </a:rPr>
              <a:t>Display</a:t>
            </a:r>
            <a:r>
              <a:rPr lang="en-US" sz="2400">
                <a:solidFill>
                  <a:srgbClr val="333399"/>
                </a:solidFill>
                <a:latin typeface="Arial" panose="020B0604020202020204" pitchFamily="34" charset="0"/>
                <a:cs typeface="Arial" panose="020B0604020202020204" pitchFamily="34" charset="0"/>
              </a:rPr>
              <a:t>, …</a:t>
            </a:r>
          </a:p>
        </p:txBody>
      </p:sp>
      <p:pic>
        <p:nvPicPr>
          <p:cNvPr id="5" name="Picture 2">
            <a:extLst>
              <a:ext uri="{FF2B5EF4-FFF2-40B4-BE49-F238E27FC236}">
                <a16:creationId xmlns:a16="http://schemas.microsoft.com/office/drawing/2014/main" id="{F79E8A85-C6A5-483C-A861-3DAB942A4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4483" y="3082142"/>
            <a:ext cx="3752850" cy="1905000"/>
          </a:xfrm>
          <a:prstGeom prst="rect">
            <a:avLst/>
          </a:prstGeom>
          <a:noFill/>
          <a:ln w="9525">
            <a:solidFill>
              <a:schemeClr val="accent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806FFE0C-94E3-42F9-8C3B-8C3D4D727D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3429000"/>
            <a:ext cx="4676775" cy="2476500"/>
          </a:xfrm>
          <a:prstGeom prst="rect">
            <a:avLst/>
          </a:prstGeom>
          <a:noFill/>
          <a:ln w="9525">
            <a:solidFill>
              <a:schemeClr val="accent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9A5F449-141B-4EDB-8598-DBAB062080F7}"/>
              </a:ext>
            </a:extLst>
          </p:cNvPr>
          <p:cNvCxnSpPr>
            <a:cxnSpLocks/>
          </p:cNvCxnSpPr>
          <p:nvPr/>
        </p:nvCxnSpPr>
        <p:spPr bwMode="auto">
          <a:xfrm flipH="1">
            <a:off x="4791938" y="3429000"/>
            <a:ext cx="2493445" cy="834272"/>
          </a:xfrm>
          <a:prstGeom prst="straightConnector1">
            <a:avLst/>
          </a:prstGeom>
          <a:noFill/>
          <a:ln w="63500" cap="flat" cmpd="sng" algn="ctr">
            <a:solidFill>
              <a:schemeClr val="tx2">
                <a:lumMod val="60000"/>
                <a:lumOff val="40000"/>
              </a:schemeClr>
            </a:solidFill>
            <a:prstDash val="solid"/>
            <a:round/>
            <a:headEnd type="triangle" w="med" len="med"/>
            <a:tailEnd type="triangle"/>
          </a:ln>
          <a:effectLst/>
        </p:spPr>
      </p:cxnSp>
      <p:pic>
        <p:nvPicPr>
          <p:cNvPr id="8" name="Picture 7">
            <a:extLst>
              <a:ext uri="{FF2B5EF4-FFF2-40B4-BE49-F238E27FC236}">
                <a16:creationId xmlns:a16="http://schemas.microsoft.com/office/drawing/2014/main" id="{EB117F31-385E-4432-AD6A-BE618F0B8F1A}"/>
              </a:ext>
            </a:extLst>
          </p:cNvPr>
          <p:cNvPicPr>
            <a:picLocks noChangeAspect="1"/>
          </p:cNvPicPr>
          <p:nvPr/>
        </p:nvPicPr>
        <p:blipFill>
          <a:blip r:embed="rId5"/>
          <a:stretch>
            <a:fillRect/>
          </a:stretch>
        </p:blipFill>
        <p:spPr>
          <a:xfrm>
            <a:off x="973409" y="6217005"/>
            <a:ext cx="9899304" cy="372675"/>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cxnSp>
        <p:nvCxnSpPr>
          <p:cNvPr id="9" name="Straight Arrow Connector 8">
            <a:extLst>
              <a:ext uri="{FF2B5EF4-FFF2-40B4-BE49-F238E27FC236}">
                <a16:creationId xmlns:a16="http://schemas.microsoft.com/office/drawing/2014/main" id="{6623073A-C0CB-499A-9549-13A5692C0599}"/>
              </a:ext>
            </a:extLst>
          </p:cNvPr>
          <p:cNvCxnSpPr>
            <a:cxnSpLocks/>
            <a:stCxn id="10" idx="1"/>
          </p:cNvCxnSpPr>
          <p:nvPr/>
        </p:nvCxnSpPr>
        <p:spPr bwMode="auto">
          <a:xfrm flipH="1">
            <a:off x="3389243" y="5594676"/>
            <a:ext cx="3342339" cy="733692"/>
          </a:xfrm>
          <a:prstGeom prst="straightConnector1">
            <a:avLst/>
          </a:prstGeom>
          <a:noFill/>
          <a:ln w="63500" cap="flat" cmpd="sng" algn="ctr">
            <a:solidFill>
              <a:schemeClr val="tx2">
                <a:lumMod val="60000"/>
                <a:lumOff val="40000"/>
              </a:schemeClr>
            </a:solidFill>
            <a:prstDash val="solid"/>
            <a:round/>
            <a:headEnd type="none" w="med" len="med"/>
            <a:tailEnd type="triangle"/>
          </a:ln>
          <a:effectLst/>
        </p:spPr>
      </p:cxnSp>
      <p:sp>
        <p:nvSpPr>
          <p:cNvPr id="10" name="TextBox 9">
            <a:extLst>
              <a:ext uri="{FF2B5EF4-FFF2-40B4-BE49-F238E27FC236}">
                <a16:creationId xmlns:a16="http://schemas.microsoft.com/office/drawing/2014/main" id="{A5821602-DF3B-4B45-B5CF-EFBCFB04137E}"/>
              </a:ext>
            </a:extLst>
          </p:cNvPr>
          <p:cNvSpPr txBox="1"/>
          <p:nvPr/>
        </p:nvSpPr>
        <p:spPr>
          <a:xfrm>
            <a:off x="6731582" y="5410010"/>
            <a:ext cx="4803637" cy="369332"/>
          </a:xfrm>
          <a:prstGeom prst="rect">
            <a:avLst/>
          </a:prstGeom>
          <a:solidFill>
            <a:schemeClr val="accent5">
              <a:lumMod val="75000"/>
            </a:schemeClr>
          </a:solidFill>
          <a:effectLst>
            <a:outerShdw blurRad="63500" sx="102000" sy="102000" algn="ctr" rotWithShape="0">
              <a:prstClr val="black">
                <a:alpha val="40000"/>
              </a:prstClr>
            </a:outerShdw>
          </a:effectLst>
        </p:spPr>
        <p:txBody>
          <a:bodyPr wrap="square">
            <a:spAutoFit/>
          </a:bodyPr>
          <a:lstStyle/>
          <a:p>
            <a:pPr algn="ctr">
              <a:defRPr/>
            </a:pPr>
            <a:r>
              <a:rPr lang="en-US"/>
              <a:t>Biểu thức Lambda tham chiếu thuộc tính Ho_ten</a:t>
            </a:r>
          </a:p>
        </p:txBody>
      </p:sp>
    </p:spTree>
    <p:extLst>
      <p:ext uri="{BB962C8B-B14F-4D97-AF65-F5344CB8AC3E}">
        <p14:creationId xmlns:p14="http://schemas.microsoft.com/office/powerpoint/2010/main" val="227706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kiểm tra chiều dại chuỗi ký tự có thoả điều kiện đã đặt ra cho thuộc tính hay không. </a:t>
            </a:r>
          </a:p>
          <a:p>
            <a:pPr marL="800100" lvl="1" indent="-342900" algn="just">
              <a:lnSpc>
                <a:spcPct val="150000"/>
              </a:lnSpc>
              <a:buFont typeface="Arial" panose="020B0604020202020204" pitchFamily="34" charset="0"/>
              <a:buChar char="•"/>
            </a:pP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kiểm tra miền giá trị cho thuộc tính.</a:t>
            </a:r>
          </a:p>
        </p:txBody>
      </p:sp>
      <p:pic>
        <p:nvPicPr>
          <p:cNvPr id="11" name="Picture 10">
            <a:extLst>
              <a:ext uri="{FF2B5EF4-FFF2-40B4-BE49-F238E27FC236}">
                <a16:creationId xmlns:a16="http://schemas.microsoft.com/office/drawing/2014/main" id="{2542E702-5D25-462A-899F-56BC7BC06120}"/>
              </a:ext>
            </a:extLst>
          </p:cNvPr>
          <p:cNvPicPr>
            <a:picLocks noChangeAspect="1"/>
          </p:cNvPicPr>
          <p:nvPr/>
        </p:nvPicPr>
        <p:blipFill>
          <a:blip r:embed="rId3"/>
          <a:stretch>
            <a:fillRect/>
          </a:stretch>
        </p:blipFill>
        <p:spPr>
          <a:xfrm>
            <a:off x="2967081" y="3429000"/>
            <a:ext cx="6438900" cy="1057275"/>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70BC546C-038C-4664-AC43-ADE94A21B22A}"/>
              </a:ext>
            </a:extLst>
          </p:cNvPr>
          <p:cNvPicPr>
            <a:picLocks noChangeAspect="1"/>
          </p:cNvPicPr>
          <p:nvPr/>
        </p:nvPicPr>
        <p:blipFill>
          <a:blip r:embed="rId4"/>
          <a:stretch>
            <a:fillRect/>
          </a:stretch>
        </p:blipFill>
        <p:spPr>
          <a:xfrm>
            <a:off x="2381250" y="5614798"/>
            <a:ext cx="7429500" cy="819150"/>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468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kiểm tra địa chỉ Email và so khớp giá trị trong các trường hợp cần nhập lại Email hay Password</a:t>
            </a:r>
          </a:p>
        </p:txBody>
      </p:sp>
      <p:pic>
        <p:nvPicPr>
          <p:cNvPr id="6" name="Picture 5">
            <a:extLst>
              <a:ext uri="{FF2B5EF4-FFF2-40B4-BE49-F238E27FC236}">
                <a16:creationId xmlns:a16="http://schemas.microsoft.com/office/drawing/2014/main" id="{231298AD-89DD-4A09-8316-F9A00C4B486B}"/>
              </a:ext>
            </a:extLst>
          </p:cNvPr>
          <p:cNvPicPr>
            <a:picLocks noChangeAspect="1"/>
          </p:cNvPicPr>
          <p:nvPr/>
        </p:nvPicPr>
        <p:blipFill>
          <a:blip r:embed="rId3"/>
          <a:stretch>
            <a:fillRect/>
          </a:stretch>
        </p:blipFill>
        <p:spPr>
          <a:xfrm>
            <a:off x="2039141" y="3465671"/>
            <a:ext cx="5438775" cy="800100"/>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C0A117C6-230C-436A-8C16-E966BAA54C94}"/>
              </a:ext>
            </a:extLst>
          </p:cNvPr>
          <p:cNvPicPr>
            <a:picLocks noChangeAspect="1"/>
          </p:cNvPicPr>
          <p:nvPr/>
        </p:nvPicPr>
        <p:blipFill>
          <a:blip r:embed="rId4"/>
          <a:stretch>
            <a:fillRect/>
          </a:stretch>
        </p:blipFill>
        <p:spPr>
          <a:xfrm>
            <a:off x="1552572" y="4783622"/>
            <a:ext cx="6411912" cy="781050"/>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EE063BCE-B4BE-498B-BB3A-C9819029E100}"/>
              </a:ext>
            </a:extLst>
          </p:cNvPr>
          <p:cNvPicPr>
            <a:picLocks noChangeAspect="1"/>
          </p:cNvPicPr>
          <p:nvPr/>
        </p:nvPicPr>
        <p:blipFill>
          <a:blip r:embed="rId5"/>
          <a:stretch>
            <a:fillRect/>
          </a:stretch>
        </p:blipFill>
        <p:spPr>
          <a:xfrm>
            <a:off x="8084203" y="3465671"/>
            <a:ext cx="3648075" cy="990600"/>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2965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Khai báo rang buộc với Data Annotation</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 Annotation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kiểm tra biểu thử có thoả điều kiện do người dung quy định hay không?</a:t>
            </a:r>
          </a:p>
        </p:txBody>
      </p:sp>
      <p:pic>
        <p:nvPicPr>
          <p:cNvPr id="9" name="Picture 8">
            <a:extLst>
              <a:ext uri="{FF2B5EF4-FFF2-40B4-BE49-F238E27FC236}">
                <a16:creationId xmlns:a16="http://schemas.microsoft.com/office/drawing/2014/main" id="{43E3506A-BF80-41B9-99A8-30F405E3857A}"/>
              </a:ext>
            </a:extLst>
          </p:cNvPr>
          <p:cNvPicPr>
            <a:picLocks noChangeAspect="1"/>
          </p:cNvPicPr>
          <p:nvPr/>
        </p:nvPicPr>
        <p:blipFill>
          <a:blip r:embed="rId3"/>
          <a:stretch>
            <a:fillRect/>
          </a:stretch>
        </p:blipFill>
        <p:spPr>
          <a:xfrm>
            <a:off x="1895518" y="3429000"/>
            <a:ext cx="8582025" cy="1285875"/>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4AD8B072-4B7E-4076-A892-A71C40179DB6}"/>
              </a:ext>
            </a:extLst>
          </p:cNvPr>
          <p:cNvPicPr>
            <a:picLocks noChangeAspect="1"/>
          </p:cNvPicPr>
          <p:nvPr/>
        </p:nvPicPr>
        <p:blipFill>
          <a:blip r:embed="rId4"/>
          <a:stretch>
            <a:fillRect/>
          </a:stretch>
        </p:blipFill>
        <p:spPr>
          <a:xfrm>
            <a:off x="3725109" y="5230071"/>
            <a:ext cx="4741782" cy="769454"/>
          </a:xfrm>
          <a:prstGeom prst="rect">
            <a:avLst/>
          </a:prstGeom>
          <a:ln>
            <a:solidFill>
              <a:schemeClr val="tx2">
                <a:lumMod val="60000"/>
                <a:lumOff val="4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611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20896" cy="2667077"/>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Khai báo ràng buộc với Data Annotation</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Hiển thị lỗi</a:t>
            </a:r>
            <a:endParaRPr lang="en-US" sz="2800" b="1">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Giám sát lỗi trong Controller</a:t>
            </a:r>
          </a:p>
        </p:txBody>
      </p:sp>
    </p:spTree>
    <p:extLst>
      <p:ext uri="{BB962C8B-B14F-4D97-AF65-F5344CB8AC3E}">
        <p14:creationId xmlns:p14="http://schemas.microsoft.com/office/powerpoint/2010/main" val="348219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775</Words>
  <Application>Microsoft Office PowerPoint</Application>
  <PresentationFormat>Widescreen</PresentationFormat>
  <Paragraphs>97</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Wingdings</vt:lpstr>
      <vt:lpstr>Office Theme</vt:lpstr>
      <vt:lpstr>PowerPoint Presentation</vt:lpstr>
      <vt:lpstr>Nội dung</vt:lpstr>
      <vt:lpstr>1. Khai báo rang buộc với Data Annotation</vt:lpstr>
      <vt:lpstr>1. Khai báo rang buộc với Data Annotation</vt:lpstr>
      <vt:lpstr>1. Khai báo rang buộc với Data Annotation</vt:lpstr>
      <vt:lpstr>1. Khai báo rang buộc với Data Annotation</vt:lpstr>
      <vt:lpstr>1. Khai báo rang buộc với Data Annotation</vt:lpstr>
      <vt:lpstr>1. Khai báo rang buộc với Data Annotation</vt:lpstr>
      <vt:lpstr>Nội dung</vt:lpstr>
      <vt:lpstr>2. Hiển thị lỗi</vt:lpstr>
      <vt:lpstr>2. Hiển thị lỗi</vt:lpstr>
      <vt:lpstr>2. Hiển thị lỗi</vt:lpstr>
      <vt:lpstr>2. Hiển thị lỗi</vt:lpstr>
      <vt:lpstr>2. Hiển thị lỗi</vt:lpstr>
      <vt:lpstr>2. Hiển thị lỗi</vt:lpstr>
      <vt:lpstr>Nội dung</vt:lpstr>
      <vt:lpstr>3. Giám sát lỗi trong Controller</vt:lpstr>
      <vt:lpstr>3. Giám sát lỗi trong Controller</vt:lpstr>
      <vt:lpstr>3. Giám sát lỗi trong Controller</vt:lpstr>
      <vt:lpstr>3. Giám sát lỗi trong Controller</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 Ping</cp:lastModifiedBy>
  <cp:revision>35</cp:revision>
  <dcterms:created xsi:type="dcterms:W3CDTF">2023-02-24T06:20:16Z</dcterms:created>
  <dcterms:modified xsi:type="dcterms:W3CDTF">2023-07-14T15:37:16Z</dcterms:modified>
</cp:coreProperties>
</file>