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8" r:id="rId3"/>
    <p:sldId id="289" r:id="rId4"/>
    <p:sldId id="290" r:id="rId5"/>
    <p:sldId id="291" r:id="rId6"/>
    <p:sldId id="292" r:id="rId7"/>
    <p:sldId id="295" r:id="rId8"/>
    <p:sldId id="296" r:id="rId9"/>
    <p:sldId id="297" r:id="rId10"/>
    <p:sldId id="298" r:id="rId11"/>
    <p:sldId id="299" r:id="rId12"/>
    <p:sldId id="300" r:id="rId13"/>
    <p:sldId id="301" r:id="rId14"/>
    <p:sldId id="302" r:id="rId15"/>
    <p:sldId id="293"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6/9/2023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3</a:t>
            </a:fld>
            <a:endParaRPr lang="en-US"/>
          </a:p>
        </p:txBody>
      </p:sp>
    </p:spTree>
    <p:extLst>
      <p:ext uri="{BB962C8B-B14F-4D97-AF65-F5344CB8AC3E}">
        <p14:creationId xmlns:p14="http://schemas.microsoft.com/office/powerpoint/2010/main" val="346053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13</a:t>
            </a:fld>
            <a:endParaRPr lang="en-US"/>
          </a:p>
        </p:txBody>
      </p:sp>
    </p:spTree>
    <p:extLst>
      <p:ext uri="{BB962C8B-B14F-4D97-AF65-F5344CB8AC3E}">
        <p14:creationId xmlns:p14="http://schemas.microsoft.com/office/powerpoint/2010/main" val="335696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14</a:t>
            </a:fld>
            <a:endParaRPr lang="en-US"/>
          </a:p>
        </p:txBody>
      </p:sp>
    </p:spTree>
    <p:extLst>
      <p:ext uri="{BB962C8B-B14F-4D97-AF65-F5344CB8AC3E}">
        <p14:creationId xmlns:p14="http://schemas.microsoft.com/office/powerpoint/2010/main" val="60727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16</a:t>
            </a:fld>
            <a:endParaRPr lang="en-US"/>
          </a:p>
        </p:txBody>
      </p:sp>
    </p:spTree>
    <p:extLst>
      <p:ext uri="{BB962C8B-B14F-4D97-AF65-F5344CB8AC3E}">
        <p14:creationId xmlns:p14="http://schemas.microsoft.com/office/powerpoint/2010/main" val="315700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17</a:t>
            </a:fld>
            <a:endParaRPr lang="en-US"/>
          </a:p>
        </p:txBody>
      </p:sp>
    </p:spTree>
    <p:extLst>
      <p:ext uri="{BB962C8B-B14F-4D97-AF65-F5344CB8AC3E}">
        <p14:creationId xmlns:p14="http://schemas.microsoft.com/office/powerpoint/2010/main" val="396125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18</a:t>
            </a:fld>
            <a:endParaRPr lang="en-US"/>
          </a:p>
        </p:txBody>
      </p:sp>
    </p:spTree>
    <p:extLst>
      <p:ext uri="{BB962C8B-B14F-4D97-AF65-F5344CB8AC3E}">
        <p14:creationId xmlns:p14="http://schemas.microsoft.com/office/powerpoint/2010/main" val="3299330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19</a:t>
            </a:fld>
            <a:endParaRPr lang="en-US"/>
          </a:p>
        </p:txBody>
      </p:sp>
    </p:spTree>
    <p:extLst>
      <p:ext uri="{BB962C8B-B14F-4D97-AF65-F5344CB8AC3E}">
        <p14:creationId xmlns:p14="http://schemas.microsoft.com/office/powerpoint/2010/main" val="3589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20</a:t>
            </a:fld>
            <a:endParaRPr lang="en-US"/>
          </a:p>
        </p:txBody>
      </p:sp>
    </p:spTree>
    <p:extLst>
      <p:ext uri="{BB962C8B-B14F-4D97-AF65-F5344CB8AC3E}">
        <p14:creationId xmlns:p14="http://schemas.microsoft.com/office/powerpoint/2010/main" val="48180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21</a:t>
            </a:fld>
            <a:endParaRPr lang="en-US"/>
          </a:p>
        </p:txBody>
      </p:sp>
    </p:spTree>
    <p:extLst>
      <p:ext uri="{BB962C8B-B14F-4D97-AF65-F5344CB8AC3E}">
        <p14:creationId xmlns:p14="http://schemas.microsoft.com/office/powerpoint/2010/main" val="455427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22</a:t>
            </a:fld>
            <a:endParaRPr lang="en-US"/>
          </a:p>
        </p:txBody>
      </p:sp>
    </p:spTree>
    <p:extLst>
      <p:ext uri="{BB962C8B-B14F-4D97-AF65-F5344CB8AC3E}">
        <p14:creationId xmlns:p14="http://schemas.microsoft.com/office/powerpoint/2010/main" val="2461482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23</a:t>
            </a:fld>
            <a:endParaRPr lang="en-US"/>
          </a:p>
        </p:txBody>
      </p:sp>
    </p:spTree>
    <p:extLst>
      <p:ext uri="{BB962C8B-B14F-4D97-AF65-F5344CB8AC3E}">
        <p14:creationId xmlns:p14="http://schemas.microsoft.com/office/powerpoint/2010/main" val="3976811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4</a:t>
            </a:fld>
            <a:endParaRPr lang="en-US"/>
          </a:p>
        </p:txBody>
      </p:sp>
    </p:spTree>
    <p:extLst>
      <p:ext uri="{BB962C8B-B14F-4D97-AF65-F5344CB8AC3E}">
        <p14:creationId xmlns:p14="http://schemas.microsoft.com/office/powerpoint/2010/main" val="1043673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24</a:t>
            </a:fld>
            <a:endParaRPr lang="en-US"/>
          </a:p>
        </p:txBody>
      </p:sp>
    </p:spTree>
    <p:extLst>
      <p:ext uri="{BB962C8B-B14F-4D97-AF65-F5344CB8AC3E}">
        <p14:creationId xmlns:p14="http://schemas.microsoft.com/office/powerpoint/2010/main" val="3019474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25</a:t>
            </a:fld>
            <a:endParaRPr lang="en-US"/>
          </a:p>
        </p:txBody>
      </p:sp>
    </p:spTree>
    <p:extLst>
      <p:ext uri="{BB962C8B-B14F-4D97-AF65-F5344CB8AC3E}">
        <p14:creationId xmlns:p14="http://schemas.microsoft.com/office/powerpoint/2010/main" val="3835460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26</a:t>
            </a:fld>
            <a:endParaRPr lang="en-US"/>
          </a:p>
        </p:txBody>
      </p:sp>
    </p:spTree>
    <p:extLst>
      <p:ext uri="{BB962C8B-B14F-4D97-AF65-F5344CB8AC3E}">
        <p14:creationId xmlns:p14="http://schemas.microsoft.com/office/powerpoint/2010/main" val="245448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27</a:t>
            </a:fld>
            <a:endParaRPr lang="en-US"/>
          </a:p>
        </p:txBody>
      </p:sp>
    </p:spTree>
    <p:extLst>
      <p:ext uri="{BB962C8B-B14F-4D97-AF65-F5344CB8AC3E}">
        <p14:creationId xmlns:p14="http://schemas.microsoft.com/office/powerpoint/2010/main" val="2624747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28</a:t>
            </a:fld>
            <a:endParaRPr lang="en-US"/>
          </a:p>
        </p:txBody>
      </p:sp>
    </p:spTree>
    <p:extLst>
      <p:ext uri="{BB962C8B-B14F-4D97-AF65-F5344CB8AC3E}">
        <p14:creationId xmlns:p14="http://schemas.microsoft.com/office/powerpoint/2010/main" val="329454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5</a:t>
            </a:fld>
            <a:endParaRPr lang="en-US"/>
          </a:p>
        </p:txBody>
      </p:sp>
    </p:spTree>
    <p:extLst>
      <p:ext uri="{BB962C8B-B14F-4D97-AF65-F5344CB8AC3E}">
        <p14:creationId xmlns:p14="http://schemas.microsoft.com/office/powerpoint/2010/main" val="194666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7</a:t>
            </a:fld>
            <a:endParaRPr lang="en-US"/>
          </a:p>
        </p:txBody>
      </p:sp>
    </p:spTree>
    <p:extLst>
      <p:ext uri="{BB962C8B-B14F-4D97-AF65-F5344CB8AC3E}">
        <p14:creationId xmlns:p14="http://schemas.microsoft.com/office/powerpoint/2010/main" val="181278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8</a:t>
            </a:fld>
            <a:endParaRPr lang="en-US"/>
          </a:p>
        </p:txBody>
      </p:sp>
    </p:spTree>
    <p:extLst>
      <p:ext uri="{BB962C8B-B14F-4D97-AF65-F5344CB8AC3E}">
        <p14:creationId xmlns:p14="http://schemas.microsoft.com/office/powerpoint/2010/main" val="239779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9</a:t>
            </a:fld>
            <a:endParaRPr lang="en-US"/>
          </a:p>
        </p:txBody>
      </p:sp>
    </p:spTree>
    <p:extLst>
      <p:ext uri="{BB962C8B-B14F-4D97-AF65-F5344CB8AC3E}">
        <p14:creationId xmlns:p14="http://schemas.microsoft.com/office/powerpoint/2010/main" val="2067399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10</a:t>
            </a:fld>
            <a:endParaRPr lang="en-US"/>
          </a:p>
        </p:txBody>
      </p:sp>
    </p:spTree>
    <p:extLst>
      <p:ext uri="{BB962C8B-B14F-4D97-AF65-F5344CB8AC3E}">
        <p14:creationId xmlns:p14="http://schemas.microsoft.com/office/powerpoint/2010/main" val="320668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11</a:t>
            </a:fld>
            <a:endParaRPr lang="en-US"/>
          </a:p>
        </p:txBody>
      </p:sp>
    </p:spTree>
    <p:extLst>
      <p:ext uri="{BB962C8B-B14F-4D97-AF65-F5344CB8AC3E}">
        <p14:creationId xmlns:p14="http://schemas.microsoft.com/office/powerpoint/2010/main" val="278170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12</a:t>
            </a:fld>
            <a:endParaRPr lang="en-US"/>
          </a:p>
        </p:txBody>
      </p:sp>
    </p:spTree>
    <p:extLst>
      <p:ext uri="{BB962C8B-B14F-4D97-AF65-F5344CB8AC3E}">
        <p14:creationId xmlns:p14="http://schemas.microsoft.com/office/powerpoint/2010/main" val="3606250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2</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2133600" y="3044279"/>
            <a:ext cx="8000999" cy="769441"/>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3: Tổng quan về EF Core</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Entity Framework trong ứng dụng đa tầng</a:t>
            </a:r>
          </a:p>
        </p:txBody>
      </p:sp>
      <p:pic>
        <p:nvPicPr>
          <p:cNvPr id="6" name="Picture 1">
            <a:extLst>
              <a:ext uri="{FF2B5EF4-FFF2-40B4-BE49-F238E27FC236}">
                <a16:creationId xmlns:a16="http://schemas.microsoft.com/office/drawing/2014/main" id="{C46A5432-EB89-4BDD-929F-4E3080E1E34A}"/>
              </a:ext>
            </a:extLst>
          </p:cNvPr>
          <p:cNvPicPr>
            <a:picLocks noChangeAspect="1"/>
          </p:cNvPicPr>
          <p:nvPr/>
        </p:nvPicPr>
        <p:blipFill>
          <a:blip r:embed="rId3">
            <a:extLst>
              <a:ext uri="{28A0092B-C50C-407E-A947-70E740481C1C}">
                <a14:useLocalDpi xmlns:a14="http://schemas.microsoft.com/office/drawing/2010/main" val="0"/>
              </a:ext>
            </a:extLst>
          </a:blip>
          <a:srcRect b="1799"/>
          <a:stretch>
            <a:fillRect/>
          </a:stretch>
        </p:blipFill>
        <p:spPr bwMode="auto">
          <a:xfrm>
            <a:off x="4218229" y="2143607"/>
            <a:ext cx="3755541" cy="415055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32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Một số đặc điểm của Entity Framework</a:t>
            </a:r>
          </a:p>
        </p:txBody>
      </p:sp>
      <p:graphicFrame>
        <p:nvGraphicFramePr>
          <p:cNvPr id="5" name="Table 4">
            <a:extLst>
              <a:ext uri="{FF2B5EF4-FFF2-40B4-BE49-F238E27FC236}">
                <a16:creationId xmlns:a16="http://schemas.microsoft.com/office/drawing/2014/main" id="{87471DCA-1970-454B-ACCB-F37C3C54928D}"/>
              </a:ext>
            </a:extLst>
          </p:cNvPr>
          <p:cNvGraphicFramePr>
            <a:graphicFrameLocks noGrp="1"/>
          </p:cNvGraphicFramePr>
          <p:nvPr/>
        </p:nvGraphicFramePr>
        <p:xfrm>
          <a:off x="1463040" y="2011679"/>
          <a:ext cx="9522203" cy="4140643"/>
        </p:xfrm>
        <a:graphic>
          <a:graphicData uri="http://schemas.openxmlformats.org/drawingml/2006/table">
            <a:tbl>
              <a:tblPr firstRow="1" bandRow="1">
                <a:tableStyleId>{5C22544A-7EE6-4342-B048-85BDC9FD1C3A}</a:tableStyleId>
              </a:tblPr>
              <a:tblGrid>
                <a:gridCol w="3315767">
                  <a:extLst>
                    <a:ext uri="{9D8B030D-6E8A-4147-A177-3AD203B41FA5}">
                      <a16:colId xmlns:a16="http://schemas.microsoft.com/office/drawing/2014/main" val="20000"/>
                    </a:ext>
                  </a:extLst>
                </a:gridCol>
                <a:gridCol w="6206436">
                  <a:extLst>
                    <a:ext uri="{9D8B030D-6E8A-4147-A177-3AD203B41FA5}">
                      <a16:colId xmlns:a16="http://schemas.microsoft.com/office/drawing/2014/main" val="20001"/>
                    </a:ext>
                  </a:extLst>
                </a:gridCol>
              </a:tblGrid>
              <a:tr h="536713">
                <a:tc>
                  <a:txBody>
                    <a:bodyPr/>
                    <a:lstStyle/>
                    <a:p>
                      <a:pPr algn="ctr"/>
                      <a:r>
                        <a:rPr lang="en-US" sz="1800"/>
                        <a:t>Đặc</a:t>
                      </a:r>
                      <a:r>
                        <a:rPr lang="en-US" sz="1800" baseline="0"/>
                        <a:t> điểm</a:t>
                      </a:r>
                      <a:endParaRPr lang="en-US" sz="1800"/>
                    </a:p>
                  </a:txBody>
                  <a:tcPr marL="91436" marR="91436" marT="45700" marB="45700" anchor="ctr"/>
                </a:tc>
                <a:tc>
                  <a:txBody>
                    <a:bodyPr/>
                    <a:lstStyle/>
                    <a:p>
                      <a:pPr algn="ctr"/>
                      <a:r>
                        <a:rPr lang="en-US" sz="1800"/>
                        <a:t>Giải</a:t>
                      </a:r>
                      <a:r>
                        <a:rPr lang="en-US" sz="1800" baseline="0"/>
                        <a:t> thích</a:t>
                      </a:r>
                      <a:endParaRPr lang="en-US" sz="1800"/>
                    </a:p>
                  </a:txBody>
                  <a:tcPr marL="91436" marR="91436" marT="45700" marB="45700" anchor="ctr"/>
                </a:tc>
                <a:extLst>
                  <a:ext uri="{0D108BD9-81ED-4DB2-BD59-A6C34878D82A}">
                    <a16:rowId xmlns:a16="http://schemas.microsoft.com/office/drawing/2014/main" val="10000"/>
                  </a:ext>
                </a:extLst>
              </a:tr>
              <a:tr h="512860">
                <a:tc>
                  <a:txBody>
                    <a:bodyPr/>
                    <a:lstStyle/>
                    <a:p>
                      <a:pPr algn="ctr"/>
                      <a:r>
                        <a:rPr lang="en-US" sz="1800"/>
                        <a:t>Cross – platform</a:t>
                      </a:r>
                    </a:p>
                  </a:txBody>
                  <a:tcPr marL="91436" marR="91436" marT="45700" marB="45700" anchor="ctr"/>
                </a:tc>
                <a:tc>
                  <a:txBody>
                    <a:bodyPr/>
                    <a:lstStyle/>
                    <a:p>
                      <a:r>
                        <a:rPr lang="en-US" sz="1800"/>
                        <a:t>Sử</a:t>
                      </a:r>
                      <a:r>
                        <a:rPr lang="en-US" sz="1800" baseline="0"/>
                        <a:t> dụng được trên Windows, Linux và Mac</a:t>
                      </a:r>
                      <a:endParaRPr lang="en-US" sz="1800"/>
                    </a:p>
                  </a:txBody>
                  <a:tcPr marL="91436" marR="91436" marT="45700" marB="45700" anchor="ctr"/>
                </a:tc>
                <a:extLst>
                  <a:ext uri="{0D108BD9-81ED-4DB2-BD59-A6C34878D82A}">
                    <a16:rowId xmlns:a16="http://schemas.microsoft.com/office/drawing/2014/main" val="10001"/>
                  </a:ext>
                </a:extLst>
              </a:tr>
              <a:tr h="487018">
                <a:tc>
                  <a:txBody>
                    <a:bodyPr/>
                    <a:lstStyle/>
                    <a:p>
                      <a:pPr algn="ctr"/>
                      <a:r>
                        <a:rPr lang="en-US" sz="1800"/>
                        <a:t>Modelling</a:t>
                      </a:r>
                    </a:p>
                  </a:txBody>
                  <a:tcPr marL="91436" marR="91436" marT="45700" marB="45700" anchor="ctr"/>
                </a:tc>
                <a:tc>
                  <a:txBody>
                    <a:bodyPr/>
                    <a:lstStyle/>
                    <a:p>
                      <a:r>
                        <a:rPr lang="en-US" sz="1800"/>
                        <a:t>Mô</a:t>
                      </a:r>
                      <a:r>
                        <a:rPr lang="en-US" sz="1800" baseline="0"/>
                        <a:t> hình hóa các đối tượng từ các bảng trong CSDL</a:t>
                      </a:r>
                      <a:endParaRPr lang="en-US" sz="1800"/>
                    </a:p>
                  </a:txBody>
                  <a:tcPr marL="91436" marR="91436" marT="45700" marB="45700" anchor="ctr"/>
                </a:tc>
                <a:extLst>
                  <a:ext uri="{0D108BD9-81ED-4DB2-BD59-A6C34878D82A}">
                    <a16:rowId xmlns:a16="http://schemas.microsoft.com/office/drawing/2014/main" val="10002"/>
                  </a:ext>
                </a:extLst>
              </a:tr>
              <a:tr h="546652">
                <a:tc>
                  <a:txBody>
                    <a:bodyPr/>
                    <a:lstStyle/>
                    <a:p>
                      <a:pPr algn="ctr"/>
                      <a:r>
                        <a:rPr lang="en-US" sz="1800"/>
                        <a:t>Querying</a:t>
                      </a:r>
                    </a:p>
                  </a:txBody>
                  <a:tcPr marL="91436" marR="91436" marT="45700" marB="45700" anchor="ctr"/>
                </a:tc>
                <a:tc>
                  <a:txBody>
                    <a:bodyPr/>
                    <a:lstStyle/>
                    <a:p>
                      <a:r>
                        <a:rPr lang="en-US" sz="1800"/>
                        <a:t>Sử dụng</a:t>
                      </a:r>
                      <a:r>
                        <a:rPr lang="en-US" sz="1800" baseline="0"/>
                        <a:t> LINQ để truy vấn dữ liệu</a:t>
                      </a:r>
                      <a:endParaRPr lang="en-US" sz="1800"/>
                    </a:p>
                  </a:txBody>
                  <a:tcPr marL="91436" marR="91436" marT="45700" marB="45700" anchor="ctr"/>
                </a:tc>
                <a:extLst>
                  <a:ext uri="{0D108BD9-81ED-4DB2-BD59-A6C34878D82A}">
                    <a16:rowId xmlns:a16="http://schemas.microsoft.com/office/drawing/2014/main" val="10003"/>
                  </a:ext>
                </a:extLst>
              </a:tr>
              <a:tr h="467139">
                <a:tc>
                  <a:txBody>
                    <a:bodyPr/>
                    <a:lstStyle/>
                    <a:p>
                      <a:pPr algn="ctr"/>
                      <a:r>
                        <a:rPr lang="en-US" sz="1800"/>
                        <a:t>Saving</a:t>
                      </a:r>
                    </a:p>
                  </a:txBody>
                  <a:tcPr marL="91436" marR="91436" marT="45700" marB="45700" anchor="ctr"/>
                </a:tc>
                <a:tc>
                  <a:txBody>
                    <a:bodyPr/>
                    <a:lstStyle/>
                    <a:p>
                      <a:r>
                        <a:rPr lang="en-US" sz="1800"/>
                        <a:t>Ghi nhận</a:t>
                      </a:r>
                      <a:r>
                        <a:rPr lang="en-US" sz="1800" baseline="0"/>
                        <a:t> các thay đổi trên mô hình các đối tượng xuống CSDL</a:t>
                      </a:r>
                      <a:endParaRPr lang="en-US" sz="1800"/>
                    </a:p>
                  </a:txBody>
                  <a:tcPr marL="91436" marR="91436" marT="45700" marB="45700" anchor="ctr"/>
                </a:tc>
                <a:extLst>
                  <a:ext uri="{0D108BD9-81ED-4DB2-BD59-A6C34878D82A}">
                    <a16:rowId xmlns:a16="http://schemas.microsoft.com/office/drawing/2014/main" val="10004"/>
                  </a:ext>
                </a:extLst>
              </a:tr>
              <a:tr h="566530">
                <a:tc>
                  <a:txBody>
                    <a:bodyPr/>
                    <a:lstStyle/>
                    <a:p>
                      <a:pPr algn="ctr"/>
                      <a:r>
                        <a:rPr lang="en-US" sz="1800"/>
                        <a:t>Transaction</a:t>
                      </a:r>
                    </a:p>
                  </a:txBody>
                  <a:tcPr marL="91436" marR="91436" marT="45700" marB="45700" anchor="ctr"/>
                </a:tc>
                <a:tc>
                  <a:txBody>
                    <a:bodyPr/>
                    <a:lstStyle/>
                    <a:p>
                      <a:r>
                        <a:rPr lang="en-US" sz="1800"/>
                        <a:t>Phát</a:t>
                      </a:r>
                      <a:r>
                        <a:rPr lang="en-US" sz="1800" baseline="0"/>
                        <a:t> sinh tự động các giao tác trong quá trình đọc và ghi dữ liệu</a:t>
                      </a:r>
                      <a:endParaRPr lang="en-US" sz="1800"/>
                    </a:p>
                  </a:txBody>
                  <a:tcPr marL="91436" marR="91436" marT="45700" marB="45700" anchor="ctr"/>
                </a:tc>
                <a:extLst>
                  <a:ext uri="{0D108BD9-81ED-4DB2-BD59-A6C34878D82A}">
                    <a16:rowId xmlns:a16="http://schemas.microsoft.com/office/drawing/2014/main" val="10005"/>
                  </a:ext>
                </a:extLst>
              </a:tr>
              <a:tr h="506896">
                <a:tc>
                  <a:txBody>
                    <a:bodyPr/>
                    <a:lstStyle/>
                    <a:p>
                      <a:pPr algn="ctr"/>
                      <a:r>
                        <a:rPr lang="en-US" sz="1800"/>
                        <a:t>Catching</a:t>
                      </a:r>
                    </a:p>
                  </a:txBody>
                  <a:tcPr marL="91436" marR="91436" marT="45700" marB="45700" anchor="ctr"/>
                </a:tc>
                <a:tc>
                  <a:txBody>
                    <a:bodyPr/>
                    <a:lstStyle/>
                    <a:p>
                      <a:r>
                        <a:rPr lang="en-US" sz="1800"/>
                        <a:t>Đạt</a:t>
                      </a:r>
                      <a:r>
                        <a:rPr lang="en-US" sz="1800" baseline="0"/>
                        <a:t> h</a:t>
                      </a:r>
                      <a:r>
                        <a:rPr lang="en-US" sz="1800"/>
                        <a:t>iệu</a:t>
                      </a:r>
                      <a:r>
                        <a:rPr lang="en-US" sz="1800" baseline="0"/>
                        <a:t> quả khi truy vấn dữ liệu</a:t>
                      </a:r>
                      <a:endParaRPr lang="en-US" sz="1800"/>
                    </a:p>
                  </a:txBody>
                  <a:tcPr marL="91436" marR="91436" marT="45700" marB="45700" anchor="ctr"/>
                </a:tc>
                <a:extLst>
                  <a:ext uri="{0D108BD9-81ED-4DB2-BD59-A6C34878D82A}">
                    <a16:rowId xmlns:a16="http://schemas.microsoft.com/office/drawing/2014/main" val="10006"/>
                  </a:ext>
                </a:extLst>
              </a:tr>
              <a:tr h="516835">
                <a:tc>
                  <a:txBody>
                    <a:bodyPr/>
                    <a:lstStyle/>
                    <a:p>
                      <a:pPr algn="ctr"/>
                      <a:r>
                        <a:rPr lang="en-US" sz="1800"/>
                        <a:t>…</a:t>
                      </a:r>
                    </a:p>
                  </a:txBody>
                  <a:tcPr marL="91436" marR="91436" marT="45700" marB="45700" anchor="ctr"/>
                </a:tc>
                <a:tc>
                  <a:txBody>
                    <a:bodyPr/>
                    <a:lstStyle/>
                    <a:p>
                      <a:endParaRPr lang="en-US" sz="1800"/>
                    </a:p>
                  </a:txBody>
                  <a:tcPr marL="91436" marR="91436" marT="45700" marB="4570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3863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 cách tiếp cận với EF Core trong ASP.NET Core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Database First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Code First</a:t>
            </a:r>
          </a:p>
        </p:txBody>
      </p:sp>
    </p:spTree>
    <p:extLst>
      <p:ext uri="{BB962C8B-B14F-4D97-AF65-F5344CB8AC3E}">
        <p14:creationId xmlns:p14="http://schemas.microsoft.com/office/powerpoint/2010/main" val="247703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Database First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Lớp ngữ cảnh dữ liệu (Context) và các đối tượng (Entity Class) được phát sinh từ CSDL và các bảng. </a:t>
            </a:r>
          </a:p>
        </p:txBody>
      </p:sp>
      <p:pic>
        <p:nvPicPr>
          <p:cNvPr id="5" name="Picture 1">
            <a:extLst>
              <a:ext uri="{FF2B5EF4-FFF2-40B4-BE49-F238E27FC236}">
                <a16:creationId xmlns:a16="http://schemas.microsoft.com/office/drawing/2014/main" id="{923C8559-F5B9-49F7-8E1E-4849688C1D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2805" y="3603777"/>
            <a:ext cx="7426390" cy="1533711"/>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74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Code First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CSDL và các bảng sẽ được phát sinh trong qua trình xây dựng lớp đối tượng (Entity Class) và lớp ngữ cảnh dữ liệu (Context)</a:t>
            </a:r>
          </a:p>
        </p:txBody>
      </p:sp>
      <p:pic>
        <p:nvPicPr>
          <p:cNvPr id="6" name="Picture 2">
            <a:extLst>
              <a:ext uri="{FF2B5EF4-FFF2-40B4-BE49-F238E27FC236}">
                <a16:creationId xmlns:a16="http://schemas.microsoft.com/office/drawing/2014/main" id="{CD2C16CE-82B7-44B0-BD33-ABA0F3412B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9409" y="4017081"/>
            <a:ext cx="7433181" cy="1747613"/>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97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8302273" cy="2647969"/>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Tìm hiểu mô hình ORM</a:t>
            </a:r>
            <a:endParaRPr lang="en-US" sz="320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Tổng quan về EF Core (Entity Framework Core)</a:t>
            </a: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Tích hợp EF Core vào ASP.NET Core</a:t>
            </a:r>
            <a:endParaRPr lang="en-US" sz="2800" b="1">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7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6734596"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Cài đặt EF Core qua Nuget Package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Nhấp chuột phải vào </a:t>
            </a:r>
            <a:r>
              <a:rPr lang="en-US" sz="2400" b="1">
                <a:solidFill>
                  <a:srgbClr val="333399"/>
                </a:solidFill>
                <a:latin typeface="Arial" panose="020B0604020202020204" pitchFamily="34" charset="0"/>
                <a:cs typeface="Arial" panose="020B0604020202020204" pitchFamily="34" charset="0"/>
              </a:rPr>
              <a:t>Project </a:t>
            </a:r>
            <a:r>
              <a:rPr lang="en-US" sz="2400" b="1">
                <a:solidFill>
                  <a:srgbClr val="333399"/>
                </a:solidFill>
                <a:latin typeface="Arial" panose="020B0604020202020204" pitchFamily="34" charset="0"/>
                <a:cs typeface="Arial" panose="020B0604020202020204" pitchFamily="34" charset="0"/>
                <a:sym typeface="Wingdings" panose="05000000000000000000" pitchFamily="2" charset="2"/>
              </a:rPr>
              <a:t> Manage Nuget Packages</a:t>
            </a:r>
            <a:endParaRPr lang="en-US" sz="2400" b="1">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EE8C212-CA17-455B-84B3-E174529F940E}"/>
              </a:ext>
            </a:extLst>
          </p:cNvPr>
          <p:cNvPicPr>
            <a:picLocks noChangeAspect="1"/>
          </p:cNvPicPr>
          <p:nvPr/>
        </p:nvPicPr>
        <p:blipFill>
          <a:blip r:embed="rId3"/>
          <a:stretch>
            <a:fillRect/>
          </a:stretch>
        </p:blipFill>
        <p:spPr>
          <a:xfrm>
            <a:off x="8308857" y="1162971"/>
            <a:ext cx="3114884" cy="528841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38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9522202" cy="1326902"/>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Cài đặt EF Core qua Nuget Package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Tại Browse </a:t>
            </a:r>
            <a:r>
              <a:rPr lang="en-US" sz="2400">
                <a:solidFill>
                  <a:srgbClr val="333399"/>
                </a:solidFill>
                <a:latin typeface="Arial" panose="020B0604020202020204" pitchFamily="34" charset="0"/>
                <a:cs typeface="Arial" panose="020B0604020202020204" pitchFamily="34" charset="0"/>
                <a:sym typeface="Wingdings" panose="05000000000000000000" pitchFamily="2" charset="2"/>
              </a:rPr>
              <a:t> EntityFrameworkCore  Install</a:t>
            </a:r>
            <a:endParaRPr lang="en-US" sz="2400">
              <a:solidFill>
                <a:srgbClr val="333399"/>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E69D06-D41C-4888-B047-D9407BB57081}"/>
              </a:ext>
            </a:extLst>
          </p:cNvPr>
          <p:cNvPicPr>
            <a:picLocks noChangeAspect="1"/>
          </p:cNvPicPr>
          <p:nvPr/>
        </p:nvPicPr>
        <p:blipFill>
          <a:blip r:embed="rId3"/>
          <a:stretch>
            <a:fillRect/>
          </a:stretch>
        </p:blipFill>
        <p:spPr>
          <a:xfrm>
            <a:off x="1719469" y="2716947"/>
            <a:ext cx="8753061" cy="39033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3016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9522202"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Cài đặt EF Core qua Nuget Package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Microsoft.EntityFrameworkCore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Microsoft.EntityFrameworkCore.Design</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Microsoft.EntityFrameworkCore.SqlServer</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Microsoft.EntityFrameworkCore.Tools</a:t>
            </a:r>
          </a:p>
        </p:txBody>
      </p:sp>
    </p:spTree>
    <p:extLst>
      <p:ext uri="{BB962C8B-B14F-4D97-AF65-F5344CB8AC3E}">
        <p14:creationId xmlns:p14="http://schemas.microsoft.com/office/powerpoint/2010/main" val="303490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9522202" cy="1326902"/>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kết nối đến CSDL</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Vào View </a:t>
            </a:r>
            <a:r>
              <a:rPr lang="en-US" sz="2400">
                <a:solidFill>
                  <a:srgbClr val="333399"/>
                </a:solidFill>
                <a:latin typeface="Arial" panose="020B0604020202020204" pitchFamily="34" charset="0"/>
                <a:cs typeface="Arial" panose="020B0604020202020204" pitchFamily="34" charset="0"/>
                <a:sym typeface="Wingdings" panose="05000000000000000000" pitchFamily="2" charset="2"/>
              </a:rPr>
              <a:t> SQL Server Object Explorer</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5200974-7FD4-4CB1-8D5D-CF6164105D27}"/>
              </a:ext>
            </a:extLst>
          </p:cNvPr>
          <p:cNvPicPr>
            <a:picLocks noChangeAspect="1"/>
          </p:cNvPicPr>
          <p:nvPr/>
        </p:nvPicPr>
        <p:blipFill>
          <a:blip r:embed="rId3"/>
          <a:stretch>
            <a:fillRect/>
          </a:stretch>
        </p:blipFill>
        <p:spPr>
          <a:xfrm>
            <a:off x="3981185" y="2743358"/>
            <a:ext cx="4410691" cy="36771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0940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8302273" cy="2667077"/>
          </a:xfrm>
          <a:prstGeom prst="rect">
            <a:avLst/>
          </a:prstGeom>
          <a:noFill/>
        </p:spPr>
        <p:txBody>
          <a:bodyPr wrap="none" rtlCol="0">
            <a:spAutoFit/>
          </a:bodyPr>
          <a:lstStyle/>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Tìm hiểu mô hình ORM</a:t>
            </a: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Tổng quan về EF Core (Entity Framework Core)</a:t>
            </a: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Tích hợp EF Core vào ASP.NET Core</a:t>
            </a:r>
          </a:p>
        </p:txBody>
      </p:sp>
    </p:spTree>
    <p:extLst>
      <p:ext uri="{BB962C8B-B14F-4D97-AF65-F5344CB8AC3E}">
        <p14:creationId xmlns:p14="http://schemas.microsoft.com/office/powerpoint/2010/main" val="39058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5452447"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kết nối đến CSDL</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Chọn Server kết nối</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Bổ sung thông tin đăng nhập</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Nhấn </a:t>
            </a:r>
            <a:r>
              <a:rPr lang="en-US" sz="2400" b="1">
                <a:solidFill>
                  <a:srgbClr val="333399"/>
                </a:solidFill>
                <a:latin typeface="Arial" panose="020B0604020202020204" pitchFamily="34" charset="0"/>
                <a:cs typeface="Arial" panose="020B0604020202020204" pitchFamily="34" charset="0"/>
              </a:rPr>
              <a:t>Connect</a:t>
            </a:r>
          </a:p>
        </p:txBody>
      </p:sp>
      <p:pic>
        <p:nvPicPr>
          <p:cNvPr id="6" name="Picture 5">
            <a:extLst>
              <a:ext uri="{FF2B5EF4-FFF2-40B4-BE49-F238E27FC236}">
                <a16:creationId xmlns:a16="http://schemas.microsoft.com/office/drawing/2014/main" id="{72AC87DC-EE55-4843-89D9-9841178D744E}"/>
              </a:ext>
            </a:extLst>
          </p:cNvPr>
          <p:cNvPicPr>
            <a:picLocks noChangeAspect="1"/>
          </p:cNvPicPr>
          <p:nvPr/>
        </p:nvPicPr>
        <p:blipFill>
          <a:blip r:embed="rId3"/>
          <a:stretch>
            <a:fillRect/>
          </a:stretch>
        </p:blipFill>
        <p:spPr>
          <a:xfrm>
            <a:off x="7414592" y="1323251"/>
            <a:ext cx="3833722" cy="46524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03600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5631352"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kết nối đến CSDL</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Chọn Database cần kết nối</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Nhấp chuột phải chọn </a:t>
            </a:r>
            <a:r>
              <a:rPr lang="en-US" sz="2400" b="1">
                <a:solidFill>
                  <a:srgbClr val="333399"/>
                </a:solidFill>
                <a:latin typeface="Arial" panose="020B0604020202020204" pitchFamily="34" charset="0"/>
                <a:cs typeface="Arial" panose="020B0604020202020204" pitchFamily="34" charset="0"/>
              </a:rPr>
              <a:t>Properties</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Tìm đến chuỗi </a:t>
            </a:r>
            <a:r>
              <a:rPr lang="en-US" sz="2400" b="1">
                <a:solidFill>
                  <a:srgbClr val="333399"/>
                </a:solidFill>
                <a:latin typeface="Arial" panose="020B0604020202020204" pitchFamily="34" charset="0"/>
                <a:cs typeface="Arial" panose="020B0604020202020204" pitchFamily="34" charset="0"/>
              </a:rPr>
              <a:t>Connect string</a:t>
            </a:r>
            <a:r>
              <a:rPr lang="en-US" sz="2400">
                <a:solidFill>
                  <a:srgbClr val="333399"/>
                </a:solidFill>
                <a:latin typeface="Arial" panose="020B0604020202020204" pitchFamily="34" charset="0"/>
                <a:cs typeface="Arial" panose="020B0604020202020204" pitchFamily="34" charset="0"/>
              </a:rPr>
              <a:t> và sao chép giá trị của chuỗi kết nối.</a:t>
            </a:r>
          </a:p>
        </p:txBody>
      </p:sp>
      <p:pic>
        <p:nvPicPr>
          <p:cNvPr id="5" name="Picture 4">
            <a:extLst>
              <a:ext uri="{FF2B5EF4-FFF2-40B4-BE49-F238E27FC236}">
                <a16:creationId xmlns:a16="http://schemas.microsoft.com/office/drawing/2014/main" id="{9213BF1B-5EFB-4789-A95A-3E0380118156}"/>
              </a:ext>
            </a:extLst>
          </p:cNvPr>
          <p:cNvPicPr>
            <a:picLocks noChangeAspect="1"/>
          </p:cNvPicPr>
          <p:nvPr/>
        </p:nvPicPr>
        <p:blipFill>
          <a:blip r:embed="rId3"/>
          <a:stretch>
            <a:fillRect/>
          </a:stretch>
        </p:blipFill>
        <p:spPr>
          <a:xfrm>
            <a:off x="7506053" y="1995446"/>
            <a:ext cx="3839111" cy="356284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7252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6170488"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kết nối đến CSDL</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Truy cập vào tệp tin </a:t>
            </a:r>
            <a:r>
              <a:rPr lang="en-US" sz="2400" b="1">
                <a:solidFill>
                  <a:srgbClr val="333399"/>
                </a:solidFill>
                <a:latin typeface="Arial" panose="020B0604020202020204" pitchFamily="34" charset="0"/>
                <a:cs typeface="Arial" panose="020B0604020202020204" pitchFamily="34" charset="0"/>
              </a:rPr>
              <a:t>appsettings.json</a:t>
            </a:r>
            <a:r>
              <a:rPr lang="en-US" sz="2400">
                <a:solidFill>
                  <a:srgbClr val="333399"/>
                </a:solidFill>
                <a:latin typeface="Arial" panose="020B0604020202020204" pitchFamily="34" charset="0"/>
                <a:cs typeface="Arial" panose="020B0604020202020204" pitchFamily="34" charset="0"/>
              </a:rPr>
              <a:t> và bổ sung thêm thông tin kết nối như sau:</a:t>
            </a:r>
          </a:p>
        </p:txBody>
      </p:sp>
      <p:pic>
        <p:nvPicPr>
          <p:cNvPr id="6" name="Picture 5">
            <a:extLst>
              <a:ext uri="{FF2B5EF4-FFF2-40B4-BE49-F238E27FC236}">
                <a16:creationId xmlns:a16="http://schemas.microsoft.com/office/drawing/2014/main" id="{D6BCCCEE-D521-44E5-BCCB-CC2542AE028D}"/>
              </a:ext>
            </a:extLst>
          </p:cNvPr>
          <p:cNvPicPr>
            <a:picLocks noChangeAspect="1"/>
          </p:cNvPicPr>
          <p:nvPr/>
        </p:nvPicPr>
        <p:blipFill>
          <a:blip r:embed="rId3"/>
          <a:stretch>
            <a:fillRect/>
          </a:stretch>
        </p:blipFill>
        <p:spPr>
          <a:xfrm>
            <a:off x="7774822" y="1522178"/>
            <a:ext cx="3858163" cy="2362530"/>
          </a:xfrm>
          <a:prstGeom prst="rect">
            <a:avLst/>
          </a:prstGeom>
        </p:spPr>
      </p:pic>
      <p:sp>
        <p:nvSpPr>
          <p:cNvPr id="7" name="TextBox 6">
            <a:extLst>
              <a:ext uri="{FF2B5EF4-FFF2-40B4-BE49-F238E27FC236}">
                <a16:creationId xmlns:a16="http://schemas.microsoft.com/office/drawing/2014/main" id="{167C3E74-4E46-4FDA-BCF4-A8EDFAF3299C}"/>
              </a:ext>
            </a:extLst>
          </p:cNvPr>
          <p:cNvSpPr txBox="1"/>
          <p:nvPr/>
        </p:nvSpPr>
        <p:spPr>
          <a:xfrm>
            <a:off x="2906665" y="3263574"/>
            <a:ext cx="6378669" cy="3416320"/>
          </a:xfrm>
          <a:prstGeom prst="rect">
            <a:avLst/>
          </a:prstGeom>
          <a:noFill/>
        </p:spPr>
        <p:txBody>
          <a:bodyPr wrap="none" rtlCol="0">
            <a:spAutoFit/>
          </a:bodyPr>
          <a:lstStyle/>
          <a:p>
            <a:r>
              <a:rPr lang="en-US" sz="1800">
                <a:solidFill>
                  <a:srgbClr val="000000"/>
                </a:solidFill>
                <a:latin typeface="Cascadia Mono" panose="020B0609020000020004" pitchFamily="49" charset="0"/>
              </a:rPr>
              <a:t>{</a:t>
            </a:r>
          </a:p>
          <a:p>
            <a:r>
              <a:rPr lang="en-US" sz="1800">
                <a:solidFill>
                  <a:srgbClr val="000000"/>
                </a:solidFill>
                <a:latin typeface="Cascadia Mono" panose="020B0609020000020004" pitchFamily="49" charset="0"/>
              </a:rPr>
              <a:t>  </a:t>
            </a:r>
            <a:r>
              <a:rPr lang="en-US" sz="1800">
                <a:solidFill>
                  <a:srgbClr val="2E75B6"/>
                </a:solidFill>
                <a:latin typeface="Cascadia Mono" panose="020B0609020000020004" pitchFamily="49" charset="0"/>
              </a:rPr>
              <a:t>"Logging"</a:t>
            </a:r>
            <a:r>
              <a:rPr lang="en-US" sz="1800">
                <a:solidFill>
                  <a:srgbClr val="000000"/>
                </a:solidFill>
                <a:latin typeface="Cascadia Mono" panose="020B0609020000020004" pitchFamily="49" charset="0"/>
              </a:rPr>
              <a:t>: {</a:t>
            </a:r>
          </a:p>
          <a:p>
            <a:r>
              <a:rPr lang="en-US" sz="1800">
                <a:solidFill>
                  <a:srgbClr val="000000"/>
                </a:solidFill>
                <a:latin typeface="Cascadia Mono" panose="020B0609020000020004" pitchFamily="49" charset="0"/>
              </a:rPr>
              <a:t>    </a:t>
            </a:r>
            <a:r>
              <a:rPr lang="en-US" sz="1800">
                <a:solidFill>
                  <a:srgbClr val="2E75B6"/>
                </a:solidFill>
                <a:latin typeface="Cascadia Mono" panose="020B0609020000020004" pitchFamily="49" charset="0"/>
              </a:rPr>
              <a:t>"LogLevel"</a:t>
            </a:r>
            <a:r>
              <a:rPr lang="en-US" sz="1800">
                <a:solidFill>
                  <a:srgbClr val="000000"/>
                </a:solidFill>
                <a:latin typeface="Cascadia Mono" panose="020B0609020000020004" pitchFamily="49" charset="0"/>
              </a:rPr>
              <a:t>: {</a:t>
            </a:r>
          </a:p>
          <a:p>
            <a:r>
              <a:rPr lang="en-US" sz="1800">
                <a:solidFill>
                  <a:srgbClr val="000000"/>
                </a:solidFill>
                <a:latin typeface="Cascadia Mono" panose="020B0609020000020004" pitchFamily="49" charset="0"/>
              </a:rPr>
              <a:t>      </a:t>
            </a:r>
            <a:r>
              <a:rPr lang="en-US" sz="1800">
                <a:solidFill>
                  <a:srgbClr val="2E75B6"/>
                </a:solidFill>
                <a:latin typeface="Cascadia Mono" panose="020B0609020000020004" pitchFamily="49" charset="0"/>
              </a:rPr>
              <a:t>"Default"</a:t>
            </a:r>
            <a:r>
              <a:rPr lang="en-US" sz="1800">
                <a:solidFill>
                  <a:srgbClr val="000000"/>
                </a:solidFill>
                <a:latin typeface="Cascadia Mono" panose="020B0609020000020004" pitchFamily="49" charset="0"/>
              </a:rPr>
              <a:t>: </a:t>
            </a:r>
            <a:r>
              <a:rPr lang="en-US" sz="1800">
                <a:solidFill>
                  <a:srgbClr val="A31515"/>
                </a:solidFill>
                <a:latin typeface="Cascadia Mono" panose="020B0609020000020004" pitchFamily="49" charset="0"/>
              </a:rPr>
              <a:t>"Information"</a:t>
            </a:r>
            <a:r>
              <a:rPr lang="en-US" sz="1800">
                <a:solidFill>
                  <a:srgbClr val="000000"/>
                </a:solidFill>
                <a:latin typeface="Cascadia Mono" panose="020B0609020000020004" pitchFamily="49" charset="0"/>
              </a:rPr>
              <a:t>,</a:t>
            </a:r>
          </a:p>
          <a:p>
            <a:r>
              <a:rPr lang="en-US" sz="1800">
                <a:solidFill>
                  <a:srgbClr val="000000"/>
                </a:solidFill>
                <a:latin typeface="Cascadia Mono" panose="020B0609020000020004" pitchFamily="49" charset="0"/>
              </a:rPr>
              <a:t>      </a:t>
            </a:r>
            <a:r>
              <a:rPr lang="en-US" sz="1800">
                <a:solidFill>
                  <a:srgbClr val="2E75B6"/>
                </a:solidFill>
                <a:latin typeface="Cascadia Mono" panose="020B0609020000020004" pitchFamily="49" charset="0"/>
              </a:rPr>
              <a:t>"Microsoft.AspNetCore"</a:t>
            </a:r>
            <a:r>
              <a:rPr lang="en-US" sz="1800">
                <a:solidFill>
                  <a:srgbClr val="000000"/>
                </a:solidFill>
                <a:latin typeface="Cascadia Mono" panose="020B0609020000020004" pitchFamily="49" charset="0"/>
              </a:rPr>
              <a:t>: </a:t>
            </a:r>
            <a:r>
              <a:rPr lang="en-US" sz="1800">
                <a:solidFill>
                  <a:srgbClr val="A31515"/>
                </a:solidFill>
                <a:latin typeface="Cascadia Mono" panose="020B0609020000020004" pitchFamily="49" charset="0"/>
              </a:rPr>
              <a:t>"Warning"</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p>
          <a:p>
            <a:r>
              <a:rPr lang="en-US" sz="1800">
                <a:solidFill>
                  <a:srgbClr val="000000"/>
                </a:solidFill>
                <a:latin typeface="Cascadia Mono" panose="020B0609020000020004" pitchFamily="49" charset="0"/>
              </a:rPr>
              <a:t>  },</a:t>
            </a:r>
          </a:p>
          <a:p>
            <a:r>
              <a:rPr lang="en-US" sz="1800">
                <a:solidFill>
                  <a:srgbClr val="000000"/>
                </a:solidFill>
                <a:latin typeface="Cascadia Mono" panose="020B0609020000020004" pitchFamily="49" charset="0"/>
              </a:rPr>
              <a:t>  </a:t>
            </a:r>
            <a:r>
              <a:rPr lang="en-US" sz="1800">
                <a:solidFill>
                  <a:srgbClr val="2E75B6"/>
                </a:solidFill>
                <a:latin typeface="Cascadia Mono" panose="020B0609020000020004" pitchFamily="49" charset="0"/>
              </a:rPr>
              <a:t>"AllowedHosts"</a:t>
            </a:r>
            <a:r>
              <a:rPr lang="en-US" sz="1800">
                <a:solidFill>
                  <a:srgbClr val="000000"/>
                </a:solidFill>
                <a:latin typeface="Cascadia Mono" panose="020B0609020000020004" pitchFamily="49" charset="0"/>
              </a:rPr>
              <a:t>: </a:t>
            </a:r>
            <a:r>
              <a:rPr lang="en-US" sz="1800">
                <a:solidFill>
                  <a:srgbClr val="A31515"/>
                </a:solidFill>
                <a:latin typeface="Cascadia Mono" panose="020B0609020000020004" pitchFamily="49" charset="0"/>
              </a:rPr>
              <a:t>"*"</a:t>
            </a:r>
            <a:r>
              <a:rPr lang="en-US" sz="1800">
                <a:solidFill>
                  <a:srgbClr val="000000"/>
                </a:solidFill>
                <a:latin typeface="Cascadia Mono" panose="020B0609020000020004" pitchFamily="49" charset="0"/>
              </a:rPr>
              <a:t>,</a:t>
            </a:r>
          </a:p>
          <a:p>
            <a:r>
              <a:rPr lang="en-US" sz="1800">
                <a:solidFill>
                  <a:srgbClr val="000000"/>
                </a:solidFill>
                <a:latin typeface="Cascadia Mono" panose="020B0609020000020004" pitchFamily="49" charset="0"/>
              </a:rPr>
              <a:t>  </a:t>
            </a:r>
            <a:r>
              <a:rPr lang="en-US" sz="1800">
                <a:solidFill>
                  <a:srgbClr val="2E75B6"/>
                </a:solidFill>
                <a:latin typeface="Cascadia Mono" panose="020B0609020000020004" pitchFamily="49" charset="0"/>
              </a:rPr>
              <a:t>"ConnectionStrings"</a:t>
            </a:r>
            <a:r>
              <a:rPr lang="en-US" sz="1800">
                <a:solidFill>
                  <a:srgbClr val="000000"/>
                </a:solidFill>
                <a:latin typeface="Cascadia Mono" panose="020B0609020000020004" pitchFamily="49" charset="0"/>
              </a:rPr>
              <a:t>: {</a:t>
            </a:r>
          </a:p>
          <a:p>
            <a:r>
              <a:rPr lang="en-US" sz="1800">
                <a:solidFill>
                  <a:srgbClr val="000000"/>
                </a:solidFill>
                <a:latin typeface="Cascadia Mono" panose="020B0609020000020004" pitchFamily="49" charset="0"/>
              </a:rPr>
              <a:t>    </a:t>
            </a:r>
            <a:r>
              <a:rPr lang="en-US" sz="1800">
                <a:solidFill>
                  <a:srgbClr val="2E75B6"/>
                </a:solidFill>
                <a:latin typeface="Cascadia Mono" panose="020B0609020000020004" pitchFamily="49" charset="0"/>
              </a:rPr>
              <a:t>"connectString"</a:t>
            </a:r>
            <a:r>
              <a:rPr lang="en-US" sz="1800">
                <a:solidFill>
                  <a:srgbClr val="000000"/>
                </a:solidFill>
                <a:latin typeface="Cascadia Mono" panose="020B0609020000020004" pitchFamily="49" charset="0"/>
              </a:rPr>
              <a:t>: </a:t>
            </a:r>
            <a:r>
              <a:rPr lang="en-US" sz="1800">
                <a:solidFill>
                  <a:srgbClr val="A31515"/>
                </a:solidFill>
                <a:latin typeface="Cascadia Mono" panose="020B0609020000020004" pitchFamily="49" charset="0"/>
              </a:rPr>
              <a:t>“Thông tin chuỗi kết nối"</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p>
          <a:p>
            <a:r>
              <a:rPr lang="en-US" sz="180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53027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29" y="1243202"/>
            <a:ext cx="10471709" cy="1326902"/>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Khởi tạo đối tượng theo mô hình Database First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Vào Tools </a:t>
            </a:r>
            <a:r>
              <a:rPr lang="en-US" sz="2400">
                <a:solidFill>
                  <a:srgbClr val="333399"/>
                </a:solidFill>
                <a:latin typeface="Arial" panose="020B0604020202020204" pitchFamily="34" charset="0"/>
                <a:cs typeface="Arial" panose="020B0604020202020204" pitchFamily="34" charset="0"/>
                <a:sym typeface="Wingdings" panose="05000000000000000000" pitchFamily="2" charset="2"/>
              </a:rPr>
              <a:t> NuGet Package Manager  Package Manager Console</a:t>
            </a:r>
            <a:endParaRPr lang="en-US" sz="2400">
              <a:solidFill>
                <a:srgbClr val="333399"/>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5AC69FB-4B7B-43D0-BAB0-1940FEDE1C03}"/>
              </a:ext>
            </a:extLst>
          </p:cNvPr>
          <p:cNvPicPr>
            <a:picLocks noChangeAspect="1"/>
          </p:cNvPicPr>
          <p:nvPr/>
        </p:nvPicPr>
        <p:blipFill>
          <a:blip r:embed="rId3"/>
          <a:stretch>
            <a:fillRect/>
          </a:stretch>
        </p:blipFill>
        <p:spPr>
          <a:xfrm>
            <a:off x="3023759" y="2689372"/>
            <a:ext cx="6144482" cy="3905795"/>
          </a:xfrm>
          <a:prstGeom prst="rect">
            <a:avLst/>
          </a:prstGeom>
        </p:spPr>
      </p:pic>
    </p:spTree>
    <p:extLst>
      <p:ext uri="{BB962C8B-B14F-4D97-AF65-F5344CB8AC3E}">
        <p14:creationId xmlns:p14="http://schemas.microsoft.com/office/powerpoint/2010/main" val="43736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29" y="1243202"/>
            <a:ext cx="9522203" cy="335700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Khởi tạo đối tượng theo mô hình Database First</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Tại cửa số NuGet Package Console, khai báo lệnh:</a:t>
            </a:r>
          </a:p>
          <a:p>
            <a:pPr algn="ctr">
              <a:lnSpc>
                <a:spcPct val="150000"/>
              </a:lnSpc>
              <a:spcAft>
                <a:spcPts val="800"/>
              </a:spcAft>
            </a:pPr>
            <a:r>
              <a:rPr lang="en-US" sz="2800">
                <a:solidFill>
                  <a:srgbClr val="333399"/>
                </a:solidFill>
                <a:latin typeface="Arial" panose="020B0604020202020204" pitchFamily="34" charset="0"/>
                <a:cs typeface="Arial" panose="020B0604020202020204" pitchFamily="34" charset="0"/>
              </a:rPr>
              <a:t>Scaffold-DbContext -connection name=connectString Microsoft.EntityFrameworkCore.SqlServer -OutputDir Models -DataAnnotation -f</a:t>
            </a:r>
          </a:p>
        </p:txBody>
      </p:sp>
    </p:spTree>
    <p:extLst>
      <p:ext uri="{BB962C8B-B14F-4D97-AF65-F5344CB8AC3E}">
        <p14:creationId xmlns:p14="http://schemas.microsoft.com/office/powerpoint/2010/main" val="1157540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169684" cy="448552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Khởi tạo đối tượng theo mô hình Database First</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lưu ý về lệnh:</a:t>
            </a:r>
          </a:p>
          <a:p>
            <a:pPr marL="1371600" lvl="2"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Connection: Đường dẫn địa chỉ kết nối tới máy chủ SQL Server</a:t>
            </a:r>
          </a:p>
          <a:p>
            <a:pPr marL="1371600" lvl="2"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OutputDir: Khởi tạo các tệp tin và lưu tại thư mục</a:t>
            </a:r>
          </a:p>
          <a:p>
            <a:pPr marL="1371600" lvl="2"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ContextDir: Khởi tạo tệp kết nối Database và lưu vào thư mục</a:t>
            </a:r>
            <a:r>
              <a:rPr lang="en-US" sz="28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11352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29" y="1243202"/>
            <a:ext cx="9522203" cy="393152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Khởi tạo đối tượng theo mô hình Database First</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lưu ý về lệnh:</a:t>
            </a:r>
          </a:p>
          <a:p>
            <a:pPr marL="1371600" lvl="2"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Tables: Tạo các đối tượng theo bảng.</a:t>
            </a:r>
          </a:p>
          <a:p>
            <a:pPr marL="1371600" lvl="2"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Data Annotations: Tạo các đối tượng với kiểu dữ liệu tương ứng.</a:t>
            </a:r>
          </a:p>
          <a:p>
            <a:pPr marL="1371600" lvl="2"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Force: Bắt buộc cập nhật với các tệp tin đã tồn tại. 	</a:t>
            </a:r>
            <a:endParaRPr lang="en-US" sz="280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262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pic>
        <p:nvPicPr>
          <p:cNvPr id="7" name="Picture 6">
            <a:extLst>
              <a:ext uri="{FF2B5EF4-FFF2-40B4-BE49-F238E27FC236}">
                <a16:creationId xmlns:a16="http://schemas.microsoft.com/office/drawing/2014/main" id="{76EF8C85-F4D1-4A90-A26C-82E415EE7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033" y="1514810"/>
            <a:ext cx="3867690" cy="4086795"/>
          </a:xfrm>
          <a:prstGeom prst="rect">
            <a:avLst/>
          </a:prstGeom>
        </p:spPr>
      </p:pic>
      <p:pic>
        <p:nvPicPr>
          <p:cNvPr id="9" name="Picture 8">
            <a:extLst>
              <a:ext uri="{FF2B5EF4-FFF2-40B4-BE49-F238E27FC236}">
                <a16:creationId xmlns:a16="http://schemas.microsoft.com/office/drawing/2014/main" id="{3628BD93-2C2E-4ED7-A777-5A4D51ABE7C9}"/>
              </a:ext>
            </a:extLst>
          </p:cNvPr>
          <p:cNvPicPr>
            <a:picLocks noChangeAspect="1"/>
          </p:cNvPicPr>
          <p:nvPr/>
        </p:nvPicPr>
        <p:blipFill>
          <a:blip r:embed="rId4"/>
          <a:stretch>
            <a:fillRect/>
          </a:stretch>
        </p:blipFill>
        <p:spPr>
          <a:xfrm>
            <a:off x="1003852" y="1318004"/>
            <a:ext cx="6077521" cy="4480405"/>
          </a:xfrm>
          <a:prstGeom prst="rect">
            <a:avLst/>
          </a:prstGeom>
        </p:spPr>
      </p:pic>
      <p:pic>
        <p:nvPicPr>
          <p:cNvPr id="11" name="Picture 10">
            <a:extLst>
              <a:ext uri="{FF2B5EF4-FFF2-40B4-BE49-F238E27FC236}">
                <a16:creationId xmlns:a16="http://schemas.microsoft.com/office/drawing/2014/main" id="{5AD71F66-6129-4A06-927D-E0EDB7DBB023}"/>
              </a:ext>
            </a:extLst>
          </p:cNvPr>
          <p:cNvPicPr>
            <a:picLocks noChangeAspect="1"/>
          </p:cNvPicPr>
          <p:nvPr/>
        </p:nvPicPr>
        <p:blipFill>
          <a:blip r:embed="rId5"/>
          <a:stretch>
            <a:fillRect/>
          </a:stretch>
        </p:blipFill>
        <p:spPr>
          <a:xfrm>
            <a:off x="2276060" y="2504024"/>
            <a:ext cx="8365435" cy="404579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62382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Cài đặt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29" y="1243202"/>
            <a:ext cx="95222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Khởi tạo đối tượng theo mô hình Database First</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Truy cập vào tệp tin Program.cs, bổ sung đoạn mã theo hình bên dưới, lưu ý về tên Context và chuỗi kết nối.	</a:t>
            </a:r>
            <a:endParaRPr lang="en-US" sz="28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AC54C5C-44A4-4C5D-A674-C15D8E7A7CF9}"/>
              </a:ext>
            </a:extLst>
          </p:cNvPr>
          <p:cNvPicPr>
            <a:picLocks noChangeAspect="1"/>
          </p:cNvPicPr>
          <p:nvPr/>
        </p:nvPicPr>
        <p:blipFill>
          <a:blip r:embed="rId3"/>
          <a:stretch>
            <a:fillRect/>
          </a:stretch>
        </p:blipFill>
        <p:spPr>
          <a:xfrm>
            <a:off x="2134529" y="3717329"/>
            <a:ext cx="7922941" cy="2047366"/>
          </a:xfrm>
          <a:prstGeom prst="rect">
            <a:avLst/>
          </a:prstGeom>
        </p:spPr>
      </p:pic>
    </p:spTree>
    <p:extLst>
      <p:ext uri="{BB962C8B-B14F-4D97-AF65-F5344CB8AC3E}">
        <p14:creationId xmlns:p14="http://schemas.microsoft.com/office/powerpoint/2010/main" val="1167460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Tìm hiểu mô hình ORM</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ORM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ORM là chữ viết tắt của Object Relational Mapping, mô hình cho phép ánh xạ dữ liệu từ cơ sở dữ liệu quan hệ sang các đối tượng trong mã nguồn ứng dụng.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cho phép người lập trình có thể đọc và ghi dữ liệu trên cơ sở dữ liệu thông qua mô hình các đối tượng.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Trong C#, ORM được định nghĩa bằng việc sử dụng thư viện Entity Framework Core. Thư viện này có thể được cài đặt trong Nuget Package.</a:t>
            </a:r>
          </a:p>
        </p:txBody>
      </p:sp>
    </p:spTree>
    <p:extLst>
      <p:ext uri="{BB962C8B-B14F-4D97-AF65-F5344CB8AC3E}">
        <p14:creationId xmlns:p14="http://schemas.microsoft.com/office/powerpoint/2010/main" val="1324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Tìm hiểu mô hình ORM</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ORM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đặc điểm của mô hình ORM:</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Tích hợp tốt với các ngôn ngữ lập trình, giúp giảm thiểu lượng mã nguồn và tăng tính hiệu quả.</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Giúp bảo mật dữ liệu vì không cần trực tiếp truy xuất đến cơ sở dữ liệu.</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Cung cấp khả năng thao tác dữ liệu dễ dàng hơn so với các phương pháp truy xuất CSDL trực tiếp</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hỗ trợ bởi nhiều thư viện ORM phổ biến.</a:t>
            </a:r>
          </a:p>
        </p:txBody>
      </p:sp>
    </p:spTree>
    <p:extLst>
      <p:ext uri="{BB962C8B-B14F-4D97-AF65-F5344CB8AC3E}">
        <p14:creationId xmlns:p14="http://schemas.microsoft.com/office/powerpoint/2010/main" val="386938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Tìm hiểu mô hình ORM</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ORM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nhược điểm của mô hình ORM:</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Truy xuất chậm: do không truy xuất trực tiếp tới CSDL</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Không thể tối ưu câu lệnh SQL: do mô hình tự động phát sinh câu lệnh</a:t>
            </a:r>
          </a:p>
        </p:txBody>
      </p:sp>
    </p:spTree>
    <p:extLst>
      <p:ext uri="{BB962C8B-B14F-4D97-AF65-F5344CB8AC3E}">
        <p14:creationId xmlns:p14="http://schemas.microsoft.com/office/powerpoint/2010/main" val="233497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9868407" cy="2667077"/>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Tìm hiểu mô hình ORM</a:t>
            </a:r>
            <a:endParaRPr lang="en-US" sz="320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Tổng quan về EF Core (Entity Framework Core)</a:t>
            </a:r>
            <a:endParaRPr lang="en-US" sz="2800" b="1">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Tích hợp EF Core vào ASP.NET Core</a:t>
            </a:r>
          </a:p>
        </p:txBody>
      </p:sp>
    </p:spTree>
    <p:extLst>
      <p:ext uri="{BB962C8B-B14F-4D97-AF65-F5344CB8AC3E}">
        <p14:creationId xmlns:p14="http://schemas.microsoft.com/office/powerpoint/2010/main" val="315868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Entity Framework Core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Thư viện hỗ trợ mô hình ORM, được sử dụng phổ biến trong lập trình .NET Framework.</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Trước đây, Microsoft đã cho ra mắt phiên bản ADO.NET để tương tác trực tiếp với CSDL: MS Access, MS SQL Server, …</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Từ năm 2008, Microsoft đã triển khai kỹ thuật ORM bằng công nghệ EF (Entity Framework) cho phép tương tác với dữ liệu thông qua các đối tượng và thực hiện thao tác CRUD trong mã nguồn C#.</a:t>
            </a:r>
          </a:p>
        </p:txBody>
      </p:sp>
    </p:spTree>
    <p:extLst>
      <p:ext uri="{BB962C8B-B14F-4D97-AF65-F5344CB8AC3E}">
        <p14:creationId xmlns:p14="http://schemas.microsoft.com/office/powerpoint/2010/main" val="348830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Entity Framework Core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EF cung cấp một số tính năng như:</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Quản lý kết nối đến CSDL</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Xây dựng câu truy vấn LINQ (Language Integrated Query)</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Ánh xạ dữ liệu từ nhiều nguồn dữ liệu khác</a:t>
            </a:r>
          </a:p>
          <a:p>
            <a:pPr marL="1714500" lvl="3"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MS SQL Server</a:t>
            </a:r>
          </a:p>
          <a:p>
            <a:pPr marL="1714500" lvl="3"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SQLite</a:t>
            </a:r>
          </a:p>
          <a:p>
            <a:pPr marL="1714500" lvl="3"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MySQL</a:t>
            </a:r>
          </a:p>
          <a:p>
            <a:pPr marL="1714500" lvl="3"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1368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Tổng quan về Entity Framework Core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Entity Framework Core </a:t>
            </a:r>
            <a:r>
              <a:rPr lang="en-US" sz="2800" b="1" err="1">
                <a:solidFill>
                  <a:srgbClr val="333399"/>
                </a:solidFill>
                <a:latin typeface="Arial" panose="020B0604020202020204" pitchFamily="34" charset="0"/>
                <a:cs typeface="Arial" panose="020B0604020202020204" pitchFamily="34" charset="0"/>
              </a:rPr>
              <a:t>là</a:t>
            </a:r>
            <a:r>
              <a:rPr lang="en-US" sz="2800" b="1">
                <a:solidFill>
                  <a:srgbClr val="333399"/>
                </a:solidFill>
                <a:latin typeface="Arial" panose="020B0604020202020204" pitchFamily="34" charset="0"/>
                <a:cs typeface="Arial" panose="020B0604020202020204" pitchFamily="34" charset="0"/>
              </a:rPr>
              <a:t> </a:t>
            </a:r>
            <a:r>
              <a:rPr lang="en-US" sz="2800" b="1" err="1">
                <a:solidFill>
                  <a:srgbClr val="333399"/>
                </a:solidFill>
                <a:latin typeface="Arial" panose="020B0604020202020204" pitchFamily="34" charset="0"/>
                <a:cs typeface="Arial" panose="020B0604020202020204" pitchFamily="34" charset="0"/>
              </a:rPr>
              <a:t>gì</a:t>
            </a:r>
            <a:r>
              <a:rPr lang="en-US" sz="2800" b="1">
                <a:solidFill>
                  <a:srgbClr val="333399"/>
                </a:solidFill>
                <a:latin typeface="Arial" panose="020B0604020202020204" pitchFamily="34" charset="0"/>
                <a:cs typeface="Arial" panose="020B0604020202020204" pitchFamily="34" charset="0"/>
              </a:rPr>
              <a:t>?</a:t>
            </a:r>
          </a:p>
        </p:txBody>
      </p:sp>
      <p:pic>
        <p:nvPicPr>
          <p:cNvPr id="5" name="Picture 2" descr="https://comdy.vn/content/images/2020/04/ef-core.jpg">
            <a:extLst>
              <a:ext uri="{FF2B5EF4-FFF2-40B4-BE49-F238E27FC236}">
                <a16:creationId xmlns:a16="http://schemas.microsoft.com/office/drawing/2014/main" id="{CFB8651A-C773-4F31-B34E-F5A67881A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69" y="2381841"/>
            <a:ext cx="8836062" cy="3814537"/>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939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1233</Words>
  <Application>Microsoft Office PowerPoint</Application>
  <PresentationFormat>Widescreen</PresentationFormat>
  <Paragraphs>165</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Cascadia Mono</vt:lpstr>
      <vt:lpstr>Wingdings</vt:lpstr>
      <vt:lpstr>Office Theme</vt:lpstr>
      <vt:lpstr>PowerPoint Presentation</vt:lpstr>
      <vt:lpstr>Nội dung</vt:lpstr>
      <vt:lpstr>1. Tìm hiểu mô hình ORM</vt:lpstr>
      <vt:lpstr>1. Tìm hiểu mô hình ORM</vt:lpstr>
      <vt:lpstr>1. Tìm hiểu mô hình ORM</vt:lpstr>
      <vt:lpstr>Nội dung</vt:lpstr>
      <vt:lpstr>2. Tổng quan về Entity Framework Core</vt:lpstr>
      <vt:lpstr>2. Tổng quan về Entity Framework Core</vt:lpstr>
      <vt:lpstr>2. Tổng quan về Entity Framework Core</vt:lpstr>
      <vt:lpstr>2. Tổng quan về Entity Framework Core</vt:lpstr>
      <vt:lpstr>2. Tổng quan về Entity Framework Core</vt:lpstr>
      <vt:lpstr>2. Tổng quan về Entity Framework Core</vt:lpstr>
      <vt:lpstr>2. Tổng quan về Entity Framework Core</vt:lpstr>
      <vt:lpstr>2. Tổng quan về Entity Framework Core</vt:lpstr>
      <vt:lpstr>Nội dung</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3. Cài đặt Entity Framework Core</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 Ping</cp:lastModifiedBy>
  <cp:revision>28</cp:revision>
  <dcterms:created xsi:type="dcterms:W3CDTF">2023-02-24T06:20:16Z</dcterms:created>
  <dcterms:modified xsi:type="dcterms:W3CDTF">2023-06-09T13:43:46Z</dcterms:modified>
</cp:coreProperties>
</file>