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87" r:id="rId4"/>
    <p:sldId id="290" r:id="rId5"/>
    <p:sldId id="291" r:id="rId6"/>
    <p:sldId id="292" r:id="rId7"/>
    <p:sldId id="293" r:id="rId8"/>
    <p:sldId id="288" r:id="rId9"/>
    <p:sldId id="294" r:id="rId10"/>
    <p:sldId id="295" r:id="rId11"/>
    <p:sldId id="296" r:id="rId12"/>
    <p:sldId id="297" r:id="rId13"/>
    <p:sldId id="298" r:id="rId14"/>
    <p:sldId id="289"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6/11/2023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226733" y="3044279"/>
            <a:ext cx="7907866"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4: Thao tác với EF Core</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Truy cập vào Package Manager Console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Khởi tạo Migrations thông qua lệnh </a:t>
            </a:r>
            <a:r>
              <a:rPr lang="en-US" sz="2400" b="1">
                <a:solidFill>
                  <a:srgbClr val="333399"/>
                </a:solidFill>
                <a:latin typeface="Arial" panose="020B0604020202020204" pitchFamily="34" charset="0"/>
                <a:cs typeface="Arial" panose="020B0604020202020204" pitchFamily="34" charset="0"/>
              </a:rPr>
              <a:t>Add-Migration</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khởi tạo thành công, ta sẽ được một phiên bản Snapshort cấu trúc CSDL</a:t>
            </a:r>
          </a:p>
        </p:txBody>
      </p:sp>
      <p:pic>
        <p:nvPicPr>
          <p:cNvPr id="5" name="Picture 4">
            <a:extLst>
              <a:ext uri="{FF2B5EF4-FFF2-40B4-BE49-F238E27FC236}">
                <a16:creationId xmlns:a16="http://schemas.microsoft.com/office/drawing/2014/main" id="{A36C7C5B-D4AA-48E5-A9E3-61B6BC89AD70}"/>
              </a:ext>
            </a:extLst>
          </p:cNvPr>
          <p:cNvPicPr>
            <a:picLocks noChangeAspect="1"/>
          </p:cNvPicPr>
          <p:nvPr/>
        </p:nvPicPr>
        <p:blipFill>
          <a:blip r:embed="rId2"/>
          <a:stretch>
            <a:fillRect/>
          </a:stretch>
        </p:blipFill>
        <p:spPr>
          <a:xfrm>
            <a:off x="2238459" y="4450223"/>
            <a:ext cx="3922015" cy="1230910"/>
          </a:xfrm>
          <a:prstGeom prst="rect">
            <a:avLst/>
          </a:prstGeom>
        </p:spPr>
      </p:pic>
      <p:pic>
        <p:nvPicPr>
          <p:cNvPr id="7" name="Picture 6">
            <a:extLst>
              <a:ext uri="{FF2B5EF4-FFF2-40B4-BE49-F238E27FC236}">
                <a16:creationId xmlns:a16="http://schemas.microsoft.com/office/drawing/2014/main" id="{DA4D8CF1-7C4B-4438-AE53-653CED9B2827}"/>
              </a:ext>
            </a:extLst>
          </p:cNvPr>
          <p:cNvPicPr>
            <a:picLocks noChangeAspect="1"/>
          </p:cNvPicPr>
          <p:nvPr/>
        </p:nvPicPr>
        <p:blipFill>
          <a:blip r:embed="rId3"/>
          <a:stretch>
            <a:fillRect/>
          </a:stretch>
        </p:blipFill>
        <p:spPr>
          <a:xfrm>
            <a:off x="6742728" y="4450222"/>
            <a:ext cx="3720080" cy="1230909"/>
          </a:xfrm>
          <a:prstGeom prst="rect">
            <a:avLst/>
          </a:prstGeom>
        </p:spPr>
      </p:pic>
    </p:spTree>
    <p:extLst>
      <p:ext uri="{BB962C8B-B14F-4D97-AF65-F5344CB8AC3E}">
        <p14:creationId xmlns:p14="http://schemas.microsoft.com/office/powerpoint/2010/main" val="17009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4279356"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thay đổi một số thuộc tính trong Table, ta có thể tạo ra một Migration mới</a:t>
            </a:r>
          </a:p>
        </p:txBody>
      </p:sp>
      <p:pic>
        <p:nvPicPr>
          <p:cNvPr id="6" name="Picture 5">
            <a:extLst>
              <a:ext uri="{FF2B5EF4-FFF2-40B4-BE49-F238E27FC236}">
                <a16:creationId xmlns:a16="http://schemas.microsoft.com/office/drawing/2014/main" id="{8F680811-290A-448E-8C57-83E6AC40ECE1}"/>
              </a:ext>
            </a:extLst>
          </p:cNvPr>
          <p:cNvPicPr>
            <a:picLocks noChangeAspect="1"/>
          </p:cNvPicPr>
          <p:nvPr/>
        </p:nvPicPr>
        <p:blipFill>
          <a:blip r:embed="rId2"/>
          <a:stretch>
            <a:fillRect/>
          </a:stretch>
        </p:blipFill>
        <p:spPr>
          <a:xfrm>
            <a:off x="1631467" y="4435748"/>
            <a:ext cx="3867284" cy="1179050"/>
          </a:xfrm>
          <a:prstGeom prst="rect">
            <a:avLst/>
          </a:prstGeom>
        </p:spPr>
      </p:pic>
      <p:pic>
        <p:nvPicPr>
          <p:cNvPr id="9" name="Picture 8">
            <a:extLst>
              <a:ext uri="{FF2B5EF4-FFF2-40B4-BE49-F238E27FC236}">
                <a16:creationId xmlns:a16="http://schemas.microsoft.com/office/drawing/2014/main" id="{83663DAC-DFA0-43FD-B5F5-2A454DAC06D8}"/>
              </a:ext>
            </a:extLst>
          </p:cNvPr>
          <p:cNvPicPr>
            <a:picLocks noChangeAspect="1"/>
          </p:cNvPicPr>
          <p:nvPr/>
        </p:nvPicPr>
        <p:blipFill>
          <a:blip r:embed="rId3"/>
          <a:stretch>
            <a:fillRect/>
          </a:stretch>
        </p:blipFill>
        <p:spPr>
          <a:xfrm>
            <a:off x="5970748" y="1870951"/>
            <a:ext cx="5296639" cy="3743847"/>
          </a:xfrm>
          <a:prstGeom prst="rect">
            <a:avLst/>
          </a:prstGeom>
        </p:spPr>
      </p:pic>
    </p:spTree>
    <p:extLst>
      <p:ext uri="{BB962C8B-B14F-4D97-AF65-F5344CB8AC3E}">
        <p14:creationId xmlns:p14="http://schemas.microsoft.com/office/powerpoint/2010/main" val="95221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Chạy lệnh Update-Databse để tiến hành cập nhật lại cấu trúc CSDL</a:t>
            </a:r>
          </a:p>
        </p:txBody>
      </p:sp>
      <p:pic>
        <p:nvPicPr>
          <p:cNvPr id="5" name="Picture 4">
            <a:extLst>
              <a:ext uri="{FF2B5EF4-FFF2-40B4-BE49-F238E27FC236}">
                <a16:creationId xmlns:a16="http://schemas.microsoft.com/office/drawing/2014/main" id="{D0150D3B-D83B-4FA3-BBE3-D82D01B91DBF}"/>
              </a:ext>
            </a:extLst>
          </p:cNvPr>
          <p:cNvPicPr>
            <a:picLocks noChangeAspect="1"/>
          </p:cNvPicPr>
          <p:nvPr/>
        </p:nvPicPr>
        <p:blipFill>
          <a:blip r:embed="rId2"/>
          <a:stretch>
            <a:fillRect/>
          </a:stretch>
        </p:blipFill>
        <p:spPr>
          <a:xfrm>
            <a:off x="2608332" y="3276373"/>
            <a:ext cx="6975335" cy="2658760"/>
          </a:xfrm>
          <a:prstGeom prst="rect">
            <a:avLst/>
          </a:prstGeom>
        </p:spPr>
      </p:pic>
    </p:spTree>
    <p:extLst>
      <p:ext uri="{BB962C8B-B14F-4D97-AF65-F5344CB8AC3E}">
        <p14:creationId xmlns:p14="http://schemas.microsoft.com/office/powerpoint/2010/main" val="319703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132677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lại các thuộc tính trong Table vừa cập nhật</a:t>
            </a:r>
          </a:p>
        </p:txBody>
      </p:sp>
      <p:pic>
        <p:nvPicPr>
          <p:cNvPr id="6" name="Picture 5">
            <a:extLst>
              <a:ext uri="{FF2B5EF4-FFF2-40B4-BE49-F238E27FC236}">
                <a16:creationId xmlns:a16="http://schemas.microsoft.com/office/drawing/2014/main" id="{64CEB97B-7EDA-420F-A405-F73882D9058E}"/>
              </a:ext>
            </a:extLst>
          </p:cNvPr>
          <p:cNvPicPr>
            <a:picLocks noChangeAspect="1"/>
          </p:cNvPicPr>
          <p:nvPr/>
        </p:nvPicPr>
        <p:blipFill>
          <a:blip r:embed="rId2"/>
          <a:stretch>
            <a:fillRect/>
          </a:stretch>
        </p:blipFill>
        <p:spPr>
          <a:xfrm>
            <a:off x="3267684" y="2830395"/>
            <a:ext cx="5656631" cy="29152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2102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301999" cy="2647969"/>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Các thao tác CRUD</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Cập nhật các thuộc tính sử dụng EF Core</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Sử dụng Store Procedure</a:t>
            </a:r>
            <a:endParaRPr lang="en-US" sz="2800" b="1"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81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301999" cy="2667077"/>
          </a:xfrm>
          <a:prstGeom prst="rect">
            <a:avLst/>
          </a:prstGeom>
          <a:noFill/>
        </p:spPr>
        <p:txBody>
          <a:bodyPr wrap="none" rtlCol="0">
            <a:spAutoFit/>
          </a:bodyPr>
          <a:lstStyle/>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Các thao tác CRUD</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Cập nhật các thuộc tính sử dụng EF Core</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Sử dụng Store Procedure</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5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CRUD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phương thức CRUD (Create, Read, Update, Detele) được sử dụng để tương tác với CSDL thông qua EF Core dưới dạng các đối tượng trong ứng dụng.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DbContext là một lớp trừu tượng được định nghĩa trong EF Core, hỗ trợ các phương thức CRUD như Add(), Remove(), Update(), ToList(), …</a:t>
            </a:r>
          </a:p>
        </p:txBody>
      </p:sp>
    </p:spTree>
    <p:extLst>
      <p:ext uri="{BB962C8B-B14F-4D97-AF65-F5344CB8AC3E}">
        <p14:creationId xmlns:p14="http://schemas.microsoft.com/office/powerpoint/2010/main" val="95966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 - Create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Add()</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đầu tiên cần khởi tạo một đối tượng (Object) chứa các thông tin tương ứng với Entity Class.</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SaveChanges()</a:t>
            </a:r>
            <a:r>
              <a:rPr lang="en-US" sz="2400">
                <a:solidFill>
                  <a:srgbClr val="333399"/>
                </a:solidFill>
                <a:latin typeface="Arial" panose="020B0604020202020204" pitchFamily="34" charset="0"/>
                <a:cs typeface="Arial" panose="020B0604020202020204" pitchFamily="34" charset="0"/>
              </a:rPr>
              <a:t> để lưu lại các thay đổi.</a:t>
            </a:r>
          </a:p>
        </p:txBody>
      </p:sp>
      <p:pic>
        <p:nvPicPr>
          <p:cNvPr id="5" name="Picture 4">
            <a:extLst>
              <a:ext uri="{FF2B5EF4-FFF2-40B4-BE49-F238E27FC236}">
                <a16:creationId xmlns:a16="http://schemas.microsoft.com/office/drawing/2014/main" id="{B5D03E8A-8C60-4A55-91E3-080F527E1651}"/>
              </a:ext>
            </a:extLst>
          </p:cNvPr>
          <p:cNvPicPr>
            <a:picLocks noChangeAspect="1"/>
          </p:cNvPicPr>
          <p:nvPr/>
        </p:nvPicPr>
        <p:blipFill>
          <a:blip r:embed="rId2"/>
          <a:stretch>
            <a:fillRect/>
          </a:stretch>
        </p:blipFill>
        <p:spPr>
          <a:xfrm>
            <a:off x="1425262" y="4477765"/>
            <a:ext cx="9341475" cy="754636"/>
          </a:xfrm>
          <a:prstGeom prst="rect">
            <a:avLst/>
          </a:prstGeom>
        </p:spPr>
      </p:pic>
    </p:spTree>
    <p:extLst>
      <p:ext uri="{BB962C8B-B14F-4D97-AF65-F5344CB8AC3E}">
        <p14:creationId xmlns:p14="http://schemas.microsoft.com/office/powerpoint/2010/main" val="291840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R - Read</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ToList()</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ta cần xác định được Entity Class cần lấy dữ liệu.</a:t>
            </a:r>
          </a:p>
        </p:txBody>
      </p:sp>
      <p:pic>
        <p:nvPicPr>
          <p:cNvPr id="6" name="Picture 5">
            <a:extLst>
              <a:ext uri="{FF2B5EF4-FFF2-40B4-BE49-F238E27FC236}">
                <a16:creationId xmlns:a16="http://schemas.microsoft.com/office/drawing/2014/main" id="{89527D41-A20A-43FC-8115-4C4BA16B071B}"/>
              </a:ext>
            </a:extLst>
          </p:cNvPr>
          <p:cNvPicPr>
            <a:picLocks noChangeAspect="1"/>
          </p:cNvPicPr>
          <p:nvPr/>
        </p:nvPicPr>
        <p:blipFill>
          <a:blip r:embed="rId2"/>
          <a:stretch>
            <a:fillRect/>
          </a:stretch>
        </p:blipFill>
        <p:spPr>
          <a:xfrm>
            <a:off x="3679452" y="3429000"/>
            <a:ext cx="4833096" cy="579972"/>
          </a:xfrm>
          <a:prstGeom prst="rect">
            <a:avLst/>
          </a:prstGeom>
        </p:spPr>
      </p:pic>
    </p:spTree>
    <p:extLst>
      <p:ext uri="{BB962C8B-B14F-4D97-AF65-F5344CB8AC3E}">
        <p14:creationId xmlns:p14="http://schemas.microsoft.com/office/powerpoint/2010/main" val="4672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U - Update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Update()</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ta cần làm 2 việc:</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Xác định được đối tượng cần cập nhật.</a:t>
            </a:r>
          </a:p>
          <a:p>
            <a:pPr lvl="2" algn="just">
              <a:lnSpc>
                <a:spcPct val="150000"/>
              </a:lnSpc>
            </a:pPr>
            <a:endParaRPr lang="en-US" sz="2400">
              <a:solidFill>
                <a:srgbClr val="333399"/>
              </a:solidFill>
              <a:latin typeface="Arial" panose="020B0604020202020204" pitchFamily="34" charset="0"/>
              <a:cs typeface="Arial" panose="020B0604020202020204" pitchFamily="34" charset="0"/>
            </a:endParaRP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Cập nhật thông tin và dung SaveChanges để lưu lại.</a:t>
            </a:r>
          </a:p>
        </p:txBody>
      </p:sp>
      <p:pic>
        <p:nvPicPr>
          <p:cNvPr id="5" name="Picture 4">
            <a:extLst>
              <a:ext uri="{FF2B5EF4-FFF2-40B4-BE49-F238E27FC236}">
                <a16:creationId xmlns:a16="http://schemas.microsoft.com/office/drawing/2014/main" id="{4407FF0C-EB4D-4A46-87DA-519E11B775C9}"/>
              </a:ext>
            </a:extLst>
          </p:cNvPr>
          <p:cNvPicPr>
            <a:picLocks noChangeAspect="1"/>
          </p:cNvPicPr>
          <p:nvPr/>
        </p:nvPicPr>
        <p:blipFill>
          <a:blip r:embed="rId2"/>
          <a:stretch>
            <a:fillRect/>
          </a:stretch>
        </p:blipFill>
        <p:spPr>
          <a:xfrm>
            <a:off x="2356499" y="3763942"/>
            <a:ext cx="7660064" cy="410124"/>
          </a:xfrm>
          <a:prstGeom prst="rect">
            <a:avLst/>
          </a:prstGeom>
        </p:spPr>
      </p:pic>
      <p:pic>
        <p:nvPicPr>
          <p:cNvPr id="8" name="Picture 7">
            <a:extLst>
              <a:ext uri="{FF2B5EF4-FFF2-40B4-BE49-F238E27FC236}">
                <a16:creationId xmlns:a16="http://schemas.microsoft.com/office/drawing/2014/main" id="{463B265A-2721-497E-833B-04476F9059F5}"/>
              </a:ext>
            </a:extLst>
          </p:cNvPr>
          <p:cNvPicPr>
            <a:picLocks noChangeAspect="1"/>
          </p:cNvPicPr>
          <p:nvPr/>
        </p:nvPicPr>
        <p:blipFill>
          <a:blip r:embed="rId3"/>
          <a:stretch>
            <a:fillRect/>
          </a:stretch>
        </p:blipFill>
        <p:spPr>
          <a:xfrm>
            <a:off x="3261665" y="4821232"/>
            <a:ext cx="5849731" cy="1462433"/>
          </a:xfrm>
          <a:prstGeom prst="rect">
            <a:avLst/>
          </a:prstGeom>
        </p:spPr>
      </p:pic>
    </p:spTree>
    <p:extLst>
      <p:ext uri="{BB962C8B-B14F-4D97-AF65-F5344CB8AC3E}">
        <p14:creationId xmlns:p14="http://schemas.microsoft.com/office/powerpoint/2010/main" val="303408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 - Delete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Delete()</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ta cần làm 2 việc:</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Xác định được đối tượng cần cập nhật.</a:t>
            </a:r>
          </a:p>
          <a:p>
            <a:pPr lvl="2" algn="just">
              <a:lnSpc>
                <a:spcPct val="150000"/>
              </a:lnSpc>
            </a:pPr>
            <a:endParaRPr lang="en-US" sz="2400">
              <a:solidFill>
                <a:srgbClr val="333399"/>
              </a:solidFill>
              <a:latin typeface="Arial" panose="020B0604020202020204" pitchFamily="34" charset="0"/>
              <a:cs typeface="Arial" panose="020B0604020202020204" pitchFamily="34" charset="0"/>
            </a:endParaRP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Xóa thông tin và dung SaveChanges để lưu lại.</a:t>
            </a:r>
          </a:p>
        </p:txBody>
      </p:sp>
      <p:pic>
        <p:nvPicPr>
          <p:cNvPr id="6" name="Picture 5">
            <a:extLst>
              <a:ext uri="{FF2B5EF4-FFF2-40B4-BE49-F238E27FC236}">
                <a16:creationId xmlns:a16="http://schemas.microsoft.com/office/drawing/2014/main" id="{3A37BDAA-12EE-4A51-8381-E72310B9B4E9}"/>
              </a:ext>
            </a:extLst>
          </p:cNvPr>
          <p:cNvPicPr>
            <a:picLocks noChangeAspect="1"/>
          </p:cNvPicPr>
          <p:nvPr/>
        </p:nvPicPr>
        <p:blipFill>
          <a:blip r:embed="rId2"/>
          <a:stretch>
            <a:fillRect/>
          </a:stretch>
        </p:blipFill>
        <p:spPr>
          <a:xfrm>
            <a:off x="4583670" y="4890665"/>
            <a:ext cx="3024659" cy="750211"/>
          </a:xfrm>
          <a:prstGeom prst="rect">
            <a:avLst/>
          </a:prstGeom>
        </p:spPr>
      </p:pic>
      <p:pic>
        <p:nvPicPr>
          <p:cNvPr id="9" name="Picture 8">
            <a:extLst>
              <a:ext uri="{FF2B5EF4-FFF2-40B4-BE49-F238E27FC236}">
                <a16:creationId xmlns:a16="http://schemas.microsoft.com/office/drawing/2014/main" id="{6BD499CA-C01D-4418-9DC4-DE596B83CDB3}"/>
              </a:ext>
            </a:extLst>
          </p:cNvPr>
          <p:cNvPicPr>
            <a:picLocks noChangeAspect="1"/>
          </p:cNvPicPr>
          <p:nvPr/>
        </p:nvPicPr>
        <p:blipFill>
          <a:blip r:embed="rId3"/>
          <a:stretch>
            <a:fillRect/>
          </a:stretch>
        </p:blipFill>
        <p:spPr>
          <a:xfrm>
            <a:off x="2808088" y="3738006"/>
            <a:ext cx="6575823" cy="461461"/>
          </a:xfrm>
          <a:prstGeom prst="rect">
            <a:avLst/>
          </a:prstGeom>
        </p:spPr>
      </p:pic>
    </p:spTree>
    <p:extLst>
      <p:ext uri="{BB962C8B-B14F-4D97-AF65-F5344CB8AC3E}">
        <p14:creationId xmlns:p14="http://schemas.microsoft.com/office/powerpoint/2010/main" val="39171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725466" cy="2667077"/>
          </a:xfrm>
          <a:prstGeom prst="rect">
            <a:avLst/>
          </a:prstGeom>
          <a:noFill/>
        </p:spPr>
        <p:txBody>
          <a:bodyPr wrap="none" rtlCol="0">
            <a:spAutoFit/>
          </a:bodyPr>
          <a:lstStyle/>
          <a:p>
            <a:pPr marL="457200" indent="-457200">
              <a:lnSpc>
                <a:spcPct val="200000"/>
              </a:lnSpc>
              <a:buFont typeface="+mj-lt"/>
              <a:buAutoNum type="arabicPeriod"/>
            </a:pPr>
            <a:r>
              <a:rPr lang="en-US" sz="2800">
                <a:solidFill>
                  <a:schemeClr val="bg1">
                    <a:lumMod val="75000"/>
                  </a:schemeClr>
                </a:solidFill>
                <a:latin typeface="Arial" panose="020B0604020202020204" pitchFamily="34" charset="0"/>
                <a:cs typeface="Arial" panose="020B0604020202020204" pitchFamily="34" charset="0"/>
              </a:rPr>
              <a:t>Các thao tác CRUD</a:t>
            </a:r>
            <a:endParaRPr lang="en-US" sz="28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Cập nhật các thuộc tính sử dụng EF Core</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Sử dụng Store Procedure</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55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Migrations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hiểu như phiên bản của cấu trúc cơ sở dữ liệu, cho phép tạo ra các phiên bản mới của cấu trúc CSDL từ phiên bản hiện có bằng cách thêm, xóa các thành phần đã có.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tạo một phiên bản ta khai báo:</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Add-Migration &lt;Tên Migration&gt;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cập nhật lại cấu trúc Database ta sử dụng lệnh:</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Update-Database</a:t>
            </a:r>
          </a:p>
        </p:txBody>
      </p:sp>
    </p:spTree>
    <p:extLst>
      <p:ext uri="{BB962C8B-B14F-4D97-AF65-F5344CB8AC3E}">
        <p14:creationId xmlns:p14="http://schemas.microsoft.com/office/powerpoint/2010/main" val="2073934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539</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PowerPoint Presentation</vt:lpstr>
      <vt:lpstr>Nội dung</vt:lpstr>
      <vt:lpstr>1. Các thao tác CRUD</vt:lpstr>
      <vt:lpstr>1. Các thao tác CRUD</vt:lpstr>
      <vt:lpstr>1. Các thao tác CRUD</vt:lpstr>
      <vt:lpstr>1. Các thao tác CRUD</vt:lpstr>
      <vt:lpstr>1. Các thao tác CRUD</vt:lpstr>
      <vt:lpstr>Nội dung</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Nội dung</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 Ping</cp:lastModifiedBy>
  <cp:revision>33</cp:revision>
  <dcterms:created xsi:type="dcterms:W3CDTF">2023-02-24T06:20:16Z</dcterms:created>
  <dcterms:modified xsi:type="dcterms:W3CDTF">2023-06-10T23:25:32Z</dcterms:modified>
</cp:coreProperties>
</file>