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  <p:sldId id="271" r:id="rId6"/>
    <p:sldId id="270" r:id="rId7"/>
    <p:sldId id="268" r:id="rId8"/>
    <p:sldId id="273" r:id="rId9"/>
    <p:sldId id="257" r:id="rId10"/>
    <p:sldId id="269" r:id="rId11"/>
    <p:sldId id="259" r:id="rId12"/>
    <p:sldId id="267" r:id="rId13"/>
    <p:sldId id="260" r:id="rId14"/>
    <p:sldId id="261" r:id="rId15"/>
    <p:sldId id="264" r:id="rId16"/>
    <p:sldId id="272" r:id="rId17"/>
    <p:sldId id="275" r:id="rId18"/>
    <p:sldId id="274" r:id="rId19"/>
    <p:sldId id="265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CC0FC-DF6C-8B0E-4750-7B2AB1543EEA}" v="1578" dt="2020-02-06T13:40:28.575"/>
    <p1510:client id="{1A6BB2A2-9D1C-6463-2E94-98C9662ACFB6}" v="111" dt="2020-02-04T15:44:36.088"/>
    <p1510:client id="{5B16745B-2B89-19B2-89F5-25E8F905EF2D}" v="175" dt="2020-02-04T15:45:10.012"/>
    <p1510:client id="{6D870448-1089-160B-652C-0E5CD07A9246}" v="1154" dt="2020-02-06T12:59:02.626"/>
    <p1510:client id="{85097FD3-B51C-9DE2-6DE1-E9E193AD7943}" v="102" dt="2020-02-05T16:05:07.425"/>
    <p1510:client id="{86565A70-1021-1FD4-05A5-4C9082668CAE}" v="8" dt="2020-02-04T15:39:54.427"/>
    <p1510:client id="{898DCF57-1E83-B535-0D8A-20CAB212A21E}" v="1209" dt="2020-02-05T15:20:15.407"/>
    <p1510:client id="{8DB20789-0024-5D70-B099-A9D95515A835}" v="1" dt="2020-02-07T04:50:08.665"/>
    <p1510:client id="{936454C0-D353-1752-AADE-C6991AE8A8B1}" v="164" dt="2020-02-05T14:58:43.788"/>
    <p1510:client id="{FF4665F3-7789-58F2-A9E8-03F3A54D51AA}" v="1298" dt="2020-02-05T15:25:06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5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69606-42F7-4322-9D52-8A20E124C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B7AD3E4-A98E-4ED3-8DA8-85C250DE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4542971"/>
            <a:ext cx="10965142" cy="1409097"/>
          </a:xfrm>
        </p:spPr>
        <p:txBody>
          <a:bodyPr>
            <a:normAutofit fontScale="92500" lnSpcReduction="10000"/>
          </a:bodyPr>
          <a:lstStyle/>
          <a:p>
            <a:r>
              <a:rPr lang="th-TH" sz="8800" dirty="0">
                <a:solidFill>
                  <a:srgbClr val="FFFFFF"/>
                </a:solidFill>
                <a:latin typeface="LilyUPC"/>
                <a:cs typeface="LilyUPC"/>
              </a:rPr>
              <a:t>           ทำนายการเข้าเรียนในวันนี้</a:t>
            </a:r>
            <a:endParaRPr lang="th-TH" dirty="0">
              <a:solidFill>
                <a:srgbClr val="FFFFFF"/>
              </a:solidFill>
              <a:latin typeface="LilyUPC"/>
              <a:cs typeface="LilyUPC"/>
            </a:endParaRPr>
          </a:p>
          <a:p>
            <a:endParaRPr lang="th-TH" sz="8800" dirty="0">
              <a:solidFill>
                <a:srgbClr val="FFFFFF">
                  <a:alpha val="75000"/>
                </a:srgb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200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A792B0-4E0B-49F4-ACF5-B1C0096E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1636024"/>
            <a:ext cx="3675743" cy="3675743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FE81EEB-ACE3-4115-BB23-1807D9E063EE}"/>
              </a:ext>
            </a:extLst>
          </p:cNvPr>
          <p:cNvSpPr txBox="1"/>
          <p:nvPr/>
        </p:nvSpPr>
        <p:spPr>
          <a:xfrm>
            <a:off x="4229101" y="2182505"/>
            <a:ext cx="7906657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th-TH"/>
          </a:p>
          <a:p>
            <a:r>
              <a:rPr lang="th-TH" sz="3200">
                <a:latin typeface="Angsana New"/>
                <a:cs typeface="Angsana New"/>
              </a:rPr>
              <a:t>      เราใช้ </a:t>
            </a:r>
            <a:r>
              <a:rPr lang="en-US" sz="3200">
                <a:latin typeface="Angsana New"/>
                <a:cs typeface="Angsana New"/>
              </a:rPr>
              <a:t>Weka </a:t>
            </a:r>
            <a:r>
              <a:rPr lang="th-TH" sz="3200">
                <a:latin typeface="Angsana New"/>
                <a:cs typeface="Angsana New"/>
              </a:rPr>
              <a:t>ในการวิเคราะห์ข้อมูลด้วยเทคนิค </a:t>
            </a:r>
            <a:r>
              <a:rPr lang="en-US" sz="3200">
                <a:latin typeface="Angsana New"/>
                <a:cs typeface="Angsana New"/>
              </a:rPr>
              <a:t>Data Mining</a:t>
            </a:r>
          </a:p>
          <a:p>
            <a:r>
              <a:rPr lang="th-TH" sz="3200">
                <a:latin typeface="Angsana New"/>
                <a:cs typeface="Angsana New"/>
              </a:rPr>
              <a:t>ใช้เทคนิคในการสร้าง </a:t>
            </a:r>
            <a:r>
              <a:rPr lang="en-US" sz="3200">
                <a:latin typeface="Angsana New"/>
                <a:cs typeface="Angsana New"/>
              </a:rPr>
              <a:t>Model </a:t>
            </a:r>
            <a:r>
              <a:rPr lang="th-TH" sz="3200">
                <a:latin typeface="Angsana New"/>
                <a:cs typeface="Angsana New"/>
              </a:rPr>
              <a:t>โดยใช้เทคนิค </a:t>
            </a:r>
            <a:r>
              <a:rPr lang="en-US" sz="3200">
                <a:latin typeface="Angsana New"/>
                <a:cs typeface="Angsana New"/>
              </a:rPr>
              <a:t>J48 (decision tree) </a:t>
            </a:r>
            <a:r>
              <a:rPr lang="th-TH" sz="3200">
                <a:latin typeface="Angsana New"/>
                <a:cs typeface="Angsana New"/>
              </a:rPr>
              <a:t>เพื่อสร้าง </a:t>
            </a:r>
            <a:r>
              <a:rPr lang="en-US" sz="3200">
                <a:latin typeface="Angsana New"/>
                <a:cs typeface="Angsana New"/>
              </a:rPr>
              <a:t>classification model </a:t>
            </a:r>
          </a:p>
          <a:p>
            <a:endParaRPr lang="en-US" sz="3200">
              <a:latin typeface="Angsana New"/>
              <a:cs typeface="Angsana New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0039622-FFD7-4D25-A20D-3F8D98C073E5}"/>
              </a:ext>
            </a:extLst>
          </p:cNvPr>
          <p:cNvSpPr txBox="1"/>
          <p:nvPr/>
        </p:nvSpPr>
        <p:spPr>
          <a:xfrm>
            <a:off x="1451428" y="730583"/>
            <a:ext cx="971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Waikato Environment for Knowledge  Analysis (Weka)</a:t>
            </a:r>
            <a:endParaRPr lang="th-TH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4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78BF5F4-C1B2-480D-B9FB-BAE04F62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29" y="1006520"/>
            <a:ext cx="8882064" cy="509383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AE7036B-4B93-4D97-8631-BB19AD2E1D11}"/>
              </a:ext>
            </a:extLst>
          </p:cNvPr>
          <p:cNvSpPr txBox="1"/>
          <p:nvPr/>
        </p:nvSpPr>
        <p:spPr>
          <a:xfrm>
            <a:off x="385687" y="557025"/>
            <a:ext cx="3801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Angsana New" panose="02020603050405020304" pitchFamily="18" charset="-34"/>
                <a:cs typeface="Angsana New" panose="02020603050405020304" pitchFamily="18" charset="-34"/>
              </a:rPr>
              <a:t>J 48</a:t>
            </a:r>
            <a:r>
              <a:rPr lang="en-US" sz="4000" b="1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4000" b="1"/>
          </a:p>
        </p:txBody>
      </p:sp>
    </p:spTree>
    <p:extLst>
      <p:ext uri="{BB962C8B-B14F-4D97-AF65-F5344CB8AC3E}">
        <p14:creationId xmlns:p14="http://schemas.microsoft.com/office/powerpoint/2010/main" val="401869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A10BC1-EA2F-4B8E-95A3-3AEE7667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86" y="158744"/>
            <a:ext cx="3602665" cy="1722419"/>
          </a:xfrm>
        </p:spPr>
        <p:txBody>
          <a:bodyPr>
            <a:normAutofit/>
          </a:bodyPr>
          <a:lstStyle/>
          <a:p>
            <a:r>
              <a:rPr lang="en-US" sz="3600"/>
              <a:t>Classified output</a:t>
            </a:r>
            <a:endParaRPr lang="th-TH" sz="360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630BC70-1C3F-43B3-A950-FEB40B865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499" y="2132829"/>
            <a:ext cx="3602665" cy="3001392"/>
          </a:xfrm>
        </p:spPr>
        <p:txBody>
          <a:bodyPr>
            <a:normAutofit/>
          </a:bodyPr>
          <a:lstStyle/>
          <a:p>
            <a:r>
              <a:rPr lang="th-TH" sz="2800">
                <a:latin typeface="Angsana New"/>
                <a:cs typeface="Angsana New"/>
              </a:rPr>
              <a:t>   </a:t>
            </a:r>
            <a:r>
              <a:rPr lang="th-TH" sz="3200">
                <a:latin typeface="Angsana New"/>
                <a:cs typeface="Angsana New"/>
              </a:rPr>
              <a:t>ค่าความถูกต้องในการ ทำนาย คือ</a:t>
            </a:r>
            <a:r>
              <a:rPr lang="en-US" sz="3200">
                <a:latin typeface="Angsana New"/>
                <a:cs typeface="Angsana New"/>
              </a:rPr>
              <a:t> 73.8462%</a:t>
            </a:r>
            <a:endParaRPr lang="th-TH" sz="2800">
              <a:latin typeface="Angsana New"/>
              <a:cs typeface="Angsana New"/>
            </a:endParaRPr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30FEDB8C-7548-4605-8768-FA8539B6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51" y="712095"/>
            <a:ext cx="8059503" cy="5842861"/>
          </a:xfrm>
        </p:spPr>
      </p:pic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76BA94D-DC98-44DC-A641-F05CAF19ECB9}"/>
              </a:ext>
            </a:extLst>
          </p:cNvPr>
          <p:cNvSpPr/>
          <p:nvPr/>
        </p:nvSpPr>
        <p:spPr>
          <a:xfrm>
            <a:off x="4246151" y="1699998"/>
            <a:ext cx="4820357" cy="36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50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3D29FE9-91FD-488E-9B91-E8BE94A043CF}"/>
              </a:ext>
            </a:extLst>
          </p:cNvPr>
          <p:cNvSpPr txBox="1"/>
          <p:nvPr/>
        </p:nvSpPr>
        <p:spPr>
          <a:xfrm>
            <a:off x="1054313" y="798970"/>
            <a:ext cx="10275293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h-TH" sz="4400" b="1" dirty="0">
                <a:latin typeface="Angsana New"/>
                <a:cs typeface="Angsana New"/>
              </a:rPr>
              <a:t>ปัญหาและอุปสรรค</a:t>
            </a:r>
            <a:endParaRPr lang="th-TH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600" dirty="0">
              <a:latin typeface="Angsana New"/>
              <a:cs typeface="Angsana New"/>
            </a:endParaRPr>
          </a:p>
          <a:p>
            <a:r>
              <a:rPr lang="en-US" dirty="0">
                <a:latin typeface="Angsana New"/>
                <a:cs typeface="Angsana New"/>
              </a:rPr>
              <a:t>             </a:t>
            </a:r>
            <a:r>
              <a:rPr lang="en-US" sz="3600" dirty="0">
                <a:latin typeface="Angsana New"/>
                <a:cs typeface="Angsana New"/>
              </a:rPr>
              <a:t> 1</a:t>
            </a:r>
            <a:r>
              <a:rPr lang="th-TH" sz="3600" dirty="0">
                <a:latin typeface="Angsana New"/>
                <a:cs typeface="Angsana New"/>
              </a:rPr>
              <a:t>.ผู้ใช้ไม่ทราบว่า ฝุ่น</a:t>
            </a:r>
            <a:r>
              <a:rPr lang="en-US" sz="3600" dirty="0">
                <a:latin typeface="Angsana New"/>
                <a:cs typeface="Angsana New"/>
              </a:rPr>
              <a:t>pm2.5 </a:t>
            </a:r>
            <a:r>
              <a:rPr lang="th-TH" sz="3600" dirty="0">
                <a:latin typeface="Angsana New"/>
                <a:cs typeface="Angsana New"/>
              </a:rPr>
              <a:t>อยู่ในช่วงไหน </a:t>
            </a:r>
            <a:r>
              <a:rPr lang="en-US" sz="3600" dirty="0">
                <a:latin typeface="Angsana New"/>
                <a:cs typeface="Angsana New"/>
              </a:rPr>
              <a:t>?</a:t>
            </a:r>
            <a:endParaRPr lang="th-TH" sz="3600" dirty="0">
              <a:latin typeface="Angsana New"/>
              <a:cs typeface="Angsana New"/>
            </a:endParaRPr>
          </a:p>
          <a:p>
            <a:r>
              <a:rPr lang="th-TH" sz="3600" dirty="0">
                <a:latin typeface="Angsana New"/>
                <a:cs typeface="Angsana New"/>
              </a:rPr>
              <a:t>           </a:t>
            </a:r>
            <a:r>
              <a:rPr lang="th-TH" sz="3600" u="sng" dirty="0">
                <a:latin typeface="Angsana New"/>
                <a:cs typeface="Angsana New"/>
              </a:rPr>
              <a:t> แก้ปัญหาโดย</a:t>
            </a:r>
            <a:r>
              <a:rPr lang="th-TH" sz="3600" dirty="0">
                <a:latin typeface="Angsana New"/>
                <a:cs typeface="Angsana New"/>
              </a:rPr>
              <a:t> :กำหนดค่าให้แต่ละช่วง</a:t>
            </a:r>
            <a:endParaRPr lang="th-TH" sz="3600" dirty="0">
              <a:latin typeface="Franklin Gothic Book" panose="020B0502020104020203"/>
              <a:cs typeface="Cordia New"/>
            </a:endParaRPr>
          </a:p>
          <a:p>
            <a:endParaRPr lang="th-TH" sz="3600" dirty="0">
              <a:latin typeface="Angsana New"/>
              <a:cs typeface="Angsana New"/>
            </a:endParaRPr>
          </a:p>
          <a:p>
            <a:r>
              <a:rPr lang="th-TH" sz="3600" dirty="0">
                <a:latin typeface="Angsana New"/>
                <a:cs typeface="Angsana New"/>
              </a:rPr>
              <a:t>           2.ข้อมูลที่เก็บมามีจำนวนน้อยเกินไป 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/>
                <a:cs typeface="Angsana New"/>
              </a:rPr>
              <a:t>            </a:t>
            </a:r>
            <a:r>
              <a:rPr lang="th-TH" sz="3600" u="sng" dirty="0">
                <a:latin typeface="Angsana New"/>
                <a:cs typeface="Angsana New"/>
              </a:rPr>
              <a:t>แก้ปัญหาโดย</a:t>
            </a:r>
            <a:r>
              <a:rPr lang="th-TH" sz="3600" dirty="0">
                <a:latin typeface="Angsana New"/>
                <a:cs typeface="Angsana New"/>
              </a:rPr>
              <a:t> : หากมีระยะเวลามากกว่านี้ก็จะเก็บข้อมูลเพิ่มเติม        </a:t>
            </a:r>
          </a:p>
          <a:p>
            <a:r>
              <a:rPr lang="th-TH" sz="3600" dirty="0">
                <a:latin typeface="Angsana New"/>
                <a:cs typeface="Angsana New"/>
              </a:rPr>
              <a:t>                  และเพิ่มคนทำแบบสอบถามที่ช่วยในการตัดสินใจให้มากขึ้น</a:t>
            </a:r>
            <a:endParaRPr lang="th-TH" dirty="0"/>
          </a:p>
          <a:p>
            <a:r>
              <a:rPr lang="th-TH" sz="3600" dirty="0">
                <a:latin typeface="Angsana New"/>
                <a:cs typeface="Angsana New"/>
              </a:rPr>
              <a:t>                    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59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FD0CD99-03AA-4861-849C-C9630B34E30D}"/>
              </a:ext>
            </a:extLst>
          </p:cNvPr>
          <p:cNvSpPr txBox="1"/>
          <p:nvPr/>
        </p:nvSpPr>
        <p:spPr>
          <a:xfrm>
            <a:off x="440427" y="1121436"/>
            <a:ext cx="3512708" cy="36365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3.Attribute </a:t>
            </a:r>
            <a:r>
              <a:rPr lang="en-US" sz="3200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ที่นำมาใช้ในการทำนายมีน้อยเกินไป</a:t>
            </a:r>
            <a:endParaRPr lang="th-TH" dirty="0" err="1"/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  </a:t>
            </a:r>
            <a:endParaRPr lang="en-US">
              <a:ea typeface="+mj-ea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 </a:t>
            </a:r>
            <a:r>
              <a:rPr lang="en-US" sz="3200" u="sng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 </a:t>
            </a:r>
            <a:r>
              <a:rPr lang="en-US" sz="3200" u="sng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แก้ปัญหาโดย</a:t>
            </a: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 : </a:t>
            </a:r>
            <a:r>
              <a:rPr lang="en-US" sz="3200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เพิ่ม</a:t>
            </a: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 Attribute </a:t>
            </a:r>
            <a:r>
              <a:rPr lang="en-US" sz="3200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หน้ากากกัน</a:t>
            </a: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 pm 2.5 </a:t>
            </a:r>
            <a:r>
              <a:rPr lang="en-US" sz="3200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เมื่อเราเพิ่มแล้วจะทำให้</a:t>
            </a:r>
            <a:r>
              <a:rPr lang="en-US" sz="3200" cap="all" dirty="0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 tree </a:t>
            </a:r>
            <a:r>
              <a:rPr lang="en-US" sz="3200" cap="all" dirty="0" err="1">
                <a:solidFill>
                  <a:srgbClr val="FFFFFF"/>
                </a:solidFill>
                <a:latin typeface="Angsana New"/>
                <a:ea typeface="+mj-ea"/>
                <a:cs typeface="Angsana New"/>
              </a:rPr>
              <a:t>มีประสิทธิภาพและทำนายได้ถูกต้องมากขึ้น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solidFill>
                <a:srgbClr val="FFFFFF"/>
              </a:solidFill>
              <a:latin typeface="Angsana New"/>
              <a:ea typeface="+mj-ea"/>
              <a:cs typeface="Angsana New"/>
            </a:endParaRPr>
          </a:p>
        </p:txBody>
      </p:sp>
      <p:pic>
        <p:nvPicPr>
          <p:cNvPr id="6" name="รูปภาพ 6" descr="รูปภาพประกอบด้วย ข้อความ, แผนที่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2787726-607B-48F2-B070-8CF40ABA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87" y="651886"/>
            <a:ext cx="8303240" cy="4667877"/>
          </a:xfrm>
          <a:prstGeom prst="rect">
            <a:avLst/>
          </a:prstGeom>
        </p:spPr>
      </p:pic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CEC146FD-3296-4092-8D6C-49290FE876AE}"/>
              </a:ext>
            </a:extLst>
          </p:cNvPr>
          <p:cNvCxnSpPr/>
          <p:nvPr/>
        </p:nvCxnSpPr>
        <p:spPr>
          <a:xfrm>
            <a:off x="5048429" y="1950109"/>
            <a:ext cx="713118" cy="1101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B852D48D-FCE5-4631-ABDC-721EB81AAAD0}"/>
              </a:ext>
            </a:extLst>
          </p:cNvPr>
          <p:cNvSpPr/>
          <p:nvPr/>
        </p:nvSpPr>
        <p:spPr>
          <a:xfrm>
            <a:off x="4314286" y="540230"/>
            <a:ext cx="6153507" cy="13658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หากเพิ่ม 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attribute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 ตรง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โหนด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นี้จะทำให้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การทำ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นายเปลี่ยนไป คือ ถ้าขับรถมอเตอร์ไซ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ต์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แล้วมีปริมาณฝุ่น 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pm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 ที่สูง แล้วใส่หน้ากากกัน </a:t>
            </a:r>
            <a:r>
              <a:rPr lang="th-TH" dirty="0" err="1">
                <a:solidFill>
                  <a:schemeClr val="tx1"/>
                </a:solidFill>
                <a:latin typeface="Angsana New"/>
                <a:cs typeface="Cordia New"/>
              </a:rPr>
              <a:t>pm</a:t>
            </a:r>
            <a:r>
              <a:rPr lang="th-TH" dirty="0">
                <a:solidFill>
                  <a:schemeClr val="tx1"/>
                </a:solidFill>
                <a:latin typeface="Angsana New"/>
                <a:cs typeface="Cordia New"/>
              </a:rPr>
              <a:t> ก็จะทำนายว่าไปเข้าเรียน </a:t>
            </a:r>
          </a:p>
        </p:txBody>
      </p:sp>
    </p:spTree>
    <p:extLst>
      <p:ext uri="{BB962C8B-B14F-4D97-AF65-F5344CB8AC3E}">
        <p14:creationId xmlns:p14="http://schemas.microsoft.com/office/powerpoint/2010/main" val="48152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C206B14-2CE9-4685-924F-6976D0835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466003"/>
            <a:ext cx="5194767" cy="43950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ngsana New"/>
                <a:cs typeface="+mn-lt"/>
              </a:rPr>
              <a:t>4.</a:t>
            </a:r>
            <a:r>
              <a:rPr lang="en-US" sz="3600" dirty="0">
                <a:latin typeface="Angsana New"/>
                <a:cs typeface="Angsana New"/>
              </a:rPr>
              <a:t>เทคนิค j48 </a:t>
            </a:r>
            <a:r>
              <a:rPr lang="en-US" sz="3600" dirty="0" err="1">
                <a:latin typeface="Angsana New"/>
                <a:cs typeface="Angsana New"/>
              </a:rPr>
              <a:t>สร้าง</a:t>
            </a:r>
            <a:r>
              <a:rPr lang="en-US" sz="3600" dirty="0">
                <a:latin typeface="Angsana New"/>
                <a:cs typeface="Angsana New"/>
              </a:rPr>
              <a:t> tree </a:t>
            </a:r>
            <a:r>
              <a:rPr lang="en-US" sz="3600" dirty="0" err="1">
                <a:latin typeface="Angsana New"/>
                <a:cs typeface="Angsana New"/>
              </a:rPr>
              <a:t>ออกมาได้ไม่สอดคล้องกับการทำนาย</a:t>
            </a:r>
            <a:r>
              <a:rPr lang="en-US" sz="3600" dirty="0">
                <a:latin typeface="Angsana New"/>
                <a:cs typeface="Angsana New"/>
              </a:rPr>
              <a:t> </a:t>
            </a:r>
            <a:r>
              <a:rPr lang="en-US" sz="3600" dirty="0" err="1">
                <a:latin typeface="Angsana New"/>
                <a:cs typeface="Angsana New"/>
              </a:rPr>
              <a:t>คือ</a:t>
            </a:r>
            <a:r>
              <a:rPr lang="en-US" sz="3600" dirty="0">
                <a:latin typeface="Angsana New"/>
                <a:cs typeface="Angsana New"/>
              </a:rPr>
              <a:t> </a:t>
            </a:r>
            <a:r>
              <a:rPr lang="en-US" sz="3600" dirty="0" err="1">
                <a:latin typeface="Angsana New"/>
                <a:cs typeface="Angsana New"/>
              </a:rPr>
              <a:t>หากเราเดินทางด้วยรถยนต์แล้ว</a:t>
            </a:r>
            <a:r>
              <a:rPr lang="en-US" sz="3600" dirty="0">
                <a:latin typeface="Angsana New"/>
                <a:cs typeface="Angsana New"/>
              </a:rPr>
              <a:t> Temp = mild </a:t>
            </a:r>
            <a:r>
              <a:rPr lang="en-US" sz="3600" dirty="0" err="1">
                <a:latin typeface="Angsana New"/>
                <a:cs typeface="Angsana New"/>
              </a:rPr>
              <a:t>แล้วซึ่งอยู่ในช่วงที่สอบ</a:t>
            </a:r>
            <a:r>
              <a:rPr lang="en-US" sz="3600" dirty="0">
                <a:latin typeface="Angsana New"/>
                <a:cs typeface="Angsana New"/>
              </a:rPr>
              <a:t> </a:t>
            </a:r>
            <a:r>
              <a:rPr lang="en-US" sz="3600" dirty="0" err="1">
                <a:latin typeface="Angsana New"/>
                <a:cs typeface="Angsana New"/>
              </a:rPr>
              <a:t>ควรทำนายว่าเข้าเรียน</a:t>
            </a:r>
            <a:r>
              <a:rPr lang="en-US" sz="3600" dirty="0">
                <a:latin typeface="Angsana New"/>
                <a:cs typeface="Angsana New"/>
              </a:rPr>
              <a:t> </a:t>
            </a:r>
            <a:r>
              <a:rPr lang="en-US" sz="3600" dirty="0" err="1">
                <a:latin typeface="Angsana New"/>
                <a:cs typeface="Angsana New"/>
              </a:rPr>
              <a:t>ไม่ใช่ทำนายว่าไม่เข้าเรียน</a:t>
            </a:r>
            <a:endParaRPr lang="th-TH" sz="3600" dirty="0" err="1">
              <a:latin typeface="Angsana New"/>
              <a:ea typeface="+mn-lt"/>
              <a:cs typeface="Angsan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Angsana New"/>
              <a:cs typeface="Angsan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>
                <a:latin typeface="Angsana New"/>
                <a:cs typeface="Angsana New"/>
              </a:rPr>
              <a:t> </a:t>
            </a:r>
            <a:r>
              <a:rPr lang="th-TH" sz="3600" u="sng" dirty="0">
                <a:latin typeface="Angsana New"/>
                <a:cs typeface="Angsana New"/>
              </a:rPr>
              <a:t>แก้ปัญหาโดย </a:t>
            </a:r>
            <a:r>
              <a:rPr lang="th-TH" sz="3600" dirty="0">
                <a:latin typeface="Angsana New"/>
                <a:cs typeface="Angsana New"/>
              </a:rPr>
              <a:t>: เปลี่ยนเทคนิคใน</a:t>
            </a:r>
            <a:r>
              <a:rPr lang="th-TH" sz="3600" dirty="0" err="1">
                <a:latin typeface="Angsana New"/>
                <a:cs typeface="Angsana New"/>
              </a:rPr>
              <a:t>การทำ</a:t>
            </a:r>
            <a:r>
              <a:rPr lang="th-TH" sz="3600" dirty="0">
                <a:latin typeface="Angsana New"/>
                <a:cs typeface="Angsana New"/>
              </a:rPr>
              <a:t>นายใหม่ 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th-TH" sz="3600" dirty="0">
              <a:cs typeface="Cordia New"/>
            </a:endParaRPr>
          </a:p>
        </p:txBody>
      </p:sp>
      <p:pic>
        <p:nvPicPr>
          <p:cNvPr id="6" name="รูปภาพ 5" descr="รูปภาพประกอบด้วย ข้อความ, แผนที่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F0EA3AAC-E0A2-47EF-99BD-CA86C7A2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87" y="1423464"/>
            <a:ext cx="6049726" cy="413055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985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85E1FB6-AD23-4222-A9A4-1BF78088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82" y="925108"/>
            <a:ext cx="8896026" cy="540093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5A3F414D-2672-46E4-B3BF-A68DCFD6BF72}"/>
              </a:ext>
            </a:extLst>
          </p:cNvPr>
          <p:cNvSpPr txBox="1"/>
          <p:nvPr/>
        </p:nvSpPr>
        <p:spPr>
          <a:xfrm>
            <a:off x="227309" y="754627"/>
            <a:ext cx="345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Angsana New" panose="02020603050405020304" pitchFamily="18" charset="-34"/>
                <a:cs typeface="Angsana New" panose="02020603050405020304" pitchFamily="18" charset="-34"/>
              </a:rPr>
              <a:t>User Interface</a:t>
            </a:r>
            <a:endParaRPr lang="th-TH" sz="44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78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8B63F01-B52D-4617-8050-A11C2EEEE589}"/>
              </a:ext>
            </a:extLst>
          </p:cNvPr>
          <p:cNvSpPr txBox="1"/>
          <p:nvPr/>
        </p:nvSpPr>
        <p:spPr>
          <a:xfrm>
            <a:off x="2792410" y="2885742"/>
            <a:ext cx="80989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h-TH" sz="4800">
                <a:latin typeface="Angsana New"/>
                <a:cs typeface="Angsana New"/>
              </a:rPr>
              <a:t>1.นางสาวธิดารัตน์  ผูกฤทัย    6020551822 </a:t>
            </a:r>
            <a:endParaRPr lang="th-TH" sz="48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800">
                <a:latin typeface="Angsana New"/>
                <a:cs typeface="Angsana New"/>
              </a:rPr>
              <a:t>2.นายพีรพล บัวเกตุ                6020551911</a:t>
            </a:r>
          </a:p>
          <a:p>
            <a:r>
              <a:rPr lang="th-TH" sz="4800">
                <a:latin typeface="Angsana New"/>
                <a:cs typeface="Angsana New"/>
              </a:rPr>
              <a:t>3.นายวรศักดิ์ คำเหมือง           6020552004</a:t>
            </a:r>
          </a:p>
        </p:txBody>
      </p:sp>
      <p:sp>
        <p:nvSpPr>
          <p:cNvPr id="2" name="ลูกศร: เครื่องหมายบั้ง 1">
            <a:extLst>
              <a:ext uri="{FF2B5EF4-FFF2-40B4-BE49-F238E27FC236}">
                <a16:creationId xmlns:a16="http://schemas.microsoft.com/office/drawing/2014/main" id="{277BF62E-1D11-4CA5-A678-049FCAFA7DD0}"/>
              </a:ext>
            </a:extLst>
          </p:cNvPr>
          <p:cNvSpPr/>
          <p:nvPr/>
        </p:nvSpPr>
        <p:spPr>
          <a:xfrm>
            <a:off x="3999005" y="915061"/>
            <a:ext cx="4183810" cy="14233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5400" b="1" dirty="0">
                <a:solidFill>
                  <a:schemeClr val="bg1"/>
                </a:solidFill>
                <a:latin typeface="Angsana New"/>
                <a:cs typeface="Angsana New"/>
              </a:rPr>
              <a:t>จัดทำโดย</a:t>
            </a:r>
            <a:endParaRPr lang="th-TH" sz="5400" b="1">
              <a:solidFill>
                <a:schemeClr val="bg1"/>
              </a:solidFill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7939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4A42EAB-48E5-4275-B4B0-5C5D784F0AED}"/>
              </a:ext>
            </a:extLst>
          </p:cNvPr>
          <p:cNvSpPr txBox="1"/>
          <p:nvPr/>
        </p:nvSpPr>
        <p:spPr>
          <a:xfrm>
            <a:off x="802010" y="955391"/>
            <a:ext cx="9649097" cy="90486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th-TH" sz="5400" b="1">
                <a:latin typeface="Angsana New"/>
                <a:cs typeface="Angsana New"/>
              </a:rPr>
              <a:t>ปัญหา ?</a:t>
            </a:r>
            <a:endParaRPr lang="th-TH" sz="5400"/>
          </a:p>
          <a:p>
            <a:pPr algn="ctr"/>
            <a:endParaRPr lang="th-TH" sz="4400" b="1">
              <a:latin typeface="Angsana New"/>
              <a:cs typeface="Angsana New"/>
            </a:endParaRPr>
          </a:p>
          <a:p>
            <a:r>
              <a:rPr lang="th-TH" sz="4000" b="1">
                <a:latin typeface="Angsana New"/>
                <a:cs typeface="Angsana New"/>
              </a:rPr>
              <a:t>	ควรหยุดการเรียนการสอนในวันนั้น ๆ ดีหรือไม่</a:t>
            </a:r>
            <a:endParaRPr lang="th-TH" sz="4000" b="1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000" b="1">
                <a:latin typeface="Angsana New"/>
                <a:cs typeface="Angsana New"/>
              </a:rPr>
              <a:t>       </a:t>
            </a:r>
            <a:endParaRPr lang="th-TH" sz="36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6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6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4000" b="1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40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</p:txBody>
      </p:sp>
      <p:cxnSp>
        <p:nvCxnSpPr>
          <p:cNvPr id="3" name="ลูกศรเชื่อมต่อแบบตรง 2">
            <a:extLst>
              <a:ext uri="{FF2B5EF4-FFF2-40B4-BE49-F238E27FC236}">
                <a16:creationId xmlns:a16="http://schemas.microsoft.com/office/drawing/2014/main" id="{F4EC8748-E4FA-49C5-9AF4-E229737E811D}"/>
              </a:ext>
            </a:extLst>
          </p:cNvPr>
          <p:cNvCxnSpPr/>
          <p:nvPr/>
        </p:nvCxnSpPr>
        <p:spPr>
          <a:xfrm flipV="1">
            <a:off x="4574875" y="1706592"/>
            <a:ext cx="2113470" cy="2875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9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680068E-4C0B-4102-A3B7-1355EBD8AD02}"/>
              </a:ext>
            </a:extLst>
          </p:cNvPr>
          <p:cNvSpPr txBox="1"/>
          <p:nvPr/>
        </p:nvSpPr>
        <p:spPr>
          <a:xfrm>
            <a:off x="369951" y="866728"/>
            <a:ext cx="11897797" cy="630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th-TH" sz="6000" dirty="0">
                <a:latin typeface="Angsana New"/>
                <a:cs typeface="Angsana New"/>
              </a:rPr>
              <a:t>วัตถุประสงค์</a:t>
            </a:r>
            <a:endParaRPr lang="th-TH"/>
          </a:p>
          <a:p>
            <a:r>
              <a:rPr lang="th-TH" sz="4000" dirty="0">
                <a:latin typeface="Angsana New"/>
                <a:cs typeface="Angsana New"/>
              </a:rPr>
              <a:t>    1.เพื่อศึกษาเทคนิคการคาดการณ์การหยุดเรียนในวันนั้น ๆ </a:t>
            </a:r>
            <a:endParaRPr lang="th-TH" sz="5400" dirty="0">
              <a:latin typeface="Angsana New"/>
              <a:cs typeface="Angsana New"/>
            </a:endParaRPr>
          </a:p>
          <a:p>
            <a:r>
              <a:rPr lang="th-TH" sz="4000" dirty="0">
                <a:latin typeface="Angsana New"/>
                <a:cs typeface="Angsana New"/>
              </a:rPr>
              <a:t>       โดยใช้เทคนิคเหมืองข้อมูลที่เหมาะสม</a:t>
            </a:r>
            <a:endParaRPr lang="th-TH" sz="5400" dirty="0">
              <a:latin typeface="Angsana New"/>
              <a:cs typeface="Angsana New"/>
            </a:endParaRPr>
          </a:p>
          <a:p>
            <a:r>
              <a:rPr lang="th-TH" sz="4000" dirty="0">
                <a:latin typeface="Angsana New"/>
                <a:cs typeface="Angsana New"/>
              </a:rPr>
              <a:t>    2.เพื่อสร้างแบบจำลองเหมืองข้อมูลสำหรับการ ทำนายการเข้าเรียน</a:t>
            </a:r>
            <a:endParaRPr lang="th-TH" dirty="0"/>
          </a:p>
          <a:p>
            <a:r>
              <a:rPr lang="th-TH" sz="4000" dirty="0">
                <a:latin typeface="Angsana New"/>
                <a:cs typeface="Angsana New"/>
              </a:rPr>
              <a:t>    3.เพื่อคาดการณ์การตัดสินใจในการเข้าเรียนของนิสิตในวันนั้น ๆ </a:t>
            </a:r>
          </a:p>
          <a:p>
            <a:r>
              <a:rPr lang="th-TH" sz="4000" dirty="0">
                <a:latin typeface="Angsana New"/>
                <a:cs typeface="Angsana New"/>
              </a:rPr>
              <a:t>    4.เพื่อช่วยสนับสนุนการตัดสินใจของอาจารย์ผู้สอนในการหยุดสอน  </a:t>
            </a:r>
            <a:endParaRPr lang="th-TH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000" dirty="0">
                <a:latin typeface="Angsana New"/>
                <a:cs typeface="Angsana New"/>
              </a:rPr>
              <a:t>       นิสิตในวันนั้น ๆ</a:t>
            </a:r>
            <a:endParaRPr lang="th-TH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48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/>
          </a:p>
        </p:txBody>
      </p:sp>
      <p:cxnSp>
        <p:nvCxnSpPr>
          <p:cNvPr id="2" name="ลูกศรเชื่อมต่อแบบตรง 1">
            <a:extLst>
              <a:ext uri="{FF2B5EF4-FFF2-40B4-BE49-F238E27FC236}">
                <a16:creationId xmlns:a16="http://schemas.microsoft.com/office/drawing/2014/main" id="{C3302FC8-F649-45E3-AF1E-7B2CE92554B0}"/>
              </a:ext>
            </a:extLst>
          </p:cNvPr>
          <p:cNvCxnSpPr/>
          <p:nvPr/>
        </p:nvCxnSpPr>
        <p:spPr>
          <a:xfrm>
            <a:off x="4747405" y="1706593"/>
            <a:ext cx="3148640" cy="14375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9830F5-9924-449D-ABA3-976F6823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371477"/>
            <a:ext cx="11029616" cy="118872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Angsana New"/>
                <a:cs typeface="Angsana New"/>
              </a:rPr>
              <a:t>แรงบันดาลใจ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40C8B51E-45DE-49E3-8D5A-1E44C4A684E5}"/>
              </a:ext>
            </a:extLst>
          </p:cNvPr>
          <p:cNvSpPr/>
          <p:nvPr/>
        </p:nvSpPr>
        <p:spPr>
          <a:xfrm>
            <a:off x="1323798" y="1561023"/>
            <a:ext cx="10308562" cy="45719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ngsana New"/>
                <a:cs typeface="+mn-lt"/>
              </a:rPr>
              <a:t>       </a:t>
            </a:r>
            <a:endParaRPr lang="th-TH" sz="3200" dirty="0">
              <a:latin typeface="Franklin Gothic Book" panose="020B0502020104020203"/>
              <a:cs typeface="+mn-lt"/>
            </a:endParaRPr>
          </a:p>
          <a:p>
            <a:endParaRPr lang="en-US" sz="3200" dirty="0">
              <a:latin typeface="Angsana New"/>
              <a:cs typeface="+mn-lt"/>
            </a:endParaRPr>
          </a:p>
          <a:p>
            <a:r>
              <a:rPr lang="en-US" sz="3200" dirty="0">
                <a:latin typeface="Angsana New"/>
                <a:cs typeface="+mn-lt"/>
              </a:rPr>
              <a:t>           </a:t>
            </a:r>
            <a:r>
              <a:rPr lang="en-US" sz="3200" dirty="0" err="1">
                <a:latin typeface="Angsana New"/>
                <a:cs typeface="+mn-lt"/>
              </a:rPr>
              <a:t>เนื่องจากนิสิตส่วนใหญ่มีปัญหาเรื่องของการเข้าเรียนในแต่ละวัน</a:t>
            </a:r>
            <a:r>
              <a:rPr lang="en-US" sz="3200" dirty="0">
                <a:latin typeface="Angsana New"/>
                <a:cs typeface="+mn-lt"/>
              </a:rPr>
              <a:t> </a:t>
            </a:r>
            <a:r>
              <a:rPr lang="en-US" sz="3200" dirty="0" err="1">
                <a:latin typeface="Angsana New"/>
                <a:cs typeface="+mn-lt"/>
              </a:rPr>
              <a:t>ไม่ว่าจะเป็น</a:t>
            </a:r>
            <a:r>
              <a:rPr lang="en-US" sz="3200" dirty="0">
                <a:latin typeface="Angsana New"/>
                <a:cs typeface="+mn-lt"/>
              </a:rPr>
              <a:t> </a:t>
            </a:r>
            <a:r>
              <a:rPr lang="en-US" sz="3200" dirty="0" err="1">
                <a:latin typeface="Angsana New"/>
                <a:cs typeface="+mn-lt"/>
              </a:rPr>
              <a:t>เรื่องของฝุ่น</a:t>
            </a:r>
            <a:r>
              <a:rPr lang="en-US" sz="3200" dirty="0">
                <a:latin typeface="Angsana New"/>
                <a:cs typeface="+mn-lt"/>
              </a:rPr>
              <a:t> pm2.5 </a:t>
            </a:r>
            <a:r>
              <a:rPr lang="en-US" sz="3200" dirty="0" err="1">
                <a:latin typeface="Angsana New"/>
                <a:cs typeface="+mn-lt"/>
              </a:rPr>
              <a:t>ที่มีจำนวนมากทำให้นิสิตบางคนมีอาการแพ้ฝุ่น</a:t>
            </a:r>
            <a:r>
              <a:rPr lang="en-US" sz="3200" dirty="0">
                <a:latin typeface="Angsana New"/>
                <a:cs typeface="+mn-lt"/>
              </a:rPr>
              <a:t>  </a:t>
            </a:r>
            <a:r>
              <a:rPr lang="en-US" sz="3200" dirty="0" err="1">
                <a:latin typeface="Angsana New"/>
                <a:cs typeface="+mn-lt"/>
              </a:rPr>
              <a:t>และช่วงที่สอบกลางภาคหรือปลายภาค</a:t>
            </a:r>
            <a:r>
              <a:rPr lang="en-US" sz="3200" dirty="0">
                <a:latin typeface="Angsana New"/>
                <a:cs typeface="+mn-lt"/>
              </a:rPr>
              <a:t> </a:t>
            </a:r>
            <a:r>
              <a:rPr lang="en-US" sz="3200" dirty="0" err="1">
                <a:latin typeface="Angsana New"/>
                <a:cs typeface="+mn-lt"/>
              </a:rPr>
              <a:t>การบ้านหรืองานที่ค้างเป็นจำนวนมาก</a:t>
            </a:r>
            <a:r>
              <a:rPr lang="en-US" sz="3200" dirty="0">
                <a:latin typeface="Angsana New"/>
                <a:cs typeface="+mn-lt"/>
              </a:rPr>
              <a:t> </a:t>
            </a:r>
            <a:r>
              <a:rPr lang="en-US" sz="3200" dirty="0" err="1">
                <a:latin typeface="Angsana New"/>
                <a:cs typeface="+mn-lt"/>
              </a:rPr>
              <a:t>สภาพอากาศและการเดินทางที่ไม่อำนวยนั้น</a:t>
            </a:r>
            <a:r>
              <a:rPr lang="en-US" sz="3200" dirty="0">
                <a:latin typeface="Angsana New"/>
                <a:cs typeface="+mn-lt"/>
              </a:rPr>
              <a:t> สิ่งเหล่านี้ทำให้นิสิตเกิดความลังเลและไม่แน่ใจว่าจะเข้าเรียนในวันนั้นดีหรือไม่ เราจึงจัดทำโปรแกรมนี้ขึ้นมาเพื่อช่วยตัดสินใจในการเข้าเรียนของนิสิตให้เราขึ้น</a:t>
            </a:r>
            <a:endParaRPr lang="th-TH" sz="3200">
              <a:ea typeface="+mn-lt"/>
              <a:cs typeface="+mn-lt"/>
            </a:endParaRPr>
          </a:p>
          <a:p>
            <a:endParaRPr lang="th-TH" sz="3200" dirty="0">
              <a:ea typeface="+mn-lt"/>
              <a:cs typeface="+mn-lt"/>
            </a:endParaRPr>
          </a:p>
          <a:p>
            <a:pPr algn="ctr"/>
            <a:endParaRPr lang="th-TH" dirty="0"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29303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115ACFA-3505-45C6-BBD0-75A8F1966E88}"/>
              </a:ext>
            </a:extLst>
          </p:cNvPr>
          <p:cNvSpPr txBox="1"/>
          <p:nvPr/>
        </p:nvSpPr>
        <p:spPr>
          <a:xfrm>
            <a:off x="600891" y="666205"/>
            <a:ext cx="637467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th-TH" sz="4400" b="1" dirty="0">
                <a:latin typeface="Angsana New"/>
                <a:cs typeface="Angsana New"/>
              </a:rPr>
              <a:t>สมมุติฐาน</a:t>
            </a:r>
            <a:endParaRPr lang="th-TH" sz="4400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B97382D-9064-4818-9B4C-3359DDEEF3AC}"/>
              </a:ext>
            </a:extLst>
          </p:cNvPr>
          <p:cNvSpPr txBox="1"/>
          <p:nvPr/>
        </p:nvSpPr>
        <p:spPr>
          <a:xfrm>
            <a:off x="600891" y="1374091"/>
            <a:ext cx="11377749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th-TH" sz="24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/>
                <a:cs typeface="Angsana New"/>
              </a:rPr>
              <a:t>การตัดสินใจในการเข้าเรียนของนิสิต ประกอบด้วยปัจจัยดังนี้</a:t>
            </a:r>
          </a:p>
          <a:p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ด้านยานพาหนะ</a:t>
            </a: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ด้านสภาพอากาศ</a:t>
            </a: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ด้านปริมาณฝุ่น </a:t>
            </a:r>
            <a:r>
              <a:rPr lang="en-US" sz="3600" dirty="0">
                <a:latin typeface="Angsana New"/>
                <a:cs typeface="Angsana New"/>
              </a:rPr>
              <a:t>pm2.5</a:t>
            </a:r>
            <a:endParaRPr lang="th-TH" sz="3600" dirty="0">
              <a:latin typeface="Angsana New"/>
              <a:cs typeface="Angsana New"/>
            </a:endParaRP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ด้านช่วงสอบนั้น</a:t>
            </a: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ด้านอุณหภูมิ</a:t>
            </a:r>
          </a:p>
          <a:p>
            <a:pPr marL="514350" indent="-514350">
              <a:buAutoNum type="arabicPeriod"/>
            </a:pPr>
            <a:r>
              <a:rPr lang="th-TH" sz="3600" dirty="0">
                <a:latin typeface="Angsana New"/>
                <a:cs typeface="Angsana New"/>
              </a:rPr>
              <a:t>งานที่ค้าง</a:t>
            </a:r>
          </a:p>
          <a:p>
            <a:pPr marL="514350" indent="-514350">
              <a:buAutoNum type="arabicPeriod"/>
            </a:pPr>
            <a:endParaRPr lang="th-TH"/>
          </a:p>
        </p:txBody>
      </p:sp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43A06534-573F-4FA4-8596-64B59FB0DFA2}"/>
              </a:ext>
            </a:extLst>
          </p:cNvPr>
          <p:cNvCxnSpPr/>
          <p:nvPr/>
        </p:nvCxnSpPr>
        <p:spPr>
          <a:xfrm flipV="1">
            <a:off x="5106838" y="1361536"/>
            <a:ext cx="2257244" cy="1437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2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2AADD6C-83BB-43BC-9FEB-C5D5392E0B2B}"/>
              </a:ext>
            </a:extLst>
          </p:cNvPr>
          <p:cNvSpPr txBox="1"/>
          <p:nvPr/>
        </p:nvSpPr>
        <p:spPr>
          <a:xfrm>
            <a:off x="1149531" y="961229"/>
            <a:ext cx="9892938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h-TH" sz="4800" b="1" dirty="0">
                <a:latin typeface="Angsana New"/>
                <a:cs typeface="Angsana New"/>
              </a:rPr>
              <a:t>ประโยชน์ที่ได้รับ</a:t>
            </a:r>
          </a:p>
          <a:p>
            <a:endParaRPr lang="th-TH" sz="3600" b="1" dirty="0">
              <a:latin typeface="Angsana New"/>
              <a:cs typeface="Angsana New"/>
            </a:endParaRPr>
          </a:p>
          <a:p>
            <a:r>
              <a:rPr lang="th-TH" sz="3600" b="1" dirty="0">
                <a:latin typeface="Angsana New"/>
                <a:cs typeface="Angsana New"/>
              </a:rPr>
              <a:t>       </a:t>
            </a:r>
            <a:r>
              <a:rPr lang="th-TH" sz="3600" dirty="0">
                <a:latin typeface="Angsana New"/>
                <a:cs typeface="Angsana New"/>
              </a:rPr>
              <a:t>-</a:t>
            </a:r>
            <a:r>
              <a:rPr lang="th-TH" sz="3600" b="1" dirty="0">
                <a:latin typeface="Angsana New"/>
                <a:cs typeface="Angsana New"/>
              </a:rPr>
              <a:t> </a:t>
            </a:r>
            <a:r>
              <a:rPr lang="th-TH" sz="4000" dirty="0">
                <a:latin typeface="Angsana New"/>
                <a:cs typeface="Angsana New"/>
              </a:rPr>
              <a:t>ได้ทราบถึงพฤติกรรมการการตัดสินใจของคน เมื่อมีปัจจัยอื่นเข้ามาในชีวิตว่าคนส่วนใหญ่จะเลือกอะไรในการดำเนินชีวิต(การเข้าเรียน)</a:t>
            </a:r>
            <a:endParaRPr lang="th-TH" sz="4000" b="1" dirty="0">
              <a:latin typeface="Angsana New"/>
              <a:cs typeface="Angsana New"/>
            </a:endParaRPr>
          </a:p>
          <a:p>
            <a:r>
              <a:rPr lang="th-TH" sz="4000" dirty="0">
                <a:latin typeface="Angsana New"/>
                <a:cs typeface="Angsana New"/>
              </a:rPr>
              <a:t>         </a:t>
            </a:r>
            <a:r>
              <a:rPr lang="th-TH" sz="4000" b="1" dirty="0">
                <a:latin typeface="Angsana New"/>
                <a:cs typeface="Angsana New"/>
              </a:rPr>
              <a:t>-</a:t>
            </a:r>
            <a:r>
              <a:rPr lang="th-TH" sz="4000" dirty="0">
                <a:latin typeface="Angsana New"/>
                <a:cs typeface="Angsana New"/>
              </a:rPr>
              <a:t> ได้ข้อสนับสนุนในการตัดสินใจจากการใช้โปรแกรม</a:t>
            </a:r>
          </a:p>
          <a:p>
            <a:endParaRPr lang="th-TH" sz="3200">
              <a:latin typeface="Angsana New"/>
              <a:cs typeface="Angsana New"/>
            </a:endParaRPr>
          </a:p>
          <a:p>
            <a:endParaRPr lang="th-TH" sz="3200">
              <a:latin typeface="Angsana New"/>
              <a:cs typeface="Angsana New"/>
            </a:endParaRPr>
          </a:p>
          <a:p>
            <a:endParaRPr lang="th-TH">
              <a:latin typeface="Angsana New"/>
              <a:cs typeface="Angsana New"/>
            </a:endParaRPr>
          </a:p>
          <a:p>
            <a:r>
              <a:rPr lang="th-TH" dirty="0">
                <a:cs typeface="Cordia New"/>
              </a:rPr>
              <a:t>	</a:t>
            </a:r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84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116034-E6AE-49A0-944F-60F55C65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443990"/>
          </a:xfrm>
        </p:spPr>
        <p:txBody>
          <a:bodyPr>
            <a:normAutofit fontScale="90000"/>
          </a:bodyPr>
          <a:lstStyle/>
          <a:p>
            <a:pPr fontAlgn="t"/>
            <a:r>
              <a:rPr lang="en-US" sz="3200" b="1" u="sng"/>
              <a:t>Background</a:t>
            </a:r>
            <a:br>
              <a:rPr lang="th-TH"/>
            </a:br>
            <a:br>
              <a:rPr lang="th-TH"/>
            </a:br>
            <a:br>
              <a:rPr lang="th-TH"/>
            </a:br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6514DC09-21F1-42A5-8504-8BB42BC3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43" y="1196326"/>
            <a:ext cx="5708366" cy="4659312"/>
          </a:xfrm>
        </p:spPr>
      </p:pic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85365DC-8E55-4880-A474-DB8374CE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2144" y="1758859"/>
            <a:ext cx="3383278" cy="3001392"/>
          </a:xfrm>
        </p:spPr>
        <p:txBody>
          <a:bodyPr>
            <a:normAutofit/>
          </a:bodyPr>
          <a:lstStyle/>
          <a:p>
            <a:r>
              <a:rPr lang="th-TH" sz="240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th-TH" sz="2800">
                <a:latin typeface="Angsana New" panose="02020603050405020304" pitchFamily="18" charset="-34"/>
                <a:cs typeface="Angsana New" panose="02020603050405020304" pitchFamily="18" charset="-34"/>
              </a:rPr>
              <a:t>เราทำการเก็บข้อมูลนิสิตในมหาวิทยาลัยเกษตรศาสตร์ </a:t>
            </a:r>
          </a:p>
          <a:p>
            <a:r>
              <a:rPr lang="th-TH" sz="2800">
                <a:latin typeface="Angsana New" panose="02020603050405020304" pitchFamily="18" charset="-34"/>
                <a:cs typeface="Angsana New" panose="02020603050405020304" pitchFamily="18" charset="-34"/>
              </a:rPr>
              <a:t>วิทยาเขตกำแพงแสน จำนวน </a:t>
            </a:r>
            <a:r>
              <a:rPr lang="en-US" sz="2800">
                <a:latin typeface="Angsana New" panose="02020603050405020304" pitchFamily="18" charset="-34"/>
                <a:cs typeface="Angsana New" panose="02020603050405020304" pitchFamily="18" charset="-34"/>
              </a:rPr>
              <a:t>130 </a:t>
            </a:r>
            <a:r>
              <a:rPr lang="th-TH" sz="2800">
                <a:latin typeface="Angsana New" panose="02020603050405020304" pitchFamily="18" charset="-34"/>
                <a:cs typeface="Angsana New" panose="02020603050405020304" pitchFamily="18" charset="-34"/>
              </a:rPr>
              <a:t>คน เพื่อนำข้อมูลไปสร้าง </a:t>
            </a:r>
            <a:r>
              <a:rPr lang="en-US" sz="2800"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sz="24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4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4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60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3FFCFAE-D0A6-4175-9AA1-E141C71D6920}"/>
              </a:ext>
            </a:extLst>
          </p:cNvPr>
          <p:cNvSpPr txBox="1"/>
          <p:nvPr/>
        </p:nvSpPr>
        <p:spPr>
          <a:xfrm>
            <a:off x="1724297" y="452678"/>
            <a:ext cx="8334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Attribute                                                       class</a:t>
            </a:r>
            <a:endParaRPr lang="th-TH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209F0BD2-7782-4A0C-9D7E-68ECA4E1039C}"/>
              </a:ext>
            </a:extLst>
          </p:cNvPr>
          <p:cNvSpPr/>
          <p:nvPr/>
        </p:nvSpPr>
        <p:spPr>
          <a:xfrm>
            <a:off x="1201781" y="1097280"/>
            <a:ext cx="3342083" cy="5557481"/>
          </a:xfrm>
          <a:prstGeom prst="roundRect">
            <a:avLst/>
          </a:prstGeom>
          <a:ln w="762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-การเดินทางโดย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?(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Motercycle,Car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-ฝุ่น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pm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2.5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Weak,Nornal,Hight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-สภาพอากาศ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Overcast,Sunny,Rain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-อุณหภูมิ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Mild,Hot,Cool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-**มีงานที่ค้าง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**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yes,no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-ช่วงสอบ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yes,no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31F96AFC-01B5-49D1-96D3-E4822A5C716F}"/>
              </a:ext>
            </a:extLst>
          </p:cNvPr>
          <p:cNvSpPr/>
          <p:nvPr/>
        </p:nvSpPr>
        <p:spPr>
          <a:xfrm>
            <a:off x="7367450" y="2227923"/>
            <a:ext cx="2690950" cy="1241323"/>
          </a:xfrm>
          <a:prstGeom prst="roundRect">
            <a:avLst/>
          </a:prstGeom>
          <a:ln w="762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/>
              <a:t>เข้าเรียน</a:t>
            </a:r>
            <a:r>
              <a:rPr lang="en-US"/>
              <a:t>?</a:t>
            </a:r>
          </a:p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77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ABED508475047B0EF57DD1941E908" ma:contentTypeVersion="2" ma:contentTypeDescription="Create a new document." ma:contentTypeScope="" ma:versionID="1ce1f9e770759b32be918a6050214845">
  <xsd:schema xmlns:xsd="http://www.w3.org/2001/XMLSchema" xmlns:xs="http://www.w3.org/2001/XMLSchema" xmlns:p="http://schemas.microsoft.com/office/2006/metadata/properties" xmlns:ns3="554e14f0-eca4-463c-9636-87c1fb42bef4" targetNamespace="http://schemas.microsoft.com/office/2006/metadata/properties" ma:root="true" ma:fieldsID="08860f5dabe00e018385e429ea305e78" ns3:_="">
    <xsd:import namespace="554e14f0-eca4-463c-9636-87c1fb42be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e14f0-eca4-463c-9636-87c1fb42b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FD7C6-E45E-456D-8E6C-A71CE11FF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4e14f0-eca4-463c-9636-87c1fb42be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823040-7296-4E1A-9037-832B46667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DA51B-6F3E-4AF9-AC11-F7B2F77489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แบบจอกว้าง</PresentationFormat>
  <Paragraphs>93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2" baseType="lpstr">
      <vt:lpstr>Angsana New</vt:lpstr>
      <vt:lpstr>Franklin Gothic Book</vt:lpstr>
      <vt:lpstr>Franklin Gothic Demi</vt:lpstr>
      <vt:lpstr>LilyUPC</vt:lpstr>
      <vt:lpstr>Wingdings 2</vt:lpstr>
      <vt:lpstr>DividendVTI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แรงบันดาลใจ</vt:lpstr>
      <vt:lpstr>งานนำเสนอ PowerPoint</vt:lpstr>
      <vt:lpstr>งานนำเสนอ PowerPoint</vt:lpstr>
      <vt:lpstr>Background   </vt:lpstr>
      <vt:lpstr>งานนำเสนอ PowerPoint</vt:lpstr>
      <vt:lpstr>งานนำเสนอ PowerPoint</vt:lpstr>
      <vt:lpstr>งานนำเสนอ PowerPoint</vt:lpstr>
      <vt:lpstr>Classified output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New</dc:creator>
  <cp:lastModifiedBy>Peerapon BUAGET</cp:lastModifiedBy>
  <cp:revision>564</cp:revision>
  <dcterms:created xsi:type="dcterms:W3CDTF">2020-01-24T01:38:18Z</dcterms:created>
  <dcterms:modified xsi:type="dcterms:W3CDTF">2020-02-07T06:35:51Z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0x010100625ABED508475047B0EF57DD1941E908</vt:lpwstr>
  </property>
</Properties>
</file>