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haansoftxlsx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74" r:id="rId4"/>
    <p:sldId id="261" r:id="rId5"/>
    <p:sldId id="262" r:id="rId6"/>
    <p:sldId id="268" r:id="rId7"/>
    <p:sldId id="266" r:id="rId8"/>
    <p:sldId id="26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>
        <c:manualLayout>
          <c:layoutTarget val="inner"/>
          <c:xMode val="edge"/>
          <c:yMode val="edge"/>
          <c:x val="5.7002808962550292E-2"/>
          <c:y val="9.7618114408898032E-2"/>
          <c:w val="0.78796519912003182"/>
          <c:h val="0.58337899397279569"/>
        </c:manualLayout>
      </c:layout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Threads</c:v>
                </c:pt>
              </c:strCache>
            </c:strRef>
          </c:tx>
          <c:marker>
            <c:symbol val="none"/>
          </c:marker>
          <c:dLbls>
            <c:dLbl>
              <c:idx val="0"/>
              <c:layout>
                <c:manualLayout>
                  <c:x val="-1.2475546210356368E-2"/>
                  <c:y val="-0.21587150496134511"/>
                </c:manualLayout>
              </c:layout>
              <c:tx>
                <c:rich>
                  <a:bodyPr/>
                  <a:lstStyle/>
                  <a:p>
                    <a:pPr>
                      <a:defRPr sz="1050"/>
                    </a:pPr>
                    <a:r>
                      <a:rPr lang="en-US" sz="1050" b="0" i="0" u="none" strike="noStrike" baseline="0" smtClean="0"/>
                      <a:t>Ramp-up 1</a:t>
                    </a:r>
                    <a:r>
                      <a:rPr lang="ko-KR" altLang="en-US" sz="1050" b="0" i="0" u="none" strike="noStrike" baseline="0" smtClean="0"/>
                      <a:t>분 </a:t>
                    </a:r>
                    <a:r>
                      <a:rPr lang="en-US" altLang="ko-KR" sz="1050" b="0" i="0" u="none" strike="noStrike" baseline="0" smtClean="0"/>
                      <a:t>30</a:t>
                    </a:r>
                    <a:r>
                      <a:rPr lang="ko-KR" altLang="en-US" sz="1050" b="0" i="0" u="none" strike="noStrike" baseline="0" smtClean="0"/>
                      <a:t>초</a:t>
                    </a:r>
                    <a:endParaRPr lang="en-US" altLang="en-US" sz="1050" dirty="0"/>
                  </a:p>
                </c:rich>
              </c:tx>
              <c:spPr/>
              <c:showVal val="1"/>
            </c:dLbl>
            <c:dLbl>
              <c:idx val="1"/>
              <c:delete val="1"/>
            </c:dLbl>
            <c:dLbl>
              <c:idx val="2"/>
              <c:layout>
                <c:manualLayout>
                  <c:x val="-0.43040634425729496"/>
                  <c:y val="-6.3491619106277986E-2"/>
                </c:manualLayout>
              </c:layout>
              <c:tx>
                <c:rich>
                  <a:bodyPr/>
                  <a:lstStyle/>
                  <a:p>
                    <a:pPr>
                      <a:defRPr sz="1200"/>
                    </a:pPr>
                    <a:r>
                      <a:rPr lang="en-US" sz="1200" b="0" i="0" u="none" strike="noStrike" baseline="0" dirty="0" smtClean="0"/>
                      <a:t>Steady-state 10</a:t>
                    </a:r>
                    <a:r>
                      <a:rPr lang="ko-KR" altLang="en-US" sz="1200" b="0" i="0" u="none" strike="noStrike" baseline="0" dirty="0" smtClean="0"/>
                      <a:t>분</a:t>
                    </a:r>
                    <a:endParaRPr lang="en-US" altLang="en-US" sz="1200" dirty="0"/>
                  </a:p>
                </c:rich>
              </c:tx>
              <c:spPr/>
              <c:showVal val="1"/>
            </c:dLbl>
            <c:dLbl>
              <c:idx val="3"/>
              <c:layout>
                <c:manualLayout>
                  <c:x val="-9.04477100250837E-2"/>
                  <c:y val="-0.20952234305071735"/>
                </c:manualLayout>
              </c:layout>
              <c:tx>
                <c:rich>
                  <a:bodyPr/>
                  <a:lstStyle/>
                  <a:p>
                    <a:pPr>
                      <a:defRPr sz="1200"/>
                    </a:pPr>
                    <a:r>
                      <a:rPr lang="en-US" sz="1200" b="0" i="0" u="none" strike="noStrike" baseline="0" dirty="0" smtClean="0"/>
                      <a:t>Ramp-down 30</a:t>
                    </a:r>
                    <a:r>
                      <a:rPr lang="ko-KR" altLang="en-US" sz="1200" b="0" i="0" u="none" strike="noStrike" baseline="0" dirty="0" smtClean="0"/>
                      <a:t>초</a:t>
                    </a:r>
                    <a:endParaRPr lang="en-US" altLang="en-US" sz="1200" dirty="0"/>
                  </a:p>
                </c:rich>
              </c:tx>
              <c:spPr/>
              <c:showVal val="1"/>
            </c:dLbl>
            <c:showVal val="1"/>
          </c:dLbls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90</c:v>
                </c:pt>
                <c:pt idx="2">
                  <c:v>690</c:v>
                </c:pt>
                <c:pt idx="3">
                  <c:v>720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30</c:v>
                </c:pt>
                <c:pt idx="2">
                  <c:v>30</c:v>
                </c:pt>
                <c:pt idx="3">
                  <c:v>0</c:v>
                </c:pt>
              </c:numCache>
            </c:numRef>
          </c:yVal>
        </c:ser>
        <c:axId val="112254336"/>
        <c:axId val="114439680"/>
      </c:scatterChart>
      <c:valAx>
        <c:axId val="112254336"/>
        <c:scaling>
          <c:orientation val="minMax"/>
        </c:scaling>
        <c:axPos val="b"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4439680"/>
        <c:crosses val="autoZero"/>
        <c:crossBetween val="midCat"/>
        <c:majorUnit val="100"/>
        <c:minorUnit val="50"/>
        <c:dispUnits>
          <c:builtInUnit val="hundreds"/>
          <c:dispUnitsLbl>
            <c:layout>
              <c:manualLayout>
                <c:xMode val="edge"/>
                <c:yMode val="edge"/>
                <c:x val="0.86061695996479337"/>
                <c:y val="0.74527162414561288"/>
              </c:manualLayout>
            </c:layout>
            <c:tx>
              <c:rich>
                <a:bodyPr/>
                <a:lstStyle/>
                <a:p>
                  <a:pPr>
                    <a:defRPr sz="1050" b="0"/>
                  </a:pPr>
                  <a:r>
                    <a:rPr lang="en-US" altLang="ko-KR" sz="1050" b="0" dirty="0" smtClean="0"/>
                    <a:t>(</a:t>
                  </a:r>
                  <a:r>
                    <a:rPr lang="ko-KR" altLang="en-US" sz="1050" b="0" dirty="0" smtClean="0"/>
                    <a:t>단위 </a:t>
                  </a:r>
                  <a:r>
                    <a:rPr lang="en-US" altLang="ko-KR" sz="1050" b="0" dirty="0" smtClean="0"/>
                    <a:t>100</a:t>
                  </a:r>
                  <a:r>
                    <a:rPr lang="ko-KR" altLang="en-US" sz="1050" b="0" baseline="0" dirty="0" smtClean="0"/>
                    <a:t>초</a:t>
                  </a:r>
                  <a:r>
                    <a:rPr lang="en-US" altLang="ko-KR" sz="1050" b="0" baseline="0" dirty="0" smtClean="0"/>
                    <a:t>)</a:t>
                  </a:r>
                  <a:endParaRPr lang="ko-KR" altLang="en-US" sz="1050" b="0" dirty="0"/>
                </a:p>
              </c:rich>
            </c:tx>
          </c:dispUnitsLbl>
        </c:dispUnits>
      </c:valAx>
      <c:valAx>
        <c:axId val="11443968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200"/>
            </a:pPr>
            <a:endParaRPr lang="ko-KR"/>
          </a:p>
        </c:txPr>
        <c:crossAx val="112254336"/>
        <c:crosses val="autoZero"/>
        <c:crossBetween val="midCat"/>
      </c:valAx>
    </c:plotArea>
    <c:legend>
      <c:legendPos val="r"/>
      <c:layout/>
      <c:txPr>
        <a:bodyPr/>
        <a:lstStyle/>
        <a:p>
          <a:pPr>
            <a:defRPr sz="1200"/>
          </a:pPr>
          <a:endParaRPr lang="ko-KR"/>
        </a:p>
      </c:txPr>
    </c:legend>
    <c:plotVisOnly val="1"/>
  </c:chart>
  <c:txPr>
    <a:bodyPr/>
    <a:lstStyle/>
    <a:p>
      <a:pPr>
        <a:defRPr sz="1800"/>
      </a:pPr>
      <a:endParaRPr lang="ko-KR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73F3-19C9-4A92-AC7E-AC1BA2E5C416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DA55-5D68-4396-8EDB-846F49F6FE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73F3-19C9-4A92-AC7E-AC1BA2E5C416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DA55-5D68-4396-8EDB-846F49F6FE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73F3-19C9-4A92-AC7E-AC1BA2E5C416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DA55-5D68-4396-8EDB-846F49F6FE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73F3-19C9-4A92-AC7E-AC1BA2E5C416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DA55-5D68-4396-8EDB-846F49F6FE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73F3-19C9-4A92-AC7E-AC1BA2E5C416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DA55-5D68-4396-8EDB-846F49F6FE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73F3-19C9-4A92-AC7E-AC1BA2E5C416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DA55-5D68-4396-8EDB-846F49F6FE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73F3-19C9-4A92-AC7E-AC1BA2E5C416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DA55-5D68-4396-8EDB-846F49F6FE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73F3-19C9-4A92-AC7E-AC1BA2E5C416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DA55-5D68-4396-8EDB-846F49F6FE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73F3-19C9-4A92-AC7E-AC1BA2E5C416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DA55-5D68-4396-8EDB-846F49F6FE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73F3-19C9-4A92-AC7E-AC1BA2E5C416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DA55-5D68-4396-8EDB-846F49F6FE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73F3-19C9-4A92-AC7E-AC1BA2E5C416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DDA55-5D68-4396-8EDB-846F49F6FE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B73F3-19C9-4A92-AC7E-AC1BA2E5C416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DDA55-5D68-4396-8EDB-846F49F6FE2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aredb.netlify.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/>
              <a:t>SQL Result Comparator</a:t>
            </a:r>
            <a:endParaRPr lang="ko-KR" altLang="en-US" sz="20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857232"/>
            <a:ext cx="8258204" cy="542928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0" dirty="0" smtClean="0"/>
              <a:t>ORACLE, MARIADB, POSTGRES</a:t>
            </a:r>
            <a:r>
              <a:rPr lang="ko-KR" altLang="en-US" sz="1800" b="0" dirty="0" smtClean="0"/>
              <a:t>에서 </a:t>
            </a:r>
            <a:r>
              <a:rPr lang="en-US" altLang="ko-KR" sz="1800" b="0" dirty="0" smtClean="0"/>
              <a:t>SELECT </a:t>
            </a:r>
            <a:r>
              <a:rPr lang="ko-KR" altLang="en-US" sz="1800" b="0" dirty="0" smtClean="0"/>
              <a:t>쿼리 결과를 비교해 주는 사이트</a:t>
            </a:r>
            <a:endParaRPr lang="en-US" altLang="ko-KR" sz="1800" b="0" dirty="0" smtClean="0"/>
          </a:p>
          <a:p>
            <a:pPr>
              <a:lnSpc>
                <a:spcPct val="150000"/>
              </a:lnSpc>
            </a:pPr>
            <a:endParaRPr lang="en-US" altLang="ko-KR" sz="1200" b="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 smtClean="0">
                <a:ea typeface="+mj-ea"/>
              </a:rPr>
              <a:t>[</a:t>
            </a:r>
            <a:r>
              <a:rPr lang="ko-KR" altLang="en-US" sz="1400" b="0" dirty="0" smtClean="0">
                <a:ea typeface="+mj-ea"/>
              </a:rPr>
              <a:t>개인 프로젝트</a:t>
            </a:r>
            <a:r>
              <a:rPr lang="en-US" altLang="ko-KR" sz="1400" b="0" dirty="0" smtClean="0">
                <a:ea typeface="+mj-ea"/>
              </a:rPr>
              <a:t>] 2024.10 – 2024.12</a:t>
            </a:r>
            <a:endParaRPr lang="en-US" altLang="ko-KR" sz="1400" b="0" dirty="0"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u="sng" dirty="0" smtClean="0"/>
              <a:t>기술 </a:t>
            </a:r>
            <a:r>
              <a:rPr lang="ko-KR" altLang="en-US" sz="1400" b="0" u="sng" dirty="0" err="1" smtClean="0"/>
              <a:t>스택</a:t>
            </a:r>
            <a:endParaRPr lang="en-US" altLang="ko-KR" sz="1400" b="0" u="sng" dirty="0" smtClean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0" dirty="0" smtClean="0"/>
              <a:t> 클라이언트</a:t>
            </a:r>
            <a:r>
              <a:rPr lang="en-US" sz="1400" b="0" dirty="0"/>
              <a:t>: 	HTML, CSS, </a:t>
            </a:r>
            <a:r>
              <a:rPr lang="en-US" sz="1400" b="0" dirty="0" smtClean="0"/>
              <a:t>JavaScript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0" dirty="0"/>
              <a:t> </a:t>
            </a:r>
            <a:r>
              <a:rPr lang="ko-KR" altLang="en-US" sz="1400" b="0" dirty="0" smtClean="0"/>
              <a:t>서버</a:t>
            </a:r>
            <a:r>
              <a:rPr lang="en-US" sz="1400" b="0" dirty="0"/>
              <a:t>: 		Java, Spring </a:t>
            </a:r>
            <a:r>
              <a:rPr lang="en-US" sz="1400" b="0" dirty="0" smtClean="0"/>
              <a:t>Boot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0" dirty="0"/>
              <a:t> </a:t>
            </a:r>
            <a:r>
              <a:rPr lang="en-US" sz="1400" b="0" dirty="0" smtClean="0"/>
              <a:t>DB</a:t>
            </a:r>
            <a:r>
              <a:rPr lang="en-US" sz="1400" b="0" dirty="0"/>
              <a:t>: 		Oracle, </a:t>
            </a:r>
            <a:r>
              <a:rPr lang="en-US" sz="1400" b="0" dirty="0" err="1"/>
              <a:t>PostgreSQL</a:t>
            </a:r>
            <a:r>
              <a:rPr lang="en-US" sz="1400" b="0" dirty="0"/>
              <a:t>, </a:t>
            </a:r>
            <a:r>
              <a:rPr lang="en-US" sz="1400" b="0" dirty="0" err="1" smtClean="0"/>
              <a:t>MariaDB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Redis</a:t>
            </a:r>
            <a:endParaRPr lang="en-US" sz="1400" b="0" dirty="0" smtClean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0" dirty="0"/>
              <a:t> </a:t>
            </a:r>
            <a:r>
              <a:rPr lang="ko-KR" altLang="en-US" sz="1400" b="0" dirty="0" smtClean="0"/>
              <a:t>모니터</a:t>
            </a:r>
            <a:r>
              <a:rPr lang="en-US" sz="1400" b="0" dirty="0"/>
              <a:t>: 	</a:t>
            </a:r>
            <a:r>
              <a:rPr lang="en-US" sz="1400" b="0" dirty="0" smtClean="0"/>
              <a:t>	Prometheus</a:t>
            </a:r>
            <a:r>
              <a:rPr lang="en-US" sz="1400" b="0" dirty="0"/>
              <a:t>, </a:t>
            </a:r>
            <a:r>
              <a:rPr lang="en-US" sz="1400" b="0" dirty="0" err="1"/>
              <a:t>Grafana</a:t>
            </a:r>
            <a:r>
              <a:rPr lang="en-US" sz="1400" b="0" dirty="0"/>
              <a:t>, </a:t>
            </a:r>
            <a:r>
              <a:rPr lang="en-US" sz="1400" b="0" dirty="0" smtClean="0"/>
              <a:t>node-export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0" dirty="0"/>
              <a:t> </a:t>
            </a:r>
            <a:r>
              <a:rPr lang="ko-KR" altLang="en-US" sz="1400" b="0" dirty="0" smtClean="0"/>
              <a:t>성능 </a:t>
            </a:r>
            <a:r>
              <a:rPr lang="ko-KR" altLang="en-US" sz="1400" b="0" dirty="0"/>
              <a:t>테스트</a:t>
            </a:r>
            <a:r>
              <a:rPr lang="en-US" sz="1400" b="0" dirty="0"/>
              <a:t>: 	</a:t>
            </a:r>
            <a:r>
              <a:rPr lang="en-US" sz="1400" b="0" dirty="0" smtClean="0"/>
              <a:t>k6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0" dirty="0"/>
              <a:t> </a:t>
            </a:r>
            <a:r>
              <a:rPr lang="ko-KR" altLang="en-US" sz="1400" b="0" dirty="0" smtClean="0"/>
              <a:t>컨테이너</a:t>
            </a:r>
            <a:r>
              <a:rPr lang="en-US" sz="1400" b="0" dirty="0"/>
              <a:t>: 	</a:t>
            </a:r>
            <a:r>
              <a:rPr lang="en-US" sz="1400" b="0" dirty="0" err="1"/>
              <a:t>Docker</a:t>
            </a:r>
            <a:r>
              <a:rPr lang="en-US" sz="1400" b="0" dirty="0"/>
              <a:t>, </a:t>
            </a:r>
            <a:r>
              <a:rPr lang="en-US" sz="1400" b="0" dirty="0" err="1"/>
              <a:t>Docker</a:t>
            </a:r>
            <a:r>
              <a:rPr lang="en-US" sz="1400" b="0" dirty="0"/>
              <a:t> </a:t>
            </a:r>
            <a:r>
              <a:rPr lang="en-US" sz="1400" b="0" dirty="0" smtClean="0"/>
              <a:t>Compose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0" dirty="0"/>
              <a:t> </a:t>
            </a:r>
            <a:r>
              <a:rPr lang="ko-KR" altLang="en-US" sz="1400" b="0" dirty="0" smtClean="0"/>
              <a:t>인프라</a:t>
            </a:r>
            <a:r>
              <a:rPr lang="en-US" sz="1400" b="0" dirty="0"/>
              <a:t>:		AWS </a:t>
            </a:r>
            <a:r>
              <a:rPr lang="en-US" sz="1400" b="0" dirty="0" smtClean="0"/>
              <a:t>EC2, Render, </a:t>
            </a:r>
            <a:r>
              <a:rPr lang="en-US" sz="1400" b="0" dirty="0" err="1" smtClean="0"/>
              <a:t>Netlify</a:t>
            </a:r>
            <a:endParaRPr lang="en-US" sz="1400" b="0" dirty="0"/>
          </a:p>
          <a:p>
            <a:pPr lvl="0">
              <a:lnSpc>
                <a:spcPct val="150000"/>
              </a:lnSpc>
            </a:pPr>
            <a:r>
              <a:rPr lang="en-US" altLang="ko-KR" sz="1400" b="0" dirty="0" smtClean="0"/>
              <a:t>   - </a:t>
            </a:r>
            <a:r>
              <a:rPr lang="en-US" sz="1400" b="0" dirty="0" smtClean="0"/>
              <a:t>AWS EC2(</a:t>
            </a:r>
            <a:r>
              <a:rPr lang="ko-KR" altLang="en-US" sz="1400" b="0" dirty="0" smtClean="0"/>
              <a:t>서울</a:t>
            </a:r>
            <a:r>
              <a:rPr lang="en-US" altLang="ko-KR" sz="1400" b="0" dirty="0" smtClean="0"/>
              <a:t>)</a:t>
            </a:r>
            <a:r>
              <a:rPr lang="en-US" sz="1400" b="0" dirty="0" smtClean="0"/>
              <a:t>: CPU 1 Core / RAM 1GB</a:t>
            </a:r>
          </a:p>
          <a:p>
            <a:pPr>
              <a:lnSpc>
                <a:spcPct val="150000"/>
              </a:lnSpc>
            </a:pPr>
            <a:r>
              <a:rPr lang="en-US" sz="1400" b="0" dirty="0"/>
              <a:t> </a:t>
            </a:r>
            <a:r>
              <a:rPr lang="en-US" sz="1400" b="0" dirty="0" smtClean="0"/>
              <a:t> </a:t>
            </a:r>
            <a:r>
              <a:rPr lang="en-US" altLang="ko-KR" sz="1400" b="0" dirty="0" smtClean="0"/>
              <a:t> - </a:t>
            </a:r>
            <a:r>
              <a:rPr lang="en-US" sz="1400" b="0" dirty="0" smtClean="0"/>
              <a:t>Render(</a:t>
            </a:r>
            <a:r>
              <a:rPr lang="ko-KR" altLang="en-US" sz="1400" b="0" dirty="0" err="1" smtClean="0"/>
              <a:t>싱가폴</a:t>
            </a:r>
            <a:r>
              <a:rPr lang="en-US" altLang="ko-KR" sz="1400" b="0" dirty="0" smtClean="0"/>
              <a:t>)</a:t>
            </a:r>
            <a:r>
              <a:rPr lang="en-US" sz="1400" b="0" dirty="0" smtClean="0"/>
              <a:t>: CPU 0.1 Core / RAM 0.5GB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 smtClean="0"/>
              <a:t>   - </a:t>
            </a:r>
            <a:r>
              <a:rPr lang="en-US" sz="1400" b="0" dirty="0" smtClean="0"/>
              <a:t>Render(</a:t>
            </a:r>
            <a:r>
              <a:rPr lang="en-US" altLang="ko-KR" sz="1400" b="0" dirty="0" err="1" smtClean="0"/>
              <a:t>Redis</a:t>
            </a:r>
            <a:r>
              <a:rPr lang="en-US" altLang="ko-KR" sz="1400" b="0" dirty="0" smtClean="0"/>
              <a:t>): CPU 0.006 Core / RAM 0.025GB </a:t>
            </a:r>
            <a:endParaRPr lang="en-US" sz="1400" b="0" dirty="0" smtClean="0"/>
          </a:p>
          <a:p>
            <a:pPr lvl="0"/>
            <a:endParaRPr lang="ko-KR" altLang="en-US" sz="1800" b="0" dirty="0"/>
          </a:p>
          <a:p>
            <a:endParaRPr lang="ko-KR" altLang="en-US" sz="1800" b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785794"/>
            <a:ext cx="8286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28596" y="2000240"/>
            <a:ext cx="4929222" cy="421484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/>
              <a:t>SQL Result Comparator</a:t>
            </a:r>
            <a:endParaRPr lang="ko-KR" altLang="en-US" sz="20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857232"/>
            <a:ext cx="8258204" cy="428628"/>
          </a:xfrm>
        </p:spPr>
        <p:txBody>
          <a:bodyPr>
            <a:noAutofit/>
          </a:bodyPr>
          <a:lstStyle/>
          <a:p>
            <a:r>
              <a:rPr lang="ko-KR" altLang="en-US" sz="1800" b="0" dirty="0" smtClean="0"/>
              <a:t>시스템 아키텍처</a:t>
            </a:r>
            <a:endParaRPr lang="ko-KR" altLang="en-US" sz="1800" b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785794"/>
            <a:ext cx="8286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 descr="제목 없음-2024-11-07-2023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2910" y="1357313"/>
            <a:ext cx="7929617" cy="5005772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/>
              <a:t>SQL Result Comparator</a:t>
            </a:r>
            <a:endParaRPr lang="ko-KR" altLang="en-US" sz="2000" b="1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785794"/>
            <a:ext cx="8286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00034" y="1137522"/>
          <a:ext cx="8247186" cy="4791808"/>
        </p:xfrm>
        <a:graphic>
          <a:graphicData uri="http://schemas.openxmlformats.org/drawingml/2006/table">
            <a:tbl>
              <a:tblPr/>
              <a:tblGrid>
                <a:gridCol w="4123593"/>
                <a:gridCol w="4123593"/>
              </a:tblGrid>
              <a:tr h="479180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● &lt;</a:t>
                      </a:r>
                      <a:r>
                        <a:rPr lang="ko-KR" altLang="en-US" sz="1200" b="0" dirty="0" smtClean="0"/>
                        <a:t>클라이언트</a:t>
                      </a:r>
                      <a:r>
                        <a:rPr lang="en-US" altLang="ko-KR" sz="1200" b="0" dirty="0" smtClean="0"/>
                        <a:t>&gt; static file</a:t>
                      </a:r>
                      <a:r>
                        <a:rPr lang="ko-KR" altLang="en-US" sz="1200" b="0" dirty="0" smtClean="0"/>
                        <a:t>은 </a:t>
                      </a:r>
                      <a:r>
                        <a:rPr lang="en-US" altLang="ko-KR" sz="1200" b="0" dirty="0" err="1" smtClean="0"/>
                        <a:t>Netlify</a:t>
                      </a:r>
                      <a:r>
                        <a:rPr lang="ko-KR" altLang="en-US" sz="1200" b="0" dirty="0" smtClean="0"/>
                        <a:t>에 배포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• db </a:t>
                      </a:r>
                      <a:r>
                        <a:rPr lang="ko-KR" altLang="en-US" sz="1200" b="0" dirty="0" smtClean="0"/>
                        <a:t>선택 및 쿼리 실행 시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결과와 실행 계획 동시 출력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• Source DB</a:t>
                      </a:r>
                      <a:r>
                        <a:rPr lang="ko-KR" altLang="en-US" sz="1200" b="0" dirty="0" smtClean="0"/>
                        <a:t>와 </a:t>
                      </a:r>
                      <a:r>
                        <a:rPr lang="en-US" altLang="ko-KR" sz="1200" b="0" dirty="0" smtClean="0"/>
                        <a:t>Target DB</a:t>
                      </a:r>
                      <a:r>
                        <a:rPr lang="ko-KR" altLang="en-US" sz="1200" b="0" dirty="0" smtClean="0"/>
                        <a:t>에 쿼리 실행 시 결과에서 다른 부분 표시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• </a:t>
                      </a:r>
                      <a:r>
                        <a:rPr lang="ko-KR" altLang="en-US" sz="1200" b="0" dirty="0" smtClean="0"/>
                        <a:t>서버 부하를 줄이기 위해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동일 쿼리는 </a:t>
                      </a:r>
                      <a:r>
                        <a:rPr lang="en-US" altLang="ko-KR" sz="1200" b="0" dirty="0" err="1" smtClean="0"/>
                        <a:t>sessionStorage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사용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1200" b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● &lt;API Server&gt; </a:t>
                      </a:r>
                      <a:r>
                        <a:rPr lang="en-US" altLang="ko-KR" sz="1200" b="0" dirty="0" err="1" smtClean="0"/>
                        <a:t>docker</a:t>
                      </a:r>
                      <a:r>
                        <a:rPr lang="en-US" altLang="ko-KR" sz="1200" b="0" dirty="0" smtClean="0"/>
                        <a:t> Image</a:t>
                      </a:r>
                      <a:r>
                        <a:rPr lang="ko-KR" altLang="en-US" sz="1200" b="0" dirty="0" smtClean="0"/>
                        <a:t>를 </a:t>
                      </a:r>
                      <a:r>
                        <a:rPr lang="en-US" altLang="ko-KR" sz="1200" b="0" dirty="0" smtClean="0"/>
                        <a:t>Render</a:t>
                      </a:r>
                      <a:r>
                        <a:rPr lang="ko-KR" altLang="en-US" sz="1200" b="0" dirty="0" smtClean="0"/>
                        <a:t>에 배포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• Spring boot </a:t>
                      </a:r>
                      <a:r>
                        <a:rPr lang="ko-KR" altLang="en-US" sz="1200" b="0" dirty="0" smtClean="0"/>
                        <a:t>사용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• db </a:t>
                      </a:r>
                      <a:r>
                        <a:rPr lang="ko-KR" altLang="en-US" sz="1200" b="0" dirty="0" smtClean="0"/>
                        <a:t>기능 추가 시 수정이 용이하게 </a:t>
                      </a:r>
                      <a:r>
                        <a:rPr lang="en-US" altLang="ko-KR" sz="1200" b="0" dirty="0" smtClean="0"/>
                        <a:t>db</a:t>
                      </a:r>
                      <a:r>
                        <a:rPr lang="ko-KR" altLang="en-US" sz="1200" b="0" dirty="0" smtClean="0"/>
                        <a:t>마다 </a:t>
                      </a:r>
                      <a:r>
                        <a:rPr lang="en-US" altLang="ko-KR" sz="1200" b="0" dirty="0" smtClean="0"/>
                        <a:t>service </a:t>
                      </a:r>
                      <a:r>
                        <a:rPr lang="en-US" altLang="ko-KR" sz="1200" b="0" dirty="0" err="1" smtClean="0"/>
                        <a:t>impl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구현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• db </a:t>
                      </a:r>
                      <a:r>
                        <a:rPr lang="ko-KR" altLang="en-US" sz="1200" b="0" dirty="0" smtClean="0"/>
                        <a:t>부하를 줄이고 빠른 응답을 위해</a:t>
                      </a:r>
                      <a:r>
                        <a:rPr lang="en-US" altLang="ko-KR" sz="1200" b="0" dirty="0" smtClean="0"/>
                        <a:t>, </a:t>
                      </a:r>
                      <a:r>
                        <a:rPr lang="ko-KR" altLang="en-US" sz="1200" b="0" dirty="0" smtClean="0"/>
                        <a:t>동일 쿼리는 </a:t>
                      </a:r>
                      <a:r>
                        <a:rPr lang="en-US" altLang="ko-KR" sz="1200" b="0" dirty="0" err="1" smtClean="0"/>
                        <a:t>Redis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사용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 u="sng" dirty="0" smtClean="0"/>
                        <a:t> </a:t>
                      </a:r>
                    </a:p>
                    <a:p>
                      <a:endParaRPr lang="ko-KR" altLang="en-US" sz="1200" b="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● </a:t>
                      </a:r>
                      <a:r>
                        <a:rPr lang="en-US" altLang="ko-KR" sz="1200" b="0" dirty="0" smtClean="0"/>
                        <a:t>&lt;DB&gt; </a:t>
                      </a:r>
                      <a:r>
                        <a:rPr lang="en-US" altLang="ko-KR" sz="1200" b="0" dirty="0" err="1" smtClean="0"/>
                        <a:t>docker</a:t>
                      </a:r>
                      <a:r>
                        <a:rPr lang="en-US" altLang="ko-KR" sz="1200" b="0" dirty="0" smtClean="0"/>
                        <a:t> compose</a:t>
                      </a:r>
                      <a:r>
                        <a:rPr lang="ko-KR" altLang="en-US" sz="1200" b="0" dirty="0" smtClean="0"/>
                        <a:t>로 </a:t>
                      </a:r>
                      <a:r>
                        <a:rPr lang="en-US" altLang="ko-KR" sz="1200" b="0" dirty="0" smtClean="0"/>
                        <a:t>AWS EC2</a:t>
                      </a:r>
                      <a:r>
                        <a:rPr lang="ko-KR" altLang="en-US" sz="1200" b="0" dirty="0" smtClean="0"/>
                        <a:t>에 배포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• ORACLE, MARIADB, POSTGRES </a:t>
                      </a:r>
                      <a:r>
                        <a:rPr lang="ko-KR" altLang="en-US" sz="1200" b="0" dirty="0" smtClean="0"/>
                        <a:t>사용</a:t>
                      </a:r>
                      <a:r>
                        <a:rPr lang="en-US" altLang="ko-KR" sz="1200" b="0" dirty="0" smtClean="0"/>
                        <a:t>.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• </a:t>
                      </a:r>
                      <a:r>
                        <a:rPr lang="ko-KR" altLang="en-US" sz="1200" b="0" dirty="0" smtClean="0"/>
                        <a:t>모든 </a:t>
                      </a:r>
                      <a:r>
                        <a:rPr lang="en-US" altLang="ko-KR" sz="1200" b="0" dirty="0" smtClean="0"/>
                        <a:t>db</a:t>
                      </a:r>
                      <a:r>
                        <a:rPr lang="ko-KR" altLang="en-US" sz="1200" b="0" dirty="0" smtClean="0"/>
                        <a:t>에 유사한 테이블 </a:t>
                      </a:r>
                      <a:r>
                        <a:rPr lang="en-US" altLang="ko-KR" sz="1200" b="0" dirty="0" err="1" smtClean="0"/>
                        <a:t>ddl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및 동일한 </a:t>
                      </a:r>
                      <a:r>
                        <a:rPr lang="en-US" altLang="ko-KR" sz="1200" b="0" dirty="0" smtClean="0"/>
                        <a:t>insert </a:t>
                      </a:r>
                      <a:r>
                        <a:rPr lang="ko-KR" altLang="en-US" sz="1200" b="0" dirty="0" smtClean="0"/>
                        <a:t>데이터 사용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  - </a:t>
                      </a:r>
                      <a:r>
                        <a:rPr lang="en-US" altLang="ko-KR" sz="1200" b="0" dirty="0" err="1" smtClean="0"/>
                        <a:t>Northwind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샘플 데이터 중 테이블 선택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1200" b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● &lt;Monitoring&gt;  </a:t>
                      </a:r>
                      <a:r>
                        <a:rPr lang="en-US" altLang="ko-KR" sz="1200" b="0" dirty="0" err="1" smtClean="0"/>
                        <a:t>docker</a:t>
                      </a:r>
                      <a:r>
                        <a:rPr lang="en-US" altLang="ko-KR" sz="1200" b="0" dirty="0" smtClean="0"/>
                        <a:t> compose</a:t>
                      </a:r>
                      <a:r>
                        <a:rPr lang="ko-KR" altLang="en-US" sz="1200" b="0" dirty="0" smtClean="0"/>
                        <a:t>로 </a:t>
                      </a:r>
                      <a:r>
                        <a:rPr lang="en-US" altLang="ko-KR" sz="1200" b="0" dirty="0" smtClean="0"/>
                        <a:t>AWS EC2</a:t>
                      </a:r>
                      <a:r>
                        <a:rPr lang="ko-KR" altLang="en-US" sz="1200" b="0" dirty="0" smtClean="0"/>
                        <a:t>에 배포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• Prometheus, </a:t>
                      </a:r>
                      <a:r>
                        <a:rPr lang="en-US" altLang="ko-KR" sz="1200" b="0" dirty="0" err="1" smtClean="0"/>
                        <a:t>Grafana</a:t>
                      </a:r>
                      <a:r>
                        <a:rPr lang="ko-KR" altLang="en-US" sz="1200" b="0" dirty="0" smtClean="0"/>
                        <a:t>로 모니터링 구축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200" b="0" dirty="0" smtClean="0"/>
                        <a:t>  </a:t>
                      </a:r>
                      <a:r>
                        <a:rPr lang="en-US" altLang="ko-KR" sz="1200" b="0" dirty="0" smtClean="0"/>
                        <a:t>- EC2 </a:t>
                      </a:r>
                      <a:r>
                        <a:rPr lang="ko-KR" altLang="en-US" sz="1200" b="0" dirty="0" smtClean="0"/>
                        <a:t>상태 조회</a:t>
                      </a:r>
                      <a:r>
                        <a:rPr lang="en-US" altLang="ko-KR" sz="1200" b="0" dirty="0" smtClean="0"/>
                        <a:t>(node-export </a:t>
                      </a:r>
                      <a:r>
                        <a:rPr lang="ko-KR" altLang="en-US" sz="1200" b="0" dirty="0" smtClean="0"/>
                        <a:t>사용</a:t>
                      </a:r>
                      <a:r>
                        <a:rPr lang="en-US" altLang="ko-KR" sz="1200" b="0" dirty="0" smtClean="0"/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  - spring boot </a:t>
                      </a:r>
                      <a:r>
                        <a:rPr lang="ko-KR" altLang="en-US" sz="1200" b="0" dirty="0" smtClean="0"/>
                        <a:t>상태 조회</a:t>
                      </a:r>
                      <a:r>
                        <a:rPr lang="en-US" altLang="ko-KR" sz="1200" b="0" dirty="0" smtClean="0"/>
                        <a:t>(actuator, micrometer </a:t>
                      </a:r>
                      <a:r>
                        <a:rPr lang="ko-KR" altLang="en-US" sz="1200" b="0" dirty="0" smtClean="0"/>
                        <a:t>사용</a:t>
                      </a:r>
                      <a:r>
                        <a:rPr lang="en-US" altLang="ko-KR" sz="1200" b="0" dirty="0" smtClean="0"/>
                        <a:t>)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altLang="ko-KR" sz="1200" b="0" dirty="0" smtClean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● &lt;</a:t>
                      </a:r>
                      <a:r>
                        <a:rPr lang="ko-KR" altLang="en-US" sz="1200" b="0" dirty="0" smtClean="0"/>
                        <a:t>부하 테스트</a:t>
                      </a:r>
                      <a:r>
                        <a:rPr lang="en-US" altLang="ko-KR" sz="1200" b="0" dirty="0" smtClean="0"/>
                        <a:t>&gt; k6 </a:t>
                      </a:r>
                      <a:r>
                        <a:rPr lang="ko-KR" altLang="en-US" sz="1200" b="0" dirty="0" smtClean="0"/>
                        <a:t>사용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• Tomcat Thread Pool Size</a:t>
                      </a:r>
                      <a:r>
                        <a:rPr lang="ko-KR" altLang="en-US" sz="1200" b="0" dirty="0" smtClean="0"/>
                        <a:t>와 </a:t>
                      </a:r>
                      <a:r>
                        <a:rPr lang="en-US" altLang="ko-KR" sz="1200" b="0" dirty="0" smtClean="0"/>
                        <a:t>DB </a:t>
                      </a:r>
                      <a:r>
                        <a:rPr lang="ko-KR" altLang="en-US" sz="1200" b="0" dirty="0" smtClean="0"/>
                        <a:t>별로 </a:t>
                      </a:r>
                      <a:r>
                        <a:rPr lang="en-US" altLang="ko-KR" sz="1200" b="0" dirty="0" smtClean="0"/>
                        <a:t>pool </a:t>
                      </a:r>
                      <a:r>
                        <a:rPr lang="ko-KR" altLang="en-US" sz="1200" b="0" dirty="0" smtClean="0"/>
                        <a:t>사이즈 조정</a:t>
                      </a:r>
                      <a:r>
                        <a:rPr lang="en-US" altLang="ko-KR" sz="1200" b="0" dirty="0" smtClean="0"/>
                        <a:t>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200" b="0" dirty="0" smtClean="0"/>
                        <a:t>• </a:t>
                      </a:r>
                      <a:r>
                        <a:rPr lang="en-US" altLang="ko-KR" sz="1200" b="0" dirty="0" err="1" smtClean="0"/>
                        <a:t>Redis</a:t>
                      </a: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0" dirty="0" smtClean="0"/>
                        <a:t>적용 전 후 비교</a:t>
                      </a:r>
                      <a:r>
                        <a:rPr lang="en-US" altLang="ko-KR" sz="1200" b="0" dirty="0" smtClean="0"/>
                        <a:t>.</a:t>
                      </a:r>
                      <a:endParaRPr lang="ko-KR" altLang="en-US" sz="1200" b="0" dirty="0" smtClean="0"/>
                    </a:p>
                    <a:p>
                      <a:endParaRPr lang="ko-KR" altLang="en-US" sz="1200" b="0" dirty="0" smtClean="0"/>
                    </a:p>
                    <a:p>
                      <a:pPr latinLnBrk="1"/>
                      <a:endParaRPr lang="ko-KR" altLang="en-US" sz="1200" dirty="0"/>
                    </a:p>
                  </a:txBody>
                  <a:tcPr>
                    <a:lnL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/>
              <a:t>SQL Result Comparator</a:t>
            </a:r>
            <a:endParaRPr lang="ko-KR" altLang="en-US" sz="20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857232"/>
            <a:ext cx="8258204" cy="428628"/>
          </a:xfrm>
        </p:spPr>
        <p:txBody>
          <a:bodyPr>
            <a:noAutofit/>
          </a:bodyPr>
          <a:lstStyle/>
          <a:p>
            <a:r>
              <a:rPr lang="ko-KR" altLang="en-US" sz="1800" b="0" dirty="0" smtClean="0"/>
              <a:t>시퀀스 다이어그램</a:t>
            </a:r>
            <a:endParaRPr lang="ko-KR" altLang="en-US" sz="1800" b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785794"/>
            <a:ext cx="8286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 descr="제목 없음-2024-11-23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4348" y="1357312"/>
            <a:ext cx="7715304" cy="5278709"/>
          </a:xfrm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/>
              <a:t>SQL Result Comparator</a:t>
            </a:r>
            <a:endParaRPr lang="ko-KR" altLang="en-US" sz="20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857232"/>
            <a:ext cx="8258204" cy="428628"/>
          </a:xfrm>
        </p:spPr>
        <p:txBody>
          <a:bodyPr>
            <a:noAutofit/>
          </a:bodyPr>
          <a:lstStyle/>
          <a:p>
            <a:r>
              <a:rPr lang="ko-KR" altLang="en-US" sz="1800" b="0" dirty="0" smtClean="0"/>
              <a:t>웹 화면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785794"/>
            <a:ext cx="8286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 descr="comparedb.netlify.app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1386598"/>
            <a:ext cx="8258175" cy="4256980"/>
          </a:xfrm>
          <a:ln>
            <a:solidFill>
              <a:schemeClr val="accent1"/>
            </a:solidFill>
          </a:ln>
        </p:spPr>
      </p:pic>
      <p:sp>
        <p:nvSpPr>
          <p:cNvPr id="10" name="텍스트 개체 틀 2"/>
          <p:cNvSpPr>
            <a:spLocks noGrp="1"/>
          </p:cNvSpPr>
          <p:nvPr>
            <p:ph type="body" idx="1"/>
          </p:nvPr>
        </p:nvSpPr>
        <p:spPr>
          <a:xfrm>
            <a:off x="428596" y="5786454"/>
            <a:ext cx="8258204" cy="428628"/>
          </a:xfrm>
        </p:spPr>
        <p:txBody>
          <a:bodyPr>
            <a:noAutofit/>
          </a:bodyPr>
          <a:lstStyle/>
          <a:p>
            <a:r>
              <a:rPr lang="en-US" altLang="ko-KR" sz="1800" b="0" dirty="0" smtClean="0">
                <a:hlinkClick r:id="rId3"/>
              </a:rPr>
              <a:t>https://comparedb.netlify.app</a:t>
            </a:r>
            <a:endParaRPr lang="ko-KR" altLang="en-US" sz="18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/>
              <a:t>SQL Result Comparator</a:t>
            </a:r>
            <a:endParaRPr lang="ko-KR" altLang="en-US" sz="20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857232"/>
            <a:ext cx="8258204" cy="5429288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0" dirty="0" smtClean="0"/>
              <a:t>부하 테스트</a:t>
            </a:r>
            <a:r>
              <a:rPr lang="en-US" altLang="ko-KR" sz="1800" b="0" dirty="0" smtClean="0"/>
              <a:t>: k6 </a:t>
            </a:r>
            <a:r>
              <a:rPr lang="ko-KR" altLang="en-US" sz="1800" b="0" dirty="0" smtClean="0"/>
              <a:t>사용</a:t>
            </a:r>
            <a:endParaRPr lang="en-US" altLang="ko-KR" sz="800" b="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0" dirty="0" smtClean="0"/>
              <a:t> AWS EC2(</a:t>
            </a:r>
            <a:r>
              <a:rPr lang="ko-KR" altLang="en-US" sz="1400" b="0" dirty="0" smtClean="0"/>
              <a:t>서울</a:t>
            </a:r>
            <a:r>
              <a:rPr lang="en-US" altLang="ko-KR" sz="1400" b="0" dirty="0" smtClean="0"/>
              <a:t>)</a:t>
            </a:r>
            <a:r>
              <a:rPr lang="en-US" sz="1400" b="0" dirty="0" smtClean="0"/>
              <a:t>: CPU 1 Core / RAM 1GB</a:t>
            </a:r>
          </a:p>
          <a:p>
            <a:pPr>
              <a:lnSpc>
                <a:spcPct val="150000"/>
              </a:lnSpc>
            </a:pPr>
            <a:r>
              <a:rPr lang="en-US" sz="1400" b="0" dirty="0" smtClean="0"/>
              <a:t>  - Oracle, </a:t>
            </a:r>
            <a:r>
              <a:rPr lang="en-US" sz="1400" b="0" dirty="0" err="1" smtClean="0"/>
              <a:t>Mariadb</a:t>
            </a:r>
            <a:r>
              <a:rPr lang="en-US" sz="1400" b="0" dirty="0" smtClean="0"/>
              <a:t>, </a:t>
            </a:r>
            <a:r>
              <a:rPr lang="en-US" sz="1400" b="0" dirty="0" err="1" smtClean="0"/>
              <a:t>Postgres</a:t>
            </a:r>
            <a:r>
              <a:rPr lang="en-US" sz="1400" b="0" dirty="0" smtClean="0"/>
              <a:t>, Prometheus, </a:t>
            </a:r>
            <a:r>
              <a:rPr lang="en-US" sz="1400" b="0" dirty="0" err="1" smtClean="0"/>
              <a:t>Grafana</a:t>
            </a:r>
            <a:r>
              <a:rPr lang="en-US" sz="1400" b="0" dirty="0" smtClean="0"/>
              <a:t>, node-export </a:t>
            </a:r>
            <a:r>
              <a:rPr lang="ko-KR" altLang="en-US" sz="1400" b="0" dirty="0" smtClean="0"/>
              <a:t>사용</a:t>
            </a:r>
            <a:r>
              <a:rPr lang="en-US" altLang="ko-KR" sz="1400" b="0" dirty="0" smtClean="0"/>
              <a:t>.</a:t>
            </a:r>
            <a:endParaRPr lang="en-US" sz="1400" b="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0" dirty="0" smtClean="0"/>
              <a:t> Render(</a:t>
            </a:r>
            <a:r>
              <a:rPr lang="ko-KR" altLang="en-US" sz="1400" b="0" dirty="0" err="1" smtClean="0"/>
              <a:t>싱가폴</a:t>
            </a:r>
            <a:r>
              <a:rPr lang="en-US" altLang="ko-KR" sz="1400" b="0" dirty="0" smtClean="0"/>
              <a:t>)</a:t>
            </a:r>
            <a:r>
              <a:rPr lang="en-US" sz="1400" b="0" dirty="0" smtClean="0"/>
              <a:t>: CPU 0.1 Core / RAM 0.5GB</a:t>
            </a:r>
          </a:p>
          <a:p>
            <a:pPr lvl="0">
              <a:lnSpc>
                <a:spcPct val="150000"/>
              </a:lnSpc>
            </a:pPr>
            <a:r>
              <a:rPr lang="en-US" altLang="ko-KR" sz="1400" b="0" dirty="0" smtClean="0"/>
              <a:t>  - Spring boot </a:t>
            </a:r>
            <a:r>
              <a:rPr lang="ko-KR" altLang="en-US" sz="1400" b="0" dirty="0" smtClean="0"/>
              <a:t>배포</a:t>
            </a:r>
            <a:endParaRPr lang="en-US" altLang="ko-KR" sz="1400" b="0" dirty="0" smtClean="0"/>
          </a:p>
          <a:p>
            <a:pPr lvl="0">
              <a:lnSpc>
                <a:spcPct val="150000"/>
              </a:lnSpc>
            </a:pPr>
            <a:r>
              <a:rPr lang="en-US" altLang="ko-KR" sz="1400" b="0" dirty="0" smtClean="0"/>
              <a:t>  - </a:t>
            </a:r>
            <a:r>
              <a:rPr lang="en-US" altLang="ko-KR" sz="1400" b="0" dirty="0" err="1" smtClean="0"/>
              <a:t>Redis</a:t>
            </a:r>
            <a:r>
              <a:rPr lang="en-US" altLang="ko-KR" sz="1400" b="0" dirty="0" smtClean="0"/>
              <a:t>: CPU 0.006 Core / RAM 0.025GB</a:t>
            </a:r>
          </a:p>
          <a:p>
            <a:pPr lvl="0">
              <a:lnSpc>
                <a:spcPct val="150000"/>
              </a:lnSpc>
            </a:pPr>
            <a:endParaRPr lang="en-US" altLang="ko-KR" sz="800" b="0" dirty="0" smtClean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b="0" dirty="0" smtClean="0"/>
              <a:t> 사양에 맞춰 최대한 안정적인</a:t>
            </a:r>
            <a:r>
              <a:rPr lang="en-US" altLang="ko-KR" sz="1400" b="0" dirty="0" smtClean="0"/>
              <a:t>(CPU 70% </a:t>
            </a:r>
            <a:r>
              <a:rPr lang="ko-KR" altLang="en-US" sz="1400" b="0" dirty="0" smtClean="0"/>
              <a:t>이하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 부하로 테스트</a:t>
            </a:r>
            <a:r>
              <a:rPr lang="en-US" altLang="ko-KR" sz="1400" b="0" dirty="0" smtClean="0"/>
              <a:t>.</a:t>
            </a:r>
            <a:endParaRPr lang="en-US" altLang="ko-KR" sz="1400" b="0" dirty="0"/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0" dirty="0" smtClean="0"/>
              <a:t> Simple, Join, Aggregate </a:t>
            </a:r>
            <a:r>
              <a:rPr lang="ko-KR" altLang="en-US" sz="1400" b="0" dirty="0" smtClean="0"/>
              <a:t>쿼리</a:t>
            </a:r>
            <a:r>
              <a:rPr lang="en-US" altLang="ko-KR" sz="1400" b="0" dirty="0" smtClean="0"/>
              <a:t>(</a:t>
            </a:r>
            <a:r>
              <a:rPr lang="ko-KR" altLang="en-US" sz="1400" b="0" dirty="0" smtClean="0"/>
              <a:t>총 </a:t>
            </a:r>
            <a:r>
              <a:rPr lang="en-US" altLang="ko-KR" sz="1400" b="0" dirty="0" smtClean="0"/>
              <a:t>8</a:t>
            </a:r>
            <a:r>
              <a:rPr lang="ko-KR" altLang="en-US" sz="1400" b="0" dirty="0" smtClean="0"/>
              <a:t>개</a:t>
            </a:r>
            <a:r>
              <a:rPr lang="en-US" altLang="ko-KR" sz="1400" b="0" dirty="0" smtClean="0"/>
              <a:t>)</a:t>
            </a:r>
            <a:r>
              <a:rPr lang="ko-KR" altLang="en-US" sz="1400" b="0" dirty="0" smtClean="0"/>
              <a:t>를 랜덤으로 </a:t>
            </a:r>
            <a:r>
              <a:rPr lang="en-US" altLang="ko-KR" sz="1400" b="0" dirty="0" smtClean="0"/>
              <a:t>API server</a:t>
            </a:r>
            <a:r>
              <a:rPr lang="ko-KR" altLang="en-US" sz="1400" b="0" dirty="0" smtClean="0"/>
              <a:t> 호출</a:t>
            </a:r>
            <a:r>
              <a:rPr lang="en-US" altLang="ko-KR" sz="1400" b="0" dirty="0" smtClean="0"/>
              <a:t>.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b="0" dirty="0" smtClean="0"/>
              <a:t> </a:t>
            </a:r>
            <a:r>
              <a:rPr lang="en-US" altLang="ko-KR" sz="1400" b="0" dirty="0" err="1" smtClean="0"/>
              <a:t>Redis</a:t>
            </a:r>
            <a:r>
              <a:rPr lang="ko-KR" altLang="en-US" sz="1400" b="0" dirty="0" smtClean="0"/>
              <a:t> 적용 전 후 비교</a:t>
            </a:r>
            <a:r>
              <a:rPr lang="en-US" altLang="ko-KR" sz="1400" b="0" dirty="0" smtClean="0"/>
              <a:t>.</a:t>
            </a:r>
            <a:endParaRPr lang="ko-KR" altLang="en-US" sz="1400" b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785794"/>
            <a:ext cx="8286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6"/>
          <p:cNvGraphicFramePr>
            <a:graphicFrameLocks noGrp="1"/>
          </p:cNvGraphicFramePr>
          <p:nvPr>
            <p:ph sz="half" idx="2"/>
          </p:nvPr>
        </p:nvGraphicFramePr>
        <p:xfrm>
          <a:off x="428596" y="4500570"/>
          <a:ext cx="8143932" cy="2000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직사각형 5"/>
          <p:cNvSpPr/>
          <p:nvPr/>
        </p:nvSpPr>
        <p:spPr>
          <a:xfrm>
            <a:off x="500034" y="1285860"/>
            <a:ext cx="5786478" cy="19288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/>
              <a:t>SQL Result Comparator</a:t>
            </a:r>
            <a:endParaRPr lang="ko-KR" altLang="en-US" sz="20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857232"/>
            <a:ext cx="8258204" cy="428628"/>
          </a:xfrm>
        </p:spPr>
        <p:txBody>
          <a:bodyPr>
            <a:noAutofit/>
          </a:bodyPr>
          <a:lstStyle/>
          <a:p>
            <a:r>
              <a:rPr lang="ko-KR" altLang="en-US" sz="1800" b="0" dirty="0" smtClean="0"/>
              <a:t>부하 테스트</a:t>
            </a:r>
            <a:r>
              <a:rPr lang="en-US" altLang="ko-KR" sz="1800" b="0" dirty="0" smtClean="0"/>
              <a:t>: Query Sample(</a:t>
            </a:r>
            <a:r>
              <a:rPr lang="ko-KR" altLang="en-US" sz="1800" b="0" dirty="0" smtClean="0"/>
              <a:t>총 </a:t>
            </a:r>
            <a:r>
              <a:rPr lang="en-US" altLang="ko-KR" sz="1800" b="0" dirty="0" smtClean="0"/>
              <a:t>8</a:t>
            </a:r>
            <a:r>
              <a:rPr lang="ko-KR" altLang="en-US" sz="1800" b="0" dirty="0" smtClean="0"/>
              <a:t>개</a:t>
            </a:r>
            <a:r>
              <a:rPr lang="en-US" altLang="ko-KR" sz="1800" b="0" dirty="0" smtClean="0"/>
              <a:t>)</a:t>
            </a:r>
            <a:endParaRPr lang="ko-KR" altLang="en-US" sz="1800" b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785794"/>
            <a:ext cx="8286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>
          <a:xfrm>
            <a:off x="500034" y="1500174"/>
            <a:ext cx="7929618" cy="500066"/>
          </a:xfrm>
        </p:spPr>
        <p:txBody>
          <a:bodyPr>
            <a:normAutofit/>
          </a:bodyPr>
          <a:lstStyle/>
          <a:p>
            <a:r>
              <a:rPr lang="ko-KR" altLang="en-US" sz="1600" dirty="0" smtClean="0"/>
              <a:t>최대한 다양한 쿼리가 실행되도록 </a:t>
            </a:r>
            <a:r>
              <a:rPr lang="en-US" altLang="ko-KR" sz="1600" dirty="0" smtClean="0"/>
              <a:t>random </a:t>
            </a:r>
            <a:r>
              <a:rPr lang="ko-KR" altLang="en-US" sz="1600" dirty="0" smtClean="0"/>
              <a:t>값 사용</a:t>
            </a:r>
            <a:r>
              <a:rPr lang="en-US" altLang="ko-KR" sz="1600" dirty="0" smtClean="0"/>
              <a:t>. (</a:t>
            </a:r>
            <a:r>
              <a:rPr lang="en-US" altLang="ko-KR" sz="1600" dirty="0" err="1" smtClean="0"/>
              <a:t>randomAmount</a:t>
            </a:r>
            <a:r>
              <a:rPr lang="en-US" altLang="ko-KR" sz="1600" dirty="0"/>
              <a:t>:</a:t>
            </a:r>
            <a:r>
              <a:rPr lang="ko-KR" altLang="en-US" sz="1600" dirty="0" smtClean="0"/>
              <a:t> 랜덤 실수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429000"/>
            <a:ext cx="47910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928802"/>
            <a:ext cx="67929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 smtClean="0"/>
              <a:t>SQL Result Comparator</a:t>
            </a:r>
            <a:endParaRPr lang="ko-KR" altLang="en-US" sz="20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857232"/>
            <a:ext cx="8258204" cy="428628"/>
          </a:xfrm>
        </p:spPr>
        <p:txBody>
          <a:bodyPr>
            <a:noAutofit/>
          </a:bodyPr>
          <a:lstStyle/>
          <a:p>
            <a:r>
              <a:rPr lang="ko-KR" altLang="en-US" sz="1800" b="0" dirty="0" smtClean="0"/>
              <a:t>부하 테스트</a:t>
            </a:r>
            <a:r>
              <a:rPr lang="en-US" altLang="ko-KR" sz="1800" b="0" dirty="0" smtClean="0"/>
              <a:t>: </a:t>
            </a:r>
            <a:r>
              <a:rPr lang="ko-KR" altLang="en-US" sz="1800" b="0" dirty="0" smtClean="0"/>
              <a:t>결과</a:t>
            </a:r>
            <a:endParaRPr lang="ko-KR" altLang="en-US" sz="1800" b="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428596" y="785794"/>
            <a:ext cx="8286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내용 개체 틀 6"/>
          <p:cNvGraphicFramePr>
            <a:graphicFrameLocks noGrp="1"/>
          </p:cNvGraphicFramePr>
          <p:nvPr>
            <p:ph sz="half" idx="2"/>
          </p:nvPr>
        </p:nvGraphicFramePr>
        <p:xfrm>
          <a:off x="500034" y="1319204"/>
          <a:ext cx="3825238" cy="282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/>
                <a:gridCol w="661286"/>
                <a:gridCol w="1281050"/>
                <a:gridCol w="811332"/>
              </a:tblGrid>
              <a:tr h="325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RDBMS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TPS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sz="1400" dirty="0" smtClean="0"/>
                        <a:t>Latency(ms)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CPU(%)</a:t>
                      </a:r>
                      <a:endParaRPr lang="ko-KR" altLang="en-US" sz="1400" dirty="0"/>
                    </a:p>
                  </a:txBody>
                  <a:tcPr/>
                </a:tc>
              </a:tr>
              <a:tr h="325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ORACLE</a:t>
                      </a:r>
                      <a:endParaRPr lang="ko-KR" altLang="en-US" sz="1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2920</a:t>
                      </a:r>
                      <a:endParaRPr lang="ko-KR" altLang="en-US" sz="1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70</a:t>
                      </a:r>
                      <a:endParaRPr lang="ko-KR" altLang="en-US" sz="1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250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POSTGRES</a:t>
                      </a:r>
                      <a:endParaRPr lang="ko-KR" altLang="en-US" sz="1400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280</a:t>
                      </a:r>
                      <a:endParaRPr lang="ko-KR" altLang="en-US" sz="1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25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MARIADB</a:t>
                      </a:r>
                      <a:endParaRPr lang="ko-KR" altLang="en-US" sz="1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270</a:t>
                      </a:r>
                      <a:endParaRPr lang="ko-KR" altLang="en-US" sz="1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297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RANDOM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570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65</a:t>
                      </a:r>
                      <a:endParaRPr lang="ko-KR" altLang="en-US" sz="1400" dirty="0"/>
                    </a:p>
                  </a:txBody>
                  <a:tcPr/>
                </a:tc>
              </a:tr>
              <a:tr h="297181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Redis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적용</a:t>
                      </a:r>
                      <a:r>
                        <a:rPr lang="en-US" altLang="ko-KR" sz="1400" baseline="0" dirty="0" smtClean="0"/>
                        <a:t>1 (</a:t>
                      </a:r>
                      <a:r>
                        <a:rPr lang="ko-KR" altLang="en-US" sz="1400" baseline="0" dirty="0" smtClean="0"/>
                        <a:t>모든 </a:t>
                      </a:r>
                      <a:r>
                        <a:rPr lang="en-US" altLang="ko-KR" sz="1400" baseline="0" dirty="0" smtClean="0"/>
                        <a:t>DB </a:t>
                      </a:r>
                      <a:r>
                        <a:rPr lang="ko-KR" altLang="en-US" sz="1400" baseline="0" dirty="0" smtClean="0"/>
                        <a:t>쿼리 저장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97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RANDOM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16.7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635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50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181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Redis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적용</a:t>
                      </a:r>
                      <a:r>
                        <a:rPr lang="en-US" altLang="ko-KR" sz="1400" baseline="0" dirty="0" smtClean="0"/>
                        <a:t>2 (ORACLE </a:t>
                      </a:r>
                      <a:r>
                        <a:rPr lang="ko-KR" altLang="en-US" sz="1400" baseline="0" dirty="0" smtClean="0"/>
                        <a:t>쿼리 저장</a:t>
                      </a:r>
                      <a:r>
                        <a:rPr lang="en-US" altLang="ko-KR" sz="1400" baseline="0" dirty="0" smtClean="0"/>
                        <a:t>)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971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RANDOM</a:t>
                      </a:r>
                      <a:endParaRPr lang="ko-KR" altLang="en-US" sz="1400" dirty="0" smtClean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513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 smtClean="0"/>
                        <a:t>45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286248" y="1357298"/>
            <a:ext cx="435771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Redis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적용</a:t>
            </a:r>
            <a:r>
              <a:rPr lang="en-US" altLang="ko-KR" sz="1400" dirty="0" smtClean="0"/>
              <a:t>1 </a:t>
            </a:r>
            <a:r>
              <a:rPr lang="ko-KR" altLang="en-US" sz="1400" dirty="0" smtClean="0"/>
              <a:t>문제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메모리</a:t>
            </a:r>
            <a:r>
              <a:rPr lang="en-US" altLang="ko-KR" sz="1400" dirty="0" smtClean="0"/>
              <a:t>(25MB) </a:t>
            </a:r>
            <a:r>
              <a:rPr lang="ko-KR" altLang="en-US" sz="1400" dirty="0" smtClean="0"/>
              <a:t>부족으로 모든 </a:t>
            </a:r>
            <a:r>
              <a:rPr lang="en-US" altLang="ko-KR" sz="1400" dirty="0" smtClean="0"/>
              <a:t>DB </a:t>
            </a:r>
            <a:r>
              <a:rPr lang="ko-KR" altLang="en-US" sz="1400" dirty="0" smtClean="0"/>
              <a:t>쿼리를 </a:t>
            </a:r>
            <a:r>
              <a:rPr lang="en-US" altLang="ko-KR" sz="1400" dirty="0" err="1" smtClean="0"/>
              <a:t>Redis</a:t>
            </a:r>
            <a:r>
              <a:rPr lang="ko-KR" altLang="en-US" sz="1400" dirty="0" smtClean="0"/>
              <a:t>에 저장할 때 </a:t>
            </a:r>
            <a:r>
              <a:rPr lang="en-US" altLang="ko-KR" sz="1400" dirty="0" smtClean="0"/>
              <a:t>eviction</a:t>
            </a:r>
            <a:r>
              <a:rPr lang="ko-KR" altLang="en-US" sz="1400" dirty="0" smtClean="0"/>
              <a:t>이 자주 발생</a:t>
            </a:r>
            <a:r>
              <a:rPr lang="en-US" altLang="ko-KR" sz="1400" dirty="0" smtClean="0"/>
              <a:t>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4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1400" dirty="0" smtClean="0"/>
              <a:t> 개선</a:t>
            </a:r>
            <a:r>
              <a:rPr lang="en-US" altLang="ko-KR" sz="1400" dirty="0" smtClean="0"/>
              <a:t>: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ORACLE </a:t>
            </a:r>
            <a:r>
              <a:rPr lang="ko-KR" altLang="en-US" sz="1400" dirty="0" smtClean="0"/>
              <a:t>쿼리만 저장하고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randomAmount</a:t>
            </a:r>
            <a:r>
              <a:rPr lang="ko-KR" altLang="en-US" sz="1400" dirty="0" smtClean="0"/>
              <a:t>는 소수점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자리로 제한</a:t>
            </a:r>
            <a:endParaRPr lang="ko-KR" altLang="en-US" sz="1400" dirty="0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6050" y="4357694"/>
            <a:ext cx="5990608" cy="232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15868</TotalTime>
  <Words>478</Words>
  <Application>Microsoft Office PowerPoint</Application>
  <PresentationFormat>화면 슬라이드 쇼(4:3)</PresentationFormat>
  <Paragraphs>98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SQL Result Comparator</vt:lpstr>
      <vt:lpstr>SQL Result Comparator</vt:lpstr>
      <vt:lpstr>SQL Result Comparator</vt:lpstr>
      <vt:lpstr>SQL Result Comparator</vt:lpstr>
      <vt:lpstr>SQL Result Comparator</vt:lpstr>
      <vt:lpstr>SQL Result Comparator</vt:lpstr>
      <vt:lpstr>SQL Result Comparator</vt:lpstr>
      <vt:lpstr>SQL Result Comparator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</dc:creator>
  <cp:lastModifiedBy>j</cp:lastModifiedBy>
  <cp:revision>536</cp:revision>
  <dcterms:created xsi:type="dcterms:W3CDTF">2024-11-22T12:25:45Z</dcterms:created>
  <dcterms:modified xsi:type="dcterms:W3CDTF">2024-12-03T15:24:05Z</dcterms:modified>
</cp:coreProperties>
</file>