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9" r:id="rId3"/>
    <p:sldId id="269" r:id="rId4"/>
    <p:sldId id="264" r:id="rId5"/>
    <p:sldId id="265" r:id="rId6"/>
    <p:sldId id="260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2A49C-FC53-400E-B9BC-19FFE4A1B3E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C2C7-4703-41AB-B42A-B032A7DA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B00B-0910-D4D3-5EED-1E3873E9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50344-CBD6-094B-1B8D-016140AD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6489-24CE-A7BA-CE6D-800C9C9F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D8BC-9113-DCF9-74EC-CDEB9630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5463-2E31-3D59-D90A-37089DD7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0E7-6B5A-8C4F-7722-4C355438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0E8DC-3DB3-5496-4200-C0A65B817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F980-650D-5E5B-1126-756EDA26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5D13-98E3-B74A-4C9A-3E736B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8B36-AA30-519F-C2CB-3FDEDF6D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AE1C5-5BC1-D00D-EFF9-B89DE927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74D30-227A-74F1-00DD-BD7D8A9B6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CDC9-F3F1-115F-C29F-BC8FAA5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97407-D203-3156-A741-7F25F974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3A3D-CA6A-FF2E-379A-82B5DD5B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6175-2257-E24A-7AA5-63A603E1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522E-3DC6-CA77-955C-92554636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6C52-3F15-7376-BEE8-9FB325C3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8084-38BF-9BAD-DE95-75892FA8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5AED-353D-F2E9-21F7-A79F3E2F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1407-A491-82DB-51D4-93AD08D7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F058-A541-D183-7E83-B4757C36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55B0-AA14-CF87-06EA-25321C93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A75A-1339-5639-997E-0DE7B906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7B29-81D2-ACBF-ACBC-AB0C592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71CB-D32A-5938-1374-9449FF29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6C6F-BBE8-5C7C-D30F-A8E64F594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48327-5777-48BA-5D35-0E7430E2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C6B0-0EE8-FADE-5413-B7758BEE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E994-C6D2-2273-643E-50180956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9F85C-2842-B03A-2183-9B3F4887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E27C-BEC6-C8AA-B947-EB201E26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3395E-A09F-FE63-A89F-1538BB1B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E8B8E-F739-7931-937B-96EC81B2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32291-E05E-3E8C-492E-AF28F1DDB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B739-1F6D-3A0A-8757-3CBE68B1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18F90-A74C-F439-8ED3-84511ECD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8E148-D9C6-6AD4-1FC6-6C7A3ECF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7FD6A-10C8-F1B2-B5F4-43A013C2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774B-CA7A-C686-73FD-BA03A5B9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2A52D-81BE-7B08-D801-F10661C8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797F2-5DCB-5C4F-2476-EAB28729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F1B65-54A5-5D85-1755-00BB08C6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596AB-4FFA-2589-D780-B2C79F01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74DCF-C8CA-5C3D-11EE-FDB5B86C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ADC2-EC7B-8E56-DD76-90BA61FD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287D-37B3-D2F7-61BF-C436321F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FCEE-EF9E-5E41-89D5-F7420472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16DAD-6511-2D21-E2B3-F8D9AE79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0788B-3556-5686-2031-011A0AC7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26A43-83F1-FDBE-A180-67D2E9E7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F243D-B827-777E-4DB7-899F4016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FFDF-7DD9-F64E-E99C-2BD5FA62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852AB-E326-282A-DB0E-CBD236974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51DA8-045F-E8B2-D0CD-2C651D7B7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270DD-69CA-75D3-52C0-29BEE819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3DA18-041F-82AC-4E25-D90F6F18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2BCC-E970-7F39-987C-EB82189F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FFBAB-57CD-0CDC-2E9B-441DE338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83D6-913D-0478-5600-EB82757F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2AF0-06CF-7B12-0FA1-04854EEA2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48FC-62AF-430E-BACE-EE3C3A33353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525CC-845B-694A-6E7D-2290641E3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469C8-C579-098B-1E42-64D64AF9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6FFA-AEF3-49F2-AAF7-FA4462A7C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A9351F-FC9D-C446-81F0-0E0721369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672" y="3682218"/>
            <a:ext cx="6370762" cy="9299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598 – DLH – Final Project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7FBB2-0022-3745-2659-7735E9F3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06" y="760226"/>
            <a:ext cx="5482599" cy="1644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9568FF-0E7B-B1A4-3551-F96A99A5F768}"/>
              </a:ext>
            </a:extLst>
          </p:cNvPr>
          <p:cNvSpPr/>
          <p:nvPr/>
        </p:nvSpPr>
        <p:spPr>
          <a:xfrm>
            <a:off x="647113" y="5428627"/>
            <a:ext cx="2359571" cy="92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/>
              <a:t>Vikram Dara</a:t>
            </a:r>
          </a:p>
          <a:p>
            <a:pPr algn="ctr"/>
            <a:r>
              <a:rPr lang="nn-NO" dirty="0"/>
              <a:t>vdara2@illinois.edu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A27AC-4D8A-3524-887D-8F390EF776D3}"/>
              </a:ext>
            </a:extLst>
          </p:cNvPr>
          <p:cNvSpPr/>
          <p:nvPr/>
        </p:nvSpPr>
        <p:spPr>
          <a:xfrm>
            <a:off x="3211235" y="5428626"/>
            <a:ext cx="2359571" cy="92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Amit Rumania</a:t>
            </a:r>
          </a:p>
          <a:p>
            <a:pPr algn="ctr"/>
            <a:r>
              <a:rPr lang="de-DE" dirty="0"/>
              <a:t>rumania2@illinois.edu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76B3E-6983-A3F1-2B2E-A1EED5DE0347}"/>
              </a:ext>
            </a:extLst>
          </p:cNvPr>
          <p:cNvSpPr/>
          <p:nvPr/>
        </p:nvSpPr>
        <p:spPr>
          <a:xfrm>
            <a:off x="647113" y="4937759"/>
            <a:ext cx="4923693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ID : 158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6C8F3-6E99-DC48-EE73-B4563929B5BB}"/>
              </a:ext>
            </a:extLst>
          </p:cNvPr>
          <p:cNvSpPr/>
          <p:nvPr/>
        </p:nvSpPr>
        <p:spPr>
          <a:xfrm>
            <a:off x="6792350" y="5428627"/>
            <a:ext cx="2359571" cy="92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/>
              <a:t>Artificial Neural Network Architecture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24D3C-0FC8-C266-AB0F-3A7975C82127}"/>
              </a:ext>
            </a:extLst>
          </p:cNvPr>
          <p:cNvSpPr/>
          <p:nvPr/>
        </p:nvSpPr>
        <p:spPr>
          <a:xfrm>
            <a:off x="9356472" y="5428626"/>
            <a:ext cx="2359571" cy="92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Predictive Model-</a:t>
            </a:r>
          </a:p>
          <a:p>
            <a:pPr algn="ctr"/>
            <a:r>
              <a:rPr lang="de-DE" dirty="0"/>
              <a:t>Patient Trajectory Prediction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0AFF7-3156-E64F-7414-35DDCACF771E}"/>
              </a:ext>
            </a:extLst>
          </p:cNvPr>
          <p:cNvSpPr/>
          <p:nvPr/>
        </p:nvSpPr>
        <p:spPr>
          <a:xfrm>
            <a:off x="6792350" y="4937759"/>
            <a:ext cx="4923693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Paper ID: 162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20230-BF18-8C31-A0C3-7AC5F9A65D23}"/>
              </a:ext>
            </a:extLst>
          </p:cNvPr>
          <p:cNvSpPr/>
          <p:nvPr/>
        </p:nvSpPr>
        <p:spPr>
          <a:xfrm>
            <a:off x="10733205" y="6552027"/>
            <a:ext cx="1350943" cy="203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 Logo copy from web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733AE-1B54-34C7-CFB8-73E1DCD288D2}"/>
              </a:ext>
            </a:extLst>
          </p:cNvPr>
          <p:cNvSpPr txBox="1"/>
          <p:nvPr/>
        </p:nvSpPr>
        <p:spPr>
          <a:xfrm>
            <a:off x="7972136" y="2392440"/>
            <a:ext cx="229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601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1F43B-18C7-82A1-8DFC-BE92DBA08E5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Electronic health records (EHRs) contain a wealth of clinical information about patients, which can be used to predict patient outcomes and improve healthcare decision-making. However, extracting meaningful information from EHRs is challenging due to the </a:t>
            </a:r>
            <a:r>
              <a:rPr lang="en-US" sz="1800" b="1" dirty="0"/>
              <a:t>unstructured</a:t>
            </a:r>
            <a:r>
              <a:rPr lang="en-US" sz="1800" dirty="0"/>
              <a:t> nature of the data. To address this challenge, researchers have developed various methods for extracting clinical concepts from EHRs and using them for prediction tasks.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study titled ”Real-world Patient Trajectory Prediction from Clinical Notes Using Artificial Neural Networks and UMLS-Based Extraction of Concepts” is a recent example of this approach. The authors used UMLS-based extraction of clinical concepts from EHRs and trained an Artificial Neural Network (ANN) to </a:t>
            </a:r>
            <a:r>
              <a:rPr lang="en-US" sz="1800" b="1" dirty="0"/>
              <a:t>predict patient trajectories.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CDE6ED-F577-B619-879B-B8C8277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341399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1F43B-18C7-82A1-8DFC-BE92DBA08E5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This project requires datasets MIMIC  data and a UMLS license to run the concept extraction steps. We have obtained these by using the university email ids.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0327D-787E-43C3-63B0-918AC2CCC90D}"/>
              </a:ext>
            </a:extLst>
          </p:cNvPr>
          <p:cNvSpPr/>
          <p:nvPr/>
        </p:nvSpPr>
        <p:spPr>
          <a:xfrm>
            <a:off x="1252025" y="3421003"/>
            <a:ext cx="9594166" cy="93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MIMIC – III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PhysioNet Team, MIT Laboratory for Computational Physiology Institute for Medical Engineering and Science, MIT, E25-505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17983-97BA-42E9-1B09-2AB5BA3E3DCF}"/>
              </a:ext>
            </a:extLst>
          </p:cNvPr>
          <p:cNvSpPr/>
          <p:nvPr/>
        </p:nvSpPr>
        <p:spPr>
          <a:xfrm>
            <a:off x="1252025" y="4720345"/>
            <a:ext cx="9594166" cy="71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</a:rPr>
              <a:t>Unified Medical Language System (UMLS)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NIH – National Library of Medicine</a:t>
            </a:r>
            <a:endParaRPr lang="en-US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CDE6ED-F577-B619-879B-B8C8277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Acquisition and Approvals</a:t>
            </a:r>
          </a:p>
        </p:txBody>
      </p:sp>
    </p:spTree>
    <p:extLst>
      <p:ext uri="{BB962C8B-B14F-4D97-AF65-F5344CB8AC3E}">
        <p14:creationId xmlns:p14="http://schemas.microsoft.com/office/powerpoint/2010/main" val="232672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DD95-1AB3-55FF-46C7-4BE2E7B3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70698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3473-3F61-97C3-CD16-B95A523F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5243"/>
            <a:ext cx="10570698" cy="521911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en-US" sz="1800" dirty="0"/>
              <a:t>We have used the same AWS account from CCA class (816274703671)</a:t>
            </a:r>
          </a:p>
          <a:p>
            <a:r>
              <a:rPr lang="en-US" sz="1800" dirty="0"/>
              <a:t>Tested with various configurations and selected the below one.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300BD-0CBC-942E-E2DA-6224974E23FA}"/>
              </a:ext>
            </a:extLst>
          </p:cNvPr>
          <p:cNvSpPr/>
          <p:nvPr/>
        </p:nvSpPr>
        <p:spPr>
          <a:xfrm>
            <a:off x="1021080" y="3413683"/>
            <a:ext cx="4421944" cy="1667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AWS EC2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mazon Ember"/>
              </a:rPr>
              <a:t>Instance Type - c5.12xlarge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mazon Ember"/>
              </a:rPr>
              <a:t>(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Light"/>
              </a:rPr>
              <a:t>compute-intensive workloads)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zonEmberLight"/>
              </a:rPr>
              <a:t>OS - Centos</a:t>
            </a:r>
            <a:endParaRPr lang="en-US" b="0" i="0" dirty="0">
              <a:solidFill>
                <a:schemeClr val="bg1"/>
              </a:solidFill>
              <a:effectLst/>
              <a:latin typeface="AmazonEmberLight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mazonEmberLight"/>
              </a:rPr>
              <a:t>vCPU – 48 , Memory (GiB) - 96</a:t>
            </a:r>
            <a:endParaRPr lang="en-US" b="0" i="0" dirty="0">
              <a:solidFill>
                <a:schemeClr val="bg1"/>
              </a:solidFill>
              <a:effectLst/>
              <a:latin typeface="Amazon Ember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B56A9-AE7C-717D-6B31-7D771669ABDC}"/>
              </a:ext>
            </a:extLst>
          </p:cNvPr>
          <p:cNvSpPr/>
          <p:nvPr/>
        </p:nvSpPr>
        <p:spPr>
          <a:xfrm>
            <a:off x="6180405" y="3413683"/>
            <a:ext cx="4421944" cy="1667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AWS EC2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mazon Ember"/>
              </a:rPr>
              <a:t>Instance Type - </a:t>
            </a:r>
            <a:r>
              <a:rPr lang="en-US" dirty="0">
                <a:solidFill>
                  <a:schemeClr val="bg1"/>
                </a:solidFill>
                <a:latin typeface="Amazon Ember"/>
              </a:rPr>
              <a:t>g3.4xlarge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mazon Ember"/>
              </a:rPr>
              <a:t>(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Light"/>
              </a:rPr>
              <a:t>GPU graphics instances)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zonEmberLight"/>
              </a:rPr>
              <a:t>OS - Ubuntu</a:t>
            </a:r>
            <a:endParaRPr lang="en-US" b="0" i="0" dirty="0">
              <a:solidFill>
                <a:schemeClr val="bg1"/>
              </a:solidFill>
              <a:effectLst/>
              <a:latin typeface="AmazonEmberLight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mazonEmberLight"/>
              </a:rPr>
              <a:t>vCPU – 16 , Memory (GiB) - 122</a:t>
            </a:r>
            <a:endParaRPr lang="en-US" b="0" i="0" dirty="0">
              <a:solidFill>
                <a:schemeClr val="bg1"/>
              </a:solidFill>
              <a:effectLst/>
              <a:latin typeface="Amazon Ember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7A1D2-19E5-2DF6-C546-11EA69E11C55}"/>
              </a:ext>
            </a:extLst>
          </p:cNvPr>
          <p:cNvSpPr/>
          <p:nvPr/>
        </p:nvSpPr>
        <p:spPr>
          <a:xfrm>
            <a:off x="6180405" y="5369999"/>
            <a:ext cx="4421944" cy="97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Worked with AWS support team to allow this instance type in the student 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7E268-413F-2F6B-5FB5-BAD7BD839F6A}"/>
              </a:ext>
            </a:extLst>
          </p:cNvPr>
          <p:cNvSpPr/>
          <p:nvPr/>
        </p:nvSpPr>
        <p:spPr>
          <a:xfrm>
            <a:off x="1021080" y="2968281"/>
            <a:ext cx="4421944" cy="27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&amp; Pre- Processing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2AF4C6-2A71-0476-704A-3A2B2F77BC86}"/>
              </a:ext>
            </a:extLst>
          </p:cNvPr>
          <p:cNvSpPr/>
          <p:nvPr/>
        </p:nvSpPr>
        <p:spPr>
          <a:xfrm>
            <a:off x="6180405" y="2965104"/>
            <a:ext cx="4421944" cy="27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083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0D564A-08B7-B1F8-FD3F-983E6CD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57" y="152840"/>
            <a:ext cx="10561322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Data Cleaning &amp; Pre-processing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4B517931-11C3-F6D2-5598-41A9009EE97C}"/>
              </a:ext>
            </a:extLst>
          </p:cNvPr>
          <p:cNvSpPr/>
          <p:nvPr/>
        </p:nvSpPr>
        <p:spPr>
          <a:xfrm>
            <a:off x="817097" y="2259727"/>
            <a:ext cx="1482969" cy="5352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F4629D-2FE1-3354-57A4-E11598EFD21E}"/>
              </a:ext>
            </a:extLst>
          </p:cNvPr>
          <p:cNvSpPr/>
          <p:nvPr/>
        </p:nvSpPr>
        <p:spPr>
          <a:xfrm>
            <a:off x="792478" y="1532110"/>
            <a:ext cx="1482969" cy="53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Unstructured Data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MIMIC III</a:t>
            </a:r>
          </a:p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NOTEEVENTS.csv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D3DA59-2F9F-2338-DFC3-3FFB1A7FE5D6}"/>
              </a:ext>
            </a:extLst>
          </p:cNvPr>
          <p:cNvSpPr/>
          <p:nvPr/>
        </p:nvSpPr>
        <p:spPr>
          <a:xfrm>
            <a:off x="3172264" y="2259727"/>
            <a:ext cx="1702191" cy="535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D6778-DD36-3A49-C77C-2FEF683B3734}"/>
              </a:ext>
            </a:extLst>
          </p:cNvPr>
          <p:cNvSpPr/>
          <p:nvPr/>
        </p:nvSpPr>
        <p:spPr>
          <a:xfrm>
            <a:off x="3147645" y="1532109"/>
            <a:ext cx="1702191" cy="53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noteEvents_preproc.py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F53A9D-F49C-B85C-8B67-C37A7E5A5CA3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2151769" y="2527331"/>
            <a:ext cx="102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EF6C72-44AF-A35B-08E5-88558739F084}"/>
              </a:ext>
            </a:extLst>
          </p:cNvPr>
          <p:cNvSpPr/>
          <p:nvPr/>
        </p:nvSpPr>
        <p:spPr>
          <a:xfrm>
            <a:off x="6424247" y="2259726"/>
            <a:ext cx="1702191" cy="535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CDD199-8E4F-71DE-B6BF-C70696306518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4874455" y="2527330"/>
            <a:ext cx="1549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5085D596-0BB3-A044-5E80-168F3BEDDD3E}"/>
              </a:ext>
            </a:extLst>
          </p:cNvPr>
          <p:cNvSpPr/>
          <p:nvPr/>
        </p:nvSpPr>
        <p:spPr>
          <a:xfrm>
            <a:off x="4826390" y="2785861"/>
            <a:ext cx="1482969" cy="5352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preprocessed text output.csv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4C12B-2573-E8C7-E3D8-37B1ACBFB5D5}"/>
              </a:ext>
            </a:extLst>
          </p:cNvPr>
          <p:cNvSpPr/>
          <p:nvPr/>
        </p:nvSpPr>
        <p:spPr>
          <a:xfrm>
            <a:off x="6399627" y="1532108"/>
            <a:ext cx="1702191" cy="53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-apple-system"/>
              </a:rPr>
              <a:t>MIMIC_smart_splitter.py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B6D73A-7458-082E-AA75-1F4075CF534A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8126438" y="2527330"/>
            <a:ext cx="1913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22AD39-A8DE-E6B6-CEAC-9A0876008895}"/>
              </a:ext>
            </a:extLst>
          </p:cNvPr>
          <p:cNvSpPr/>
          <p:nvPr/>
        </p:nvSpPr>
        <p:spPr>
          <a:xfrm>
            <a:off x="10040231" y="2259726"/>
            <a:ext cx="1656468" cy="535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</a:rPr>
              <a:t>Concept Extraction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67904C66-F49F-4CE4-B3F2-7E56F7A647D2}"/>
              </a:ext>
            </a:extLst>
          </p:cNvPr>
          <p:cNvSpPr/>
          <p:nvPr/>
        </p:nvSpPr>
        <p:spPr>
          <a:xfrm>
            <a:off x="8326612" y="2671741"/>
            <a:ext cx="1482969" cy="5352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Chunkssmall – 50 MB files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EC409-3415-F8C7-E5C0-191E1D43ECD4}"/>
              </a:ext>
            </a:extLst>
          </p:cNvPr>
          <p:cNvSpPr/>
          <p:nvPr/>
        </p:nvSpPr>
        <p:spPr>
          <a:xfrm>
            <a:off x="10100604" y="1532108"/>
            <a:ext cx="1596096" cy="53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solidFill>
                  <a:schemeClr val="bg1"/>
                </a:solidFill>
                <a:effectLst/>
              </a:rPr>
              <a:t> quickUMLS_getCUI.py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9F4A2E-3A4F-E6FB-CD2F-B50091B5AB07}"/>
              </a:ext>
            </a:extLst>
          </p:cNvPr>
          <p:cNvSpPr/>
          <p:nvPr/>
        </p:nvSpPr>
        <p:spPr>
          <a:xfrm>
            <a:off x="10100603" y="3010731"/>
            <a:ext cx="1656468" cy="51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0" i="0" dirty="0">
                <a:solidFill>
                  <a:schemeClr val="bg1"/>
                </a:solidFill>
                <a:effectLst/>
              </a:rPr>
              <a:t> Parameters:</a:t>
            </a:r>
          </a:p>
          <a:p>
            <a:r>
              <a:rPr lang="en-US" sz="1000" dirty="0">
                <a:solidFill>
                  <a:schemeClr val="bg1"/>
                </a:solidFill>
              </a:rPr>
              <a:t>TUI = Beta  ( 85  Type Unique Identifier  List)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</a:rPr>
              <a:t>Threshold = 0.7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F496A20B-167C-96C7-93B9-1B8260720A4D}"/>
              </a:ext>
            </a:extLst>
          </p:cNvPr>
          <p:cNvSpPr/>
          <p:nvPr/>
        </p:nvSpPr>
        <p:spPr>
          <a:xfrm>
            <a:off x="8369988" y="4026304"/>
            <a:ext cx="2239234" cy="5352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Outputchunkssmall</a:t>
            </a:r>
          </a:p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–  Multiple Files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5A3185D-21DA-7C8F-1586-B1A0DE8B4CA2}"/>
              </a:ext>
            </a:extLst>
          </p:cNvPr>
          <p:cNvSpPr/>
          <p:nvPr/>
        </p:nvSpPr>
        <p:spPr>
          <a:xfrm>
            <a:off x="5649351" y="4361090"/>
            <a:ext cx="2005816" cy="535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UMLS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6574997B-D389-1FFB-8E6B-AEC7AA1990A3}"/>
              </a:ext>
            </a:extLst>
          </p:cNvPr>
          <p:cNvSpPr/>
          <p:nvPr/>
        </p:nvSpPr>
        <p:spPr>
          <a:xfrm>
            <a:off x="7796983" y="4724607"/>
            <a:ext cx="2572702" cy="5150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</a:rPr>
              <a:t>Concatenate</a:t>
            </a:r>
          </a:p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</a:rPr>
              <a:t>–  Single Files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concatenated_output.csv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5B484B-5DCF-E2A2-FF0B-7466274BA642}"/>
              </a:ext>
            </a:extLst>
          </p:cNvPr>
          <p:cNvSpPr/>
          <p:nvPr/>
        </p:nvSpPr>
        <p:spPr>
          <a:xfrm>
            <a:off x="5639973" y="3962068"/>
            <a:ext cx="2005816" cy="35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</a:rPr>
              <a:t>quickumls_processing.py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2EB1C9-61E1-B2B4-519C-CE0FAD95AF61}"/>
              </a:ext>
            </a:extLst>
          </p:cNvPr>
          <p:cNvSpPr/>
          <p:nvPr/>
        </p:nvSpPr>
        <p:spPr>
          <a:xfrm>
            <a:off x="1809097" y="4361091"/>
            <a:ext cx="2005816" cy="535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</a:rPr>
              <a:t>Data preparation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5B12C25-0B61-ADE0-9975-003BBF1992D3}"/>
              </a:ext>
            </a:extLst>
          </p:cNvPr>
          <p:cNvCxnSpPr>
            <a:stCxn id="42" idx="1"/>
            <a:endCxn id="53" idx="3"/>
          </p:cNvCxnSpPr>
          <p:nvPr/>
        </p:nvCxnSpPr>
        <p:spPr>
          <a:xfrm flipH="1">
            <a:off x="3814913" y="4628694"/>
            <a:ext cx="1834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CC9DD2E9-9DC1-FFDB-8D81-9A732AF2D32D}"/>
              </a:ext>
            </a:extLst>
          </p:cNvPr>
          <p:cNvSpPr/>
          <p:nvPr/>
        </p:nvSpPr>
        <p:spPr>
          <a:xfrm>
            <a:off x="3883589" y="4860631"/>
            <a:ext cx="1632709" cy="5352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post_processed_output.csv</a:t>
            </a:r>
            <a:endParaRPr lang="en-US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5A213-B266-EC7C-9804-19CAB1D298DD}"/>
              </a:ext>
            </a:extLst>
          </p:cNvPr>
          <p:cNvSpPr/>
          <p:nvPr/>
        </p:nvSpPr>
        <p:spPr>
          <a:xfrm>
            <a:off x="1809097" y="3969968"/>
            <a:ext cx="2005816" cy="35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</a:rPr>
              <a:t>01_data_preparation.py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20F1B6-1386-F505-DFCA-2C099DC74C7D}"/>
              </a:ext>
            </a:extLst>
          </p:cNvPr>
          <p:cNvSpPr/>
          <p:nvPr/>
        </p:nvSpPr>
        <p:spPr>
          <a:xfrm>
            <a:off x="136264" y="4982129"/>
            <a:ext cx="1672833" cy="685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0" i="0" dirty="0">
                <a:solidFill>
                  <a:schemeClr val="bg1"/>
                </a:solidFill>
                <a:effectLst/>
              </a:rPr>
              <a:t> Parameters: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</a:rPr>
              <a:t>--</a:t>
            </a:r>
            <a:r>
              <a:rPr lang="en-US" sz="1000" b="0" i="0" dirty="0" err="1">
                <a:solidFill>
                  <a:schemeClr val="bg1"/>
                </a:solidFill>
                <a:effectLst/>
              </a:rPr>
              <a:t>admissions_file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0" i="0" dirty="0">
                <a:solidFill>
                  <a:schemeClr val="bg1"/>
                </a:solidFill>
                <a:effectLst/>
              </a:rPr>
              <a:t>--</a:t>
            </a:r>
            <a:r>
              <a:rPr lang="en-US" sz="1000" b="0" i="0" dirty="0" err="1">
                <a:solidFill>
                  <a:schemeClr val="bg1"/>
                </a:solidFill>
                <a:effectLst/>
              </a:rPr>
              <a:t>diagnoses_file</a:t>
            </a:r>
            <a:endParaRPr lang="en-US" sz="1000" b="0" i="0" dirty="0">
              <a:solidFill>
                <a:schemeClr val="bg1"/>
              </a:solidFill>
              <a:effectLst/>
            </a:endParaRPr>
          </a:p>
          <a:p>
            <a:r>
              <a:rPr lang="en-US" sz="1000" b="0" i="0" dirty="0">
                <a:solidFill>
                  <a:schemeClr val="bg1"/>
                </a:solidFill>
                <a:effectLst/>
              </a:rPr>
              <a:t>--</a:t>
            </a:r>
            <a:r>
              <a:rPr lang="en-US" sz="1000" b="0" i="0" dirty="0" err="1">
                <a:solidFill>
                  <a:schemeClr val="bg1"/>
                </a:solidFill>
                <a:effectLst/>
              </a:rPr>
              <a:t>notes_file</a:t>
            </a:r>
            <a:endParaRPr lang="en-US" sz="10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7A8F7229-D8F3-2265-77A9-8163E1CC8867}"/>
              </a:ext>
            </a:extLst>
          </p:cNvPr>
          <p:cNvSpPr/>
          <p:nvPr/>
        </p:nvSpPr>
        <p:spPr>
          <a:xfrm>
            <a:off x="1550372" y="6399081"/>
            <a:ext cx="2235230" cy="3193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prepared_data.npz</a:t>
            </a:r>
            <a:endParaRPr lang="en-US" sz="10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C0DC791-A9C4-56A3-78A6-5F879997134F}"/>
              </a:ext>
            </a:extLst>
          </p:cNvPr>
          <p:cNvSpPr/>
          <p:nvPr/>
        </p:nvSpPr>
        <p:spPr>
          <a:xfrm>
            <a:off x="1808509" y="5753474"/>
            <a:ext cx="2005816" cy="535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for Model Training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FA03854-1AFA-A4F3-619A-26B5D434E9B1}"/>
              </a:ext>
            </a:extLst>
          </p:cNvPr>
          <p:cNvCxnSpPr>
            <a:stCxn id="40" idx="2"/>
            <a:endCxn id="42" idx="3"/>
          </p:cNvCxnSpPr>
          <p:nvPr/>
        </p:nvCxnSpPr>
        <p:spPr>
          <a:xfrm rot="5400000">
            <a:off x="8740542" y="2440399"/>
            <a:ext cx="1102920" cy="327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A7066-9550-DFED-DC10-24BCA4E02B30}"/>
              </a:ext>
            </a:extLst>
          </p:cNvPr>
          <p:cNvCxnSpPr>
            <a:stCxn id="53" idx="2"/>
            <a:endCxn id="67" idx="0"/>
          </p:cNvCxnSpPr>
          <p:nvPr/>
        </p:nvCxnSpPr>
        <p:spPr>
          <a:xfrm flipH="1">
            <a:off x="2811417" y="4896298"/>
            <a:ext cx="588" cy="8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84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083095D0-5089-7061-CEFE-7861DC122535}"/>
              </a:ext>
            </a:extLst>
          </p:cNvPr>
          <p:cNvSpPr txBox="1">
            <a:spLocks/>
          </p:cNvSpPr>
          <p:nvPr/>
        </p:nvSpPr>
        <p:spPr>
          <a:xfrm>
            <a:off x="815339" y="420126"/>
            <a:ext cx="105613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 Architecture</a:t>
            </a:r>
          </a:p>
          <a:p>
            <a:pPr algn="ctr"/>
            <a:r>
              <a:rPr lang="en-US" sz="2600" dirty="0"/>
              <a:t>Diagnosis code Prediction – Feed Forward Neural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A8010-38A6-B148-2647-BCBC7DCBE3B3}"/>
              </a:ext>
            </a:extLst>
          </p:cNvPr>
          <p:cNvSpPr/>
          <p:nvPr/>
        </p:nvSpPr>
        <p:spPr>
          <a:xfrm>
            <a:off x="1549789" y="2217825"/>
            <a:ext cx="1997612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5216D-72D6-0D73-1564-4153605652AA}"/>
              </a:ext>
            </a:extLst>
          </p:cNvPr>
          <p:cNvSpPr/>
          <p:nvPr/>
        </p:nvSpPr>
        <p:spPr>
          <a:xfrm>
            <a:off x="4862731" y="2211337"/>
            <a:ext cx="1997612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Hidden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7D491-92AF-263F-E475-708CD710FBD2}"/>
              </a:ext>
            </a:extLst>
          </p:cNvPr>
          <p:cNvSpPr/>
          <p:nvPr/>
        </p:nvSpPr>
        <p:spPr>
          <a:xfrm>
            <a:off x="8175673" y="2221888"/>
            <a:ext cx="1997612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1FD1A-646C-856C-65B7-97CE347EF225}"/>
              </a:ext>
            </a:extLst>
          </p:cNvPr>
          <p:cNvSpPr/>
          <p:nvPr/>
        </p:nvSpPr>
        <p:spPr>
          <a:xfrm>
            <a:off x="1549790" y="4387508"/>
            <a:ext cx="3209779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</a:rPr>
              <a:t>criterion </a:t>
            </a:r>
            <a:r>
              <a:rPr lang="en-US" b="0" i="1" dirty="0">
                <a:solidFill>
                  <a:schemeClr val="tx1"/>
                </a:solidFill>
                <a:effectLst/>
              </a:rPr>
              <a:t>=</a:t>
            </a:r>
            <a:r>
              <a:rPr lang="en-US" b="0" dirty="0">
                <a:solidFill>
                  <a:schemeClr val="tx1"/>
                </a:solidFill>
                <a:effectLst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nn.BCEWithLogitsLoss</a:t>
            </a:r>
            <a:r>
              <a:rPr lang="en-US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86E60-E749-CF54-C799-7E5D64334C3E}"/>
              </a:ext>
            </a:extLst>
          </p:cNvPr>
          <p:cNvSpPr/>
          <p:nvPr/>
        </p:nvSpPr>
        <p:spPr>
          <a:xfrm>
            <a:off x="7076049" y="4394541"/>
            <a:ext cx="3209779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</a:rPr>
              <a:t>criterion </a:t>
            </a:r>
            <a:r>
              <a:rPr lang="en-US" b="0" i="1" dirty="0">
                <a:solidFill>
                  <a:schemeClr val="tx1"/>
                </a:solidFill>
                <a:effectLst/>
              </a:rPr>
              <a:t>=</a:t>
            </a:r>
            <a:r>
              <a:rPr lang="en-US" b="0" dirty="0">
                <a:solidFill>
                  <a:schemeClr val="tx1"/>
                </a:solidFill>
                <a:effectLst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nn.BCELoss</a:t>
            </a:r>
            <a:r>
              <a:rPr lang="en-US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4EDE3-70DA-9F20-AD54-94F42D36DA1B}"/>
              </a:ext>
            </a:extLst>
          </p:cNvPr>
          <p:cNvSpPr/>
          <p:nvPr/>
        </p:nvSpPr>
        <p:spPr>
          <a:xfrm>
            <a:off x="1549789" y="5368730"/>
            <a:ext cx="3209779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</a:rPr>
              <a:t>optimizer </a:t>
            </a:r>
            <a:r>
              <a:rPr lang="en-US" b="0" i="1" dirty="0">
                <a:solidFill>
                  <a:schemeClr val="tx1"/>
                </a:solidFill>
                <a:effectLst/>
              </a:rPr>
              <a:t>=</a:t>
            </a:r>
            <a:r>
              <a:rPr lang="en-US" b="0" dirty="0">
                <a:solidFill>
                  <a:schemeClr val="tx1"/>
                </a:solidFill>
                <a:effectLst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optim.SGD</a:t>
            </a:r>
            <a:r>
              <a:rPr lang="en-US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540D1-1E7D-7890-BE83-50F88D2D1E94}"/>
              </a:ext>
            </a:extLst>
          </p:cNvPr>
          <p:cNvSpPr/>
          <p:nvPr/>
        </p:nvSpPr>
        <p:spPr>
          <a:xfrm>
            <a:off x="7076048" y="5368729"/>
            <a:ext cx="3209779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</a:rPr>
              <a:t>optimizer </a:t>
            </a:r>
            <a:r>
              <a:rPr lang="en-US" b="0" i="1" dirty="0">
                <a:solidFill>
                  <a:schemeClr val="tx1"/>
                </a:solidFill>
                <a:effectLst/>
              </a:rPr>
              <a:t>=</a:t>
            </a:r>
            <a:r>
              <a:rPr lang="en-US" b="0" dirty="0">
                <a:solidFill>
                  <a:schemeClr val="tx1"/>
                </a:solidFill>
                <a:effectLst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optim.Adam</a:t>
            </a:r>
            <a:r>
              <a:rPr lang="en-US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0E704-5C0D-FC7C-AC83-908B53F378D3}"/>
              </a:ext>
            </a:extLst>
          </p:cNvPr>
          <p:cNvSpPr/>
          <p:nvPr/>
        </p:nvSpPr>
        <p:spPr>
          <a:xfrm>
            <a:off x="1549789" y="3477431"/>
            <a:ext cx="3209778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One Hidden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963BF-2B84-E146-7820-E92FAE199EBD}"/>
              </a:ext>
            </a:extLst>
          </p:cNvPr>
          <p:cNvSpPr/>
          <p:nvPr/>
        </p:nvSpPr>
        <p:spPr>
          <a:xfrm>
            <a:off x="7076049" y="3403576"/>
            <a:ext cx="3209778" cy="77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Three Hidden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C50B7-1E38-C021-6964-5EAF054CBD90}"/>
              </a:ext>
            </a:extLst>
          </p:cNvPr>
          <p:cNvSpPr/>
          <p:nvPr/>
        </p:nvSpPr>
        <p:spPr>
          <a:xfrm>
            <a:off x="815339" y="3477431"/>
            <a:ext cx="394483" cy="2665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3BB70-35D6-FE20-F653-0BBF28D48B5B}"/>
              </a:ext>
            </a:extLst>
          </p:cNvPr>
          <p:cNvSpPr/>
          <p:nvPr/>
        </p:nvSpPr>
        <p:spPr>
          <a:xfrm>
            <a:off x="10771750" y="3403576"/>
            <a:ext cx="394483" cy="2665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Modified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70946E-3C97-E642-9BD5-49F8C90B5567}"/>
              </a:ext>
            </a:extLst>
          </p:cNvPr>
          <p:cNvCxnSpPr>
            <a:endCxn id="5" idx="1"/>
          </p:cNvCxnSpPr>
          <p:nvPr/>
        </p:nvCxnSpPr>
        <p:spPr>
          <a:xfrm flipV="1">
            <a:off x="3547401" y="2598199"/>
            <a:ext cx="1315330" cy="432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53C64E-1C12-47ED-BB18-76DE8C2497B2}"/>
              </a:ext>
            </a:extLst>
          </p:cNvPr>
          <p:cNvCxnSpPr>
            <a:stCxn id="5" idx="3"/>
          </p:cNvCxnSpPr>
          <p:nvPr/>
        </p:nvCxnSpPr>
        <p:spPr>
          <a:xfrm>
            <a:off x="6860343" y="2598199"/>
            <a:ext cx="1495866" cy="1839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8568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B2547435-D967-2779-FCD7-BFCCB3263AB3}"/>
              </a:ext>
            </a:extLst>
          </p:cNvPr>
          <p:cNvSpPr txBox="1">
            <a:spLocks/>
          </p:cNvSpPr>
          <p:nvPr/>
        </p:nvSpPr>
        <p:spPr>
          <a:xfrm>
            <a:off x="540822" y="263941"/>
            <a:ext cx="10561322" cy="608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Hyper Parameters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DE834-E308-6E1F-5C84-6FDABA6EAF1A}"/>
              </a:ext>
            </a:extLst>
          </p:cNvPr>
          <p:cNvSpPr/>
          <p:nvPr/>
        </p:nvSpPr>
        <p:spPr>
          <a:xfrm>
            <a:off x="540824" y="1491913"/>
            <a:ext cx="3702539" cy="41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script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1B96D1C-324F-C09A-B709-458496CFA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3733"/>
              </p:ext>
            </p:extLst>
          </p:nvPr>
        </p:nvGraphicFramePr>
        <p:xfrm>
          <a:off x="540826" y="3985471"/>
          <a:ext cx="10561318" cy="11264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46864">
                  <a:extLst>
                    <a:ext uri="{9D8B030D-6E8A-4147-A177-3AD203B41FA5}">
                      <a16:colId xmlns:a16="http://schemas.microsoft.com/office/drawing/2014/main" val="25053317"/>
                    </a:ext>
                  </a:extLst>
                </a:gridCol>
                <a:gridCol w="1654969">
                  <a:extLst>
                    <a:ext uri="{9D8B030D-6E8A-4147-A177-3AD203B41FA5}">
                      <a16:colId xmlns:a16="http://schemas.microsoft.com/office/drawing/2014/main" val="2974539155"/>
                    </a:ext>
                  </a:extLst>
                </a:gridCol>
                <a:gridCol w="1233969">
                  <a:extLst>
                    <a:ext uri="{9D8B030D-6E8A-4147-A177-3AD203B41FA5}">
                      <a16:colId xmlns:a16="http://schemas.microsoft.com/office/drawing/2014/main" val="2370721696"/>
                    </a:ext>
                  </a:extLst>
                </a:gridCol>
                <a:gridCol w="1161382">
                  <a:extLst>
                    <a:ext uri="{9D8B030D-6E8A-4147-A177-3AD203B41FA5}">
                      <a16:colId xmlns:a16="http://schemas.microsoft.com/office/drawing/2014/main" val="3931682016"/>
                    </a:ext>
                  </a:extLst>
                </a:gridCol>
                <a:gridCol w="1640452">
                  <a:extLst>
                    <a:ext uri="{9D8B030D-6E8A-4147-A177-3AD203B41FA5}">
                      <a16:colId xmlns:a16="http://schemas.microsoft.com/office/drawing/2014/main" val="3414253615"/>
                    </a:ext>
                  </a:extLst>
                </a:gridCol>
                <a:gridCol w="1077907">
                  <a:extLst>
                    <a:ext uri="{9D8B030D-6E8A-4147-A177-3AD203B41FA5}">
                      <a16:colId xmlns:a16="http://schemas.microsoft.com/office/drawing/2014/main" val="239030235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3341922499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236629365"/>
                    </a:ext>
                  </a:extLst>
                </a:gridCol>
                <a:gridCol w="816597">
                  <a:extLst>
                    <a:ext uri="{9D8B030D-6E8A-4147-A177-3AD203B41FA5}">
                      <a16:colId xmlns:a16="http://schemas.microsoft.com/office/drawing/2014/main" val="2189281350"/>
                    </a:ext>
                  </a:extLst>
                </a:gridCol>
              </a:tblGrid>
              <a:tr h="28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H1 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hiddenDimSize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= 10000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batchSize = 100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nEpochs = 100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Learning rate = 0.01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dropOut = 0.5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kFold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=  5 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withCCS = 0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CUI-only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13774"/>
                  </a:ext>
                </a:extLst>
              </a:tr>
              <a:tr h="28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H2</a:t>
                      </a:r>
                      <a:endParaRPr lang="en-US" sz="1200" b="1" i="0" u="none" strike="noStrike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hiddenDimSize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= 10000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batchSize = 100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nEpochs = 100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Learning rate = 0.01</a:t>
                      </a:r>
                      <a:endParaRPr lang="en-US" sz="1200" b="1" i="0" u="none" strike="noStrike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dropOut = 0.5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kFold =  5 </a:t>
                      </a:r>
                      <a:endParaRPr lang="en-US" sz="1200" b="1" i="0" u="none" strike="noStrike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withCCS = 1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CUI + CCS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627599"/>
                  </a:ext>
                </a:extLst>
              </a:tr>
              <a:tr h="28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H3 </a:t>
                      </a:r>
                      <a:endParaRPr lang="en-US" sz="1200" b="1" i="0" u="none" strike="noStrike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hiddenDimSize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= 10000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batchSize = 100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nEpochs = 100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Learning rate = 0.03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dropOut = 0.5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kFold =  5 </a:t>
                      </a:r>
                      <a:endParaRPr lang="en-US" sz="1200" b="1" i="0" u="none" strike="noStrike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withCCS = 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CUI-only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911553"/>
                  </a:ext>
                </a:extLst>
              </a:tr>
              <a:tr h="281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H4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hiddenDimSize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= 10000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batchSize = 100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nEpochs = 100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Learning rate = 0.03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dropOut = 0.7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kFold =  5 </a:t>
                      </a:r>
                      <a:endParaRPr lang="en-US" sz="1200" b="1" i="0" u="none" strike="noStrike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withCCS = 0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CUI-only</a:t>
                      </a:r>
                      <a:endParaRPr lang="en-US" sz="1200" b="1" i="0" u="none" strike="noStrike" dirty="0">
                        <a:solidFill>
                          <a:srgbClr val="4472C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87202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2874C47-6680-6D68-798D-885E00A636DC}"/>
              </a:ext>
            </a:extLst>
          </p:cNvPr>
          <p:cNvSpPr/>
          <p:nvPr/>
        </p:nvSpPr>
        <p:spPr>
          <a:xfrm>
            <a:off x="4493851" y="1491913"/>
            <a:ext cx="3702538" cy="414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02_FFN_diagprediction.py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105A43-0543-A59A-CDDC-BE60C771EE2C}"/>
              </a:ext>
            </a:extLst>
          </p:cNvPr>
          <p:cNvSpPr/>
          <p:nvPr/>
        </p:nvSpPr>
        <p:spPr>
          <a:xfrm>
            <a:off x="548249" y="2307101"/>
            <a:ext cx="3702539" cy="41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 script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7CB4D-BAEA-325F-F127-25B665FF5574}"/>
              </a:ext>
            </a:extLst>
          </p:cNvPr>
          <p:cNvSpPr/>
          <p:nvPr/>
        </p:nvSpPr>
        <p:spPr>
          <a:xfrm>
            <a:off x="4493851" y="2318691"/>
            <a:ext cx="3702538" cy="414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02_FFN_diagprediction_modified.py</a:t>
            </a:r>
          </a:p>
        </p:txBody>
      </p:sp>
    </p:spTree>
    <p:extLst>
      <p:ext uri="{BB962C8B-B14F-4D97-AF65-F5344CB8AC3E}">
        <p14:creationId xmlns:p14="http://schemas.microsoft.com/office/powerpoint/2010/main" val="194378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B2547435-D967-2779-FCD7-BFCCB3263AB3}"/>
              </a:ext>
            </a:extLst>
          </p:cNvPr>
          <p:cNvSpPr txBox="1">
            <a:spLocks/>
          </p:cNvSpPr>
          <p:nvPr/>
        </p:nvSpPr>
        <p:spPr>
          <a:xfrm>
            <a:off x="428281" y="42479"/>
            <a:ext cx="11616791" cy="608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 Validations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263AED36-EC67-313B-F358-149354DE8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85857"/>
              </p:ext>
            </p:extLst>
          </p:nvPr>
        </p:nvGraphicFramePr>
        <p:xfrm>
          <a:off x="428278" y="4335949"/>
          <a:ext cx="11616794" cy="243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800">
                  <a:extLst>
                    <a:ext uri="{9D8B030D-6E8A-4147-A177-3AD203B41FA5}">
                      <a16:colId xmlns:a16="http://schemas.microsoft.com/office/drawing/2014/main" val="802517775"/>
                    </a:ext>
                  </a:extLst>
                </a:gridCol>
                <a:gridCol w="1520709">
                  <a:extLst>
                    <a:ext uri="{9D8B030D-6E8A-4147-A177-3AD203B41FA5}">
                      <a16:colId xmlns:a16="http://schemas.microsoft.com/office/drawing/2014/main" val="1051194305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1608256597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503687603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3197331210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1655894648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1353687303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2964356629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3960153108"/>
                    </a:ext>
                  </a:extLst>
                </a:gridCol>
              </a:tblGrid>
              <a:tr h="359032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Hyper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P@2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R@20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R@30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22964"/>
                  </a:ext>
                </a:extLst>
              </a:tr>
              <a:tr h="359032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CUI-only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0.37898842532909727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0.36708418366232143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0.36735448024444806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0.26847072594018834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0.44009231927542436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0.5666452255371879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0.8714077663753665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6270"/>
                  </a:ext>
                </a:extLst>
              </a:tr>
              <a:tr h="35903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CUI+CCS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0.3790722564781595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0.37088171286484034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0.3662733181937142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0.2687650148428835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0.4401267987283747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0.5666549168627781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0.8714266174473133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69073"/>
                  </a:ext>
                </a:extLst>
              </a:tr>
              <a:tr h="35903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CUI-only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0.011008573938199474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0.07509810647939763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0.05194281661978628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0.03413800908933089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0.07812828360121413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0.10814983478758866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23705"/>
                  </a:ext>
                </a:extLst>
              </a:tr>
              <a:tr h="35903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CUI-only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0.20491723221738126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0.1645883133114542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0.153881360351581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0.06119659107800594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0.09375232720337148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0.13597963224350723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0.5131711003756289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2827"/>
                  </a:ext>
                </a:extLst>
              </a:tr>
            </a:tbl>
          </a:graphicData>
        </a:graphic>
      </p:graphicFrame>
      <p:graphicFrame>
        <p:nvGraphicFramePr>
          <p:cNvPr id="3" name="Table 20">
            <a:extLst>
              <a:ext uri="{FF2B5EF4-FFF2-40B4-BE49-F238E27FC236}">
                <a16:creationId xmlns:a16="http://schemas.microsoft.com/office/drawing/2014/main" id="{6960CED1-7623-40E9-2684-69E6D7C30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7659"/>
              </p:ext>
            </p:extLst>
          </p:nvPr>
        </p:nvGraphicFramePr>
        <p:xfrm>
          <a:off x="428279" y="1278816"/>
          <a:ext cx="11616793" cy="243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508">
                  <a:extLst>
                    <a:ext uri="{9D8B030D-6E8A-4147-A177-3AD203B41FA5}">
                      <a16:colId xmlns:a16="http://schemas.microsoft.com/office/drawing/2014/main" val="802517775"/>
                    </a:ext>
                  </a:extLst>
                </a:gridCol>
                <a:gridCol w="1059042">
                  <a:extLst>
                    <a:ext uri="{9D8B030D-6E8A-4147-A177-3AD203B41FA5}">
                      <a16:colId xmlns:a16="http://schemas.microsoft.com/office/drawing/2014/main" val="1051194305"/>
                    </a:ext>
                  </a:extLst>
                </a:gridCol>
                <a:gridCol w="1309095">
                  <a:extLst>
                    <a:ext uri="{9D8B030D-6E8A-4147-A177-3AD203B41FA5}">
                      <a16:colId xmlns:a16="http://schemas.microsoft.com/office/drawing/2014/main" val="1608256597"/>
                    </a:ext>
                  </a:extLst>
                </a:gridCol>
                <a:gridCol w="1235550">
                  <a:extLst>
                    <a:ext uri="{9D8B030D-6E8A-4147-A177-3AD203B41FA5}">
                      <a16:colId xmlns:a16="http://schemas.microsoft.com/office/drawing/2014/main" val="503687603"/>
                    </a:ext>
                  </a:extLst>
                </a:gridCol>
                <a:gridCol w="1485602">
                  <a:extLst>
                    <a:ext uri="{9D8B030D-6E8A-4147-A177-3AD203B41FA5}">
                      <a16:colId xmlns:a16="http://schemas.microsoft.com/office/drawing/2014/main" val="3197331210"/>
                    </a:ext>
                  </a:extLst>
                </a:gridCol>
                <a:gridCol w="1602731">
                  <a:extLst>
                    <a:ext uri="{9D8B030D-6E8A-4147-A177-3AD203B41FA5}">
                      <a16:colId xmlns:a16="http://schemas.microsoft.com/office/drawing/2014/main" val="1655894648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1353687303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2964356629"/>
                    </a:ext>
                  </a:extLst>
                </a:gridCol>
                <a:gridCol w="1290755">
                  <a:extLst>
                    <a:ext uri="{9D8B030D-6E8A-4147-A177-3AD203B41FA5}">
                      <a16:colId xmlns:a16="http://schemas.microsoft.com/office/drawing/2014/main" val="3960153108"/>
                    </a:ext>
                  </a:extLst>
                </a:gridCol>
              </a:tblGrid>
              <a:tr h="359032">
                <a:tc>
                  <a:txBody>
                    <a:bodyPr/>
                    <a:lstStyle/>
                    <a:p>
                      <a:r>
                        <a:rPr lang="en-US" sz="1400" b="1" dirty="0"/>
                        <a:t>Hyper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P@2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R@20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R@30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22964"/>
                  </a:ext>
                </a:extLst>
              </a:tr>
              <a:tr h="359032">
                <a:tc>
                  <a:txBody>
                    <a:bodyPr/>
                    <a:lstStyle/>
                    <a:p>
                      <a:r>
                        <a:rPr lang="en-US" sz="1400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CUI-only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0.5121187357883988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0.47939104791121323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0.43758886271744996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0.2836259873083188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0.45769984336257286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0.5730508016119794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0.8279575090247399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6270"/>
                  </a:ext>
                </a:extLst>
              </a:tr>
              <a:tr h="359032">
                <a:tc>
                  <a:txBody>
                    <a:bodyPr/>
                    <a:lstStyle/>
                    <a:p>
                      <a:r>
                        <a:rPr lang="en-US" sz="1400" dirty="0"/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CUI+CCS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0.5459967166740228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0.5023466895071952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0.4556236182912624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0.28856462391062043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0.46181526185782384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0.5748889574922924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0.8303526336149559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69073"/>
                  </a:ext>
                </a:extLst>
              </a:tr>
              <a:tr h="359032">
                <a:tc>
                  <a:txBody>
                    <a:bodyPr/>
                    <a:lstStyle/>
                    <a:p>
                      <a:r>
                        <a:rPr lang="en-US" sz="1400" dirty="0"/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CUI-only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0.5809013560107152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0.5395980001427534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0.4975831355908748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0.3124125752349919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0.4832685238273318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0.5952894273045365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0.8540867186587796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23705"/>
                  </a:ext>
                </a:extLst>
              </a:tr>
              <a:tr h="359032">
                <a:tc>
                  <a:txBody>
                    <a:bodyPr/>
                    <a:lstStyle/>
                    <a:p>
                      <a:r>
                        <a:rPr lang="en-US" sz="1400" dirty="0"/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CUI-only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0.5772326325311472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0.5373792059420334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0.4920637174999527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0.310398086266451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0.4821880516479893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0.5937941601933756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0.8534397603255405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282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E95F5F0-6053-144E-166E-B56C9BBFA1D7}"/>
              </a:ext>
            </a:extLst>
          </p:cNvPr>
          <p:cNvSpPr/>
          <p:nvPr/>
        </p:nvSpPr>
        <p:spPr>
          <a:xfrm rot="16200000">
            <a:off x="1219420" y="-14371"/>
            <a:ext cx="359510" cy="195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FDB3D-03DD-FA3E-8654-850ABCE299E0}"/>
              </a:ext>
            </a:extLst>
          </p:cNvPr>
          <p:cNvSpPr/>
          <p:nvPr/>
        </p:nvSpPr>
        <p:spPr>
          <a:xfrm rot="16200000">
            <a:off x="1225668" y="3049387"/>
            <a:ext cx="359510" cy="195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21493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B2547435-D967-2779-FCD7-BFCCB3263AB3}"/>
              </a:ext>
            </a:extLst>
          </p:cNvPr>
          <p:cNvSpPr txBox="1">
            <a:spLocks/>
          </p:cNvSpPr>
          <p:nvPr/>
        </p:nvSpPr>
        <p:spPr>
          <a:xfrm>
            <a:off x="386077" y="270612"/>
            <a:ext cx="11318242" cy="608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 Validations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E30E8-E2A9-A067-81CA-245F6001DCDC}"/>
              </a:ext>
            </a:extLst>
          </p:cNvPr>
          <p:cNvSpPr/>
          <p:nvPr/>
        </p:nvSpPr>
        <p:spPr>
          <a:xfrm>
            <a:off x="386078" y="1420837"/>
            <a:ext cx="11318241" cy="153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successfully reproduced the results and validated the author's claim. Combining Codes with Concept Unique Identifier (CUI) yields better accuracy.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holds even changing the model architecture, like adding more hidden layers and changing the optimizer from SGD to Adam.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BC625-5349-D5C5-A93C-459BB607F7BF}"/>
              </a:ext>
            </a:extLst>
          </p:cNvPr>
          <p:cNvSpPr/>
          <p:nvPr/>
        </p:nvSpPr>
        <p:spPr>
          <a:xfrm>
            <a:off x="386076" y="4012682"/>
            <a:ext cx="11318241" cy="60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Mortality and Readmission prediction follows the same architecture and process.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9C626-F54F-318A-0CD9-5ECFB3501A92}"/>
              </a:ext>
            </a:extLst>
          </p:cNvPr>
          <p:cNvSpPr/>
          <p:nvPr/>
        </p:nvSpPr>
        <p:spPr>
          <a:xfrm>
            <a:off x="386077" y="3124722"/>
            <a:ext cx="11318241" cy="60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learning rate increase from 0.1 to 0.3 increases the model accuracy, whereas dropout has an adverse impact.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ECC3C-67D4-EF45-3DEB-BFC28B4C9758}"/>
              </a:ext>
            </a:extLst>
          </p:cNvPr>
          <p:cNvSpPr/>
          <p:nvPr/>
        </p:nvSpPr>
        <p:spPr>
          <a:xfrm>
            <a:off x="386075" y="4900642"/>
            <a:ext cx="11318241" cy="153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Adding more layers and parameters along with ADAM gradient descent helped improve the AUC-ROC metrics.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Increasing the learning rate with the extra parameters likely led to overshooting causing the AUC-ROC to drop.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Increasing the dropout with the higher learning rate and extra parameters barely mitigated this issue.</a:t>
            </a:r>
          </a:p>
        </p:txBody>
      </p:sp>
    </p:spTree>
    <p:extLst>
      <p:ext uri="{BB962C8B-B14F-4D97-AF65-F5344CB8AC3E}">
        <p14:creationId xmlns:p14="http://schemas.microsoft.com/office/powerpoint/2010/main" val="385884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868</Words>
  <Application>Microsoft Office PowerPoint</Application>
  <PresentationFormat>Widescreen</PresentationFormat>
  <Paragraphs>228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Amazon Ember</vt:lpstr>
      <vt:lpstr>AmazonEmberLight</vt:lpstr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High Level Overview</vt:lpstr>
      <vt:lpstr>Data Acquisition and Approvals</vt:lpstr>
      <vt:lpstr>Infrastructure</vt:lpstr>
      <vt:lpstr>Data Cleaning &amp; Pre-processing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v.priyanka84@gmail.com</dc:creator>
  <cp:lastModifiedBy>v.priyanka84@gmail.com</cp:lastModifiedBy>
  <cp:revision>27</cp:revision>
  <dcterms:created xsi:type="dcterms:W3CDTF">2023-05-06T15:39:18Z</dcterms:created>
  <dcterms:modified xsi:type="dcterms:W3CDTF">2023-05-07T20:03:42Z</dcterms:modified>
</cp:coreProperties>
</file>