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9144000" cy="6858000" type="screen4x3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983F9-948A-4040-A0D4-45AB994952C7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34B69-F755-42E8-A6C4-6D2E823D1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62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34B69-F755-42E8-A6C4-6D2E823D10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8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G_005_006_022_075_096.ppt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817"/>
            <a:ext cx="8229600" cy="2488676"/>
          </a:xfrm>
        </p:spPr>
        <p:txBody>
          <a:bodyPr>
            <a:normAutofit fontScale="90000"/>
          </a:bodyPr>
          <a:lstStyle/>
          <a:p>
            <a:r>
              <a:rPr lang="en-IN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ML – Project</a:t>
            </a:r>
            <a:br>
              <a:rPr lang="en-IN" sz="6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Condensed" panose="020B0502040204020203" pitchFamily="34" charset="0"/>
              </a:rPr>
              <a:t>Predicting Employee Attrition &amp; Estimating Financial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8999"/>
            <a:ext cx="8229600" cy="2697163"/>
          </a:xfrm>
        </p:spPr>
        <p:txBody>
          <a:bodyPr>
            <a:normAutofit/>
          </a:bodyPr>
          <a:lstStyle/>
          <a:p>
            <a:r>
              <a:rPr dirty="0">
                <a:latin typeface="Bahnschrift Light Condensed" panose="020B0502040204020203" pitchFamily="34" charset="0"/>
              </a:rPr>
              <a:t>Team Members: [</a:t>
            </a:r>
            <a:r>
              <a:rPr lang="en-IN" dirty="0">
                <a:latin typeface="Bahnschrift Light Condensed" panose="020B0502040204020203" pitchFamily="34" charset="0"/>
              </a:rPr>
              <a:t>SE23UCSE_005_006_022_075_096</a:t>
            </a:r>
            <a:r>
              <a:rPr dirty="0">
                <a:latin typeface="Bahnschrift Light Condensed" panose="020B0502040204020203" pitchFamily="34" charset="0"/>
              </a:rPr>
              <a:t>]</a:t>
            </a:r>
          </a:p>
          <a:p>
            <a:r>
              <a:rPr dirty="0">
                <a:latin typeface="Bahnschrift Light Condensed" panose="020B0502040204020203" pitchFamily="34" charset="0"/>
              </a:rPr>
              <a:t>Course Name: [</a:t>
            </a:r>
            <a:r>
              <a:rPr lang="en-IN" dirty="0">
                <a:latin typeface="Bahnschrift Light Condensed" panose="020B0502040204020203" pitchFamily="34" charset="0"/>
              </a:rPr>
              <a:t>Machine Learning</a:t>
            </a:r>
            <a:r>
              <a:rPr dirty="0">
                <a:latin typeface="Bahnschrift Light Condensed" panose="020B0502040204020203" pitchFamily="34" charset="0"/>
              </a:rPr>
              <a:t>]</a:t>
            </a:r>
          </a:p>
          <a:p>
            <a:r>
              <a:rPr dirty="0">
                <a:latin typeface="Bahnschrift Light Condensed" panose="020B0502040204020203" pitchFamily="34" charset="0"/>
              </a:rPr>
              <a:t>Instructor: [</a:t>
            </a:r>
            <a:r>
              <a:rPr lang="en-IN" dirty="0">
                <a:latin typeface="Bahnschrift Light Condensed" panose="020B0502040204020203" pitchFamily="34" charset="0"/>
              </a:rPr>
              <a:t>Om Prakash</a:t>
            </a:r>
            <a:r>
              <a:rPr dirty="0">
                <a:latin typeface="Bahnschrift Light Condensed" panose="020B0502040204020203" pitchFamily="34" charset="0"/>
              </a:rPr>
              <a:t>]</a:t>
            </a:r>
          </a:p>
          <a:p>
            <a:r>
              <a:rPr dirty="0">
                <a:latin typeface="Bahnschrift Light Condensed" panose="020B0502040204020203" pitchFamily="34" charset="0"/>
              </a:rPr>
              <a:t>Date: [</a:t>
            </a:r>
            <a:r>
              <a:rPr lang="en-IN" dirty="0">
                <a:latin typeface="Bahnschrift Light Condensed" panose="020B0502040204020203" pitchFamily="34" charset="0"/>
              </a:rPr>
              <a:t>2/5/25</a:t>
            </a:r>
            <a:r>
              <a:rPr dirty="0">
                <a:latin typeface="Bahnschrift Light Condensed" panose="020B0502040204020203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Code &amp; GitHub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4664"/>
            <a:ext cx="8229600" cy="3571499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</a:t>
            </a:r>
            <a:r>
              <a:rPr dirty="0"/>
              <a:t> </a:t>
            </a:r>
            <a:r>
              <a:rPr dirty="0">
                <a:latin typeface="Bahnschrift Light Condensed" panose="020B0502040204020203" pitchFamily="34" charset="0"/>
              </a:rPr>
              <a:t>Languages: Python (pandas, scikit-learn, </a:t>
            </a:r>
            <a:r>
              <a:rPr lang="en-IN" dirty="0">
                <a:latin typeface="Bahnschrift Light Condensed" panose="020B0502040204020203" pitchFamily="34" charset="0"/>
              </a:rPr>
              <a:t>	</a:t>
            </a:r>
            <a:r>
              <a:rPr dirty="0">
                <a:latin typeface="Bahnschrift Light Condensed" panose="020B0502040204020203" pitchFamily="34" charset="0"/>
              </a:rPr>
              <a:t>matplotlib)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GitHub: [</a:t>
            </a:r>
            <a:r>
              <a:rPr lang="en-US" dirty="0">
                <a:latin typeface="Bahnschrift Light Condensed" panose="020B0502040204020203" pitchFamily="34" charset="0"/>
                <a:hlinkClick r:id="rId2" action="ppaction://hlinkpres?slideindex=1&amp;slidetitle="/>
              </a:rPr>
              <a:t>https://github.com/ar-five5/mL_Project/tree/main</a:t>
            </a:r>
            <a:r>
              <a:rPr dirty="0">
                <a:latin typeface="Bahnschrift Light Condensed" panose="020B0502040204020203" pitchFamily="34" charset="0"/>
              </a:rPr>
              <a:t>]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Includes: Jupyter notebooks, graphs, model evaluations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Key Takeaways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2364"/>
            <a:ext cx="8229600" cy="313786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Predict attrition and quantify its cost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Support HR decision-making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Future: Add time-series trends, use real salary datasets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4F38-B38C-45FE-9E8A-67FE857C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>
                <a:latin typeface="Arial Black" panose="020B0A04020102020204" pitchFamily="34" charset="0"/>
              </a:rPr>
              <a:t>Graphs and Results</a:t>
            </a:r>
            <a:endParaRPr lang="en-US" sz="5400" b="1" u="sng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AB4C9-20A2-B792-0E94-56D7B7B8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3" y="1531595"/>
            <a:ext cx="2890724" cy="2861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08A65A-8415-C1B8-A185-6734201CC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673" y="1531595"/>
            <a:ext cx="3145247" cy="28588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B48EB4-FDAF-395F-C626-1B65DEE0B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507273"/>
            <a:ext cx="6372520" cy="23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8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5478C-479F-B3F4-0515-34378AE3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8" y="439779"/>
            <a:ext cx="4321144" cy="2887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ABEE50-BD9D-A69F-5229-0AB2D022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340" y="439779"/>
            <a:ext cx="4100660" cy="2887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088D3-74D9-82BF-0834-D5C518AC2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42" y="3455731"/>
            <a:ext cx="4251489" cy="3199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341899-8D48-22C5-BE36-84A78D607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338" y="3455731"/>
            <a:ext cx="3874419" cy="319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9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858000"/>
          </a:xfrm>
        </p:spPr>
        <p:txBody>
          <a:bodyPr>
            <a:noAutofit/>
          </a:bodyPr>
          <a:lstStyle/>
          <a:p>
            <a:r>
              <a:rPr sz="8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u="sng" dirty="0"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2253"/>
            <a:ext cx="8229600" cy="47511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000" dirty="0">
                <a:latin typeface="Bahnschrift Light SemiCondensed" panose="020B0502040204020203" pitchFamily="34" charset="0"/>
              </a:rPr>
              <a:t>• Predict employee attrition (classification)</a:t>
            </a:r>
            <a:endParaRPr lang="en-IN" sz="30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sz="30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sz="3000" dirty="0">
                <a:latin typeface="Bahnschrift Light SemiCondensed" panose="020B0502040204020203" pitchFamily="34" charset="0"/>
              </a:rPr>
              <a:t>• Predict future salaries for likely-to-stay </a:t>
            </a:r>
            <a:r>
              <a:rPr lang="en-IN" sz="3000" dirty="0">
                <a:latin typeface="Bahnschrift Light SemiCondensed" panose="020B0502040204020203" pitchFamily="34" charset="0"/>
              </a:rPr>
              <a:t>     	</a:t>
            </a:r>
            <a:r>
              <a:rPr sz="3000" dirty="0">
                <a:latin typeface="Bahnschrift Light SemiCondensed" panose="020B0502040204020203" pitchFamily="34" charset="0"/>
              </a:rPr>
              <a:t>employees (regression)</a:t>
            </a:r>
            <a:endParaRPr lang="en-IN" sz="30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sz="30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sz="3000" dirty="0">
                <a:latin typeface="Bahnschrift Light SemiCondensed" panose="020B0502040204020203" pitchFamily="34" charset="0"/>
              </a:rPr>
              <a:t>• Estimate financial loss from attrition</a:t>
            </a:r>
            <a:endParaRPr lang="en-IN" sz="30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sz="3000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sz="3000" dirty="0">
                <a:latin typeface="Bahnschrift Light SemiCondensed" panose="020B0502040204020203" pitchFamily="34" charset="0"/>
              </a:rPr>
              <a:t>• Real-world value: HR planning, retention, cost </a:t>
            </a:r>
            <a:r>
              <a:rPr lang="en-IN" sz="3000" dirty="0">
                <a:latin typeface="Bahnschrift Light SemiCondensed" panose="020B0502040204020203" pitchFamily="34" charset="0"/>
              </a:rPr>
              <a:t>	</a:t>
            </a:r>
            <a:r>
              <a:rPr sz="3000" dirty="0">
                <a:latin typeface="Bahnschrift Light SemiCondensed" panose="020B0502040204020203" pitchFamily="34" charset="0"/>
              </a:rPr>
              <a:t>forecasting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316639"/>
            <a:ext cx="8229600" cy="39650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>
                <a:latin typeface="Bahnschrift Light SemiCondensed" panose="020B0502040204020203" pitchFamily="34" charset="0"/>
              </a:rPr>
              <a:t>• Dataset: IBM HR Analytics Employee Attrition</a:t>
            </a:r>
            <a:endParaRPr lang="en-IN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SemiCondensed" panose="020B0502040204020203" pitchFamily="34" charset="0"/>
              </a:rPr>
              <a:t>• Features: Age, Gender, Job</a:t>
            </a:r>
            <a:r>
              <a:rPr lang="en-US" dirty="0">
                <a:latin typeface="Bahnschrift Light SemiCondensed" panose="020B0502040204020203" pitchFamily="34" charset="0"/>
              </a:rPr>
              <a:t>R</a:t>
            </a:r>
            <a:r>
              <a:rPr dirty="0">
                <a:latin typeface="Bahnschrift Light SemiCondensed" panose="020B0502040204020203" pitchFamily="34" charset="0"/>
              </a:rPr>
              <a:t>ole, Monthly</a:t>
            </a:r>
            <a:r>
              <a:rPr lang="en-US" dirty="0">
                <a:latin typeface="Bahnschrift Light SemiCondensed" panose="020B0502040204020203" pitchFamily="34" charset="0"/>
              </a:rPr>
              <a:t>I</a:t>
            </a:r>
            <a:r>
              <a:rPr dirty="0">
                <a:latin typeface="Bahnschrift Light SemiCondensed" panose="020B0502040204020203" pitchFamily="34" charset="0"/>
              </a:rPr>
              <a:t>ncome, </a:t>
            </a:r>
            <a:r>
              <a:rPr lang="en-IN" dirty="0">
                <a:latin typeface="Bahnschrift Light SemiCondensed" panose="020B0502040204020203" pitchFamily="34" charset="0"/>
              </a:rPr>
              <a:t>	</a:t>
            </a:r>
            <a:r>
              <a:rPr dirty="0">
                <a:latin typeface="Bahnschrift Light SemiCondensed" panose="020B0502040204020203" pitchFamily="34" charset="0"/>
              </a:rPr>
              <a:t>Years</a:t>
            </a:r>
            <a:r>
              <a:rPr lang="en-US" dirty="0">
                <a:latin typeface="Bahnschrift Light SemiCondensed" panose="020B0502040204020203" pitchFamily="34" charset="0"/>
              </a:rPr>
              <a:t>A</a:t>
            </a:r>
            <a:r>
              <a:rPr dirty="0">
                <a:latin typeface="Bahnschrift Light SemiCondensed" panose="020B0502040204020203" pitchFamily="34" charset="0"/>
              </a:rPr>
              <a:t>t</a:t>
            </a:r>
            <a:r>
              <a:rPr lang="en-US" dirty="0">
                <a:latin typeface="Bahnschrift Light SemiCondensed" panose="020B0502040204020203" pitchFamily="34" charset="0"/>
              </a:rPr>
              <a:t>C</a:t>
            </a:r>
            <a:r>
              <a:rPr dirty="0">
                <a:latin typeface="Bahnschrift Light SemiCondensed" panose="020B0502040204020203" pitchFamily="34" charset="0"/>
              </a:rPr>
              <a:t>ompany, Performance</a:t>
            </a:r>
            <a:r>
              <a:rPr lang="en-US" dirty="0">
                <a:latin typeface="Bahnschrift Light SemiCondensed" panose="020B0502040204020203" pitchFamily="34" charset="0"/>
              </a:rPr>
              <a:t>R</a:t>
            </a:r>
            <a:r>
              <a:rPr dirty="0">
                <a:latin typeface="Bahnschrift Light SemiCondensed" panose="020B0502040204020203" pitchFamily="34" charset="0"/>
              </a:rPr>
              <a:t>ating, etc.</a:t>
            </a:r>
            <a:endParaRPr lang="en-IN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SemiCondensed" panose="020B0502040204020203" pitchFamily="34" charset="0"/>
              </a:rPr>
              <a:t>• Source: Kaggle</a:t>
            </a:r>
            <a:endParaRPr lang="en-IN"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SemiCondensed" panose="020B0502040204020203" pitchFamily="34" charset="0"/>
              </a:rPr>
              <a:t>• Type: Tabular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682"/>
            <a:ext cx="8229600" cy="1430518"/>
          </a:xfrm>
        </p:spPr>
        <p:txBody>
          <a:bodyPr>
            <a:noAutofit/>
          </a:bodyPr>
          <a:lstStyle/>
          <a:p>
            <a:r>
              <a:rPr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Cleaning 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&amp; </a:t>
            </a:r>
            <a:r>
              <a:rPr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114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Handle missing values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Encode categorical variables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Normalize numerical values (for SVM/SVR)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Drop redundant columns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Split data into train-test 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b="1" u="sng" dirty="0">
                <a:latin typeface="Arial Black" panose="020B0A04020102020204" pitchFamily="34" charset="0"/>
              </a:rPr>
              <a:t>Part 1 – Attrition Prediction (Classification)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33773"/>
            <a:ext cx="8229600" cy="3392390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Models: Logistic Regression, Decision Tree, SVM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Metrics: F1-score, AUC-ROC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Output:</a:t>
            </a:r>
            <a:r>
              <a:rPr lang="en-GB" dirty="0">
                <a:latin typeface="Bahnschrift Light Condensed" panose="020B0502040204020203" pitchFamily="34" charset="0"/>
              </a:rPr>
              <a:t> Binary prediction of employee attrition</a:t>
            </a:r>
            <a:endParaRPr dirty="0"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 2 – Salary Simulation (Data Augmentation)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53006"/>
            <a:ext cx="8229600" cy="3873157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Approach: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b="1" dirty="0"/>
              <a:t>- </a:t>
            </a:r>
            <a:r>
              <a:rPr dirty="0"/>
              <a:t>Fixed Growth: FutureSalary = MonthlyIncome </a:t>
            </a:r>
            <a:r>
              <a:rPr lang="en-IN" dirty="0"/>
              <a:t>	</a:t>
            </a:r>
            <a:r>
              <a:rPr dirty="0"/>
              <a:t>× 1.08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b="1" dirty="0"/>
              <a:t>-</a:t>
            </a:r>
            <a:r>
              <a:rPr dirty="0"/>
              <a:t> Performance-based increment using rating</a:t>
            </a:r>
            <a:endParaRPr lang="en-IN" dirty="0"/>
          </a:p>
          <a:p>
            <a:endParaRPr dirty="0"/>
          </a:p>
          <a:p>
            <a:pPr marL="0" indent="0">
              <a:buNone/>
            </a:pPr>
            <a:r>
              <a:rPr dirty="0"/>
              <a:t>• Creates ground truth for regression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 3 – Salary Prediction (Regression)</a:t>
            </a:r>
            <a:endParaRPr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8676"/>
            <a:ext cx="8229600" cy="3637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dirty="0">
                <a:latin typeface="Bahnschrift Light Condensed" panose="020B0502040204020203" pitchFamily="34" charset="0"/>
              </a:rPr>
              <a:t>Models: Random Forest, Ridge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Metrics: R² Score, RMSE</a:t>
            </a:r>
            <a:endParaRPr lang="en-IN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Goal: Predict future salary based on employee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 4 – Identifying Likely-to-Stay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5236"/>
            <a:ext cx="8229600" cy="3005891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Use P_stay = 1 - P_leave</a:t>
            </a:r>
            <a:endParaRPr lang="en-IN" dirty="0">
              <a:latin typeface="Bahnschrift Light Condensed" panose="020B0502040204020203" pitchFamily="34" charset="0"/>
            </a:endParaRPr>
          </a:p>
          <a:p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Threshold: e.g., P_stay &gt; 0.6</a:t>
            </a:r>
            <a:endParaRPr lang="en-IN" dirty="0">
              <a:latin typeface="Bahnschrift Light Condensed" panose="020B0502040204020203" pitchFamily="34" charset="0"/>
            </a:endParaRPr>
          </a:p>
          <a:p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Apply regression only on filtered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Part 5 – Estimating Expected Financial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6384"/>
            <a:ext cx="8229600" cy="293047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</a:t>
            </a:r>
            <a:r>
              <a:rPr dirty="0"/>
              <a:t> </a:t>
            </a:r>
            <a:r>
              <a:rPr dirty="0">
                <a:latin typeface="Bahnschrift Light Condensed" panose="020B0502040204020203" pitchFamily="34" charset="0"/>
              </a:rPr>
              <a:t>Expected Loss = </a:t>
            </a:r>
            <a:r>
              <a:rPr lang="en-IN" dirty="0">
                <a:latin typeface="Bahnschrift Light Condensed" panose="020B0502040204020203" pitchFamily="34" charset="0"/>
              </a:rPr>
              <a:t> </a:t>
            </a:r>
            <a:r>
              <a:rPr dirty="0">
                <a:latin typeface="Bahnschrift Light Condensed" panose="020B0502040204020203" pitchFamily="34" charset="0"/>
              </a:rPr>
              <a:t>P_leave × FutureSalary</a:t>
            </a:r>
            <a:endParaRPr lang="en-IN" dirty="0">
              <a:latin typeface="Bahnschrift Light Condensed" panose="020B0502040204020203" pitchFamily="34" charset="0"/>
            </a:endParaRPr>
          </a:p>
          <a:p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Sum over all employees</a:t>
            </a:r>
            <a:endParaRPr lang="en-IN" dirty="0">
              <a:latin typeface="Bahnschrift Light Condensed" panose="020B0502040204020203" pitchFamily="34" charset="0"/>
            </a:endParaRPr>
          </a:p>
          <a:p>
            <a:endParaRPr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dirty="0">
                <a:latin typeface="Bahnschrift Light Condensed" panose="020B0502040204020203" pitchFamily="34" charset="0"/>
              </a:rPr>
              <a:t>• Helps quantify cost of attrition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396</Words>
  <Application>Microsoft Office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Bahnschrift Light Condensed</vt:lpstr>
      <vt:lpstr>Bahnschrift Light SemiCondensed</vt:lpstr>
      <vt:lpstr>Calibri</vt:lpstr>
      <vt:lpstr>Office Theme</vt:lpstr>
      <vt:lpstr>ML – Project  Predicting Employee Attrition &amp; Estimating Financial</vt:lpstr>
      <vt:lpstr>Problem Statement</vt:lpstr>
      <vt:lpstr>Dataset Overview</vt:lpstr>
      <vt:lpstr>Data Cleaning &amp; Preprocessing</vt:lpstr>
      <vt:lpstr>Part 1 – Attrition Prediction (Classification)</vt:lpstr>
      <vt:lpstr>Part 2 – Salary Simulation (Data Augmentation)</vt:lpstr>
      <vt:lpstr>Part 3 – Salary Prediction (Regression)</vt:lpstr>
      <vt:lpstr>Part 4 – Identifying Likely-to-Stay Employees</vt:lpstr>
      <vt:lpstr>Part 5 – Estimating Expected Financial Loss</vt:lpstr>
      <vt:lpstr>Code &amp; GitHub Integration</vt:lpstr>
      <vt:lpstr>Key Takeaways &amp; Future Work</vt:lpstr>
      <vt:lpstr>Graphs and Results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Vivardhan Reddy Vennam</cp:lastModifiedBy>
  <cp:revision>3</cp:revision>
  <dcterms:modified xsi:type="dcterms:W3CDTF">2025-05-02T08:31:16Z</dcterms:modified>
</cp:coreProperties>
</file>