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4"/>
  </p:sldMasterIdLst>
  <p:notesMasterIdLst>
    <p:notesMasterId r:id="rId21"/>
  </p:notesMasterIdLst>
  <p:handoutMasterIdLst>
    <p:handoutMasterId r:id="rId22"/>
  </p:handoutMasterIdLst>
  <p:sldIdLst>
    <p:sldId id="256" r:id="rId5"/>
    <p:sldId id="257" r:id="rId6"/>
    <p:sldId id="263" r:id="rId7"/>
    <p:sldId id="261" r:id="rId8"/>
    <p:sldId id="264" r:id="rId9"/>
    <p:sldId id="265" r:id="rId10"/>
    <p:sldId id="266" r:id="rId11"/>
    <p:sldId id="267" r:id="rId12"/>
    <p:sldId id="268" r:id="rId13"/>
    <p:sldId id="269" r:id="rId14"/>
    <p:sldId id="270" r:id="rId15"/>
    <p:sldId id="273" r:id="rId16"/>
    <p:sldId id="271" r:id="rId17"/>
    <p:sldId id="272" r:id="rId18"/>
    <p:sldId id="259"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3A180-040D-4FB7-A351-01ED670C3FFD}" v="56" dt="2023-04-18T23:33:57.567"/>
    <p1510:client id="{557D9886-5E69-6821-F5BB-6E6C5FB5CD0B}" v="347" dt="2023-04-19T00:03:10.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p:restoredTop sz="94698"/>
  </p:normalViewPr>
  <p:slideViewPr>
    <p:cSldViewPr snapToGrid="0" snapToObjects="1">
      <p:cViewPr>
        <p:scale>
          <a:sx n="66" d="100"/>
          <a:sy n="66" d="100"/>
        </p:scale>
        <p:origin x="8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C546D-D962-421C-A8B4-0A9D11F45E5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3D0F41B-EFC3-4D6A-9FC4-CCEBD5B314D7}">
      <dgm:prSet/>
      <dgm:spPr/>
      <dgm:t>
        <a:bodyPr/>
        <a:lstStyle/>
        <a:p>
          <a:r>
            <a:rPr lang="en-US" b="1"/>
            <a:t>Analysis of a system that allows users to borrow bikes for a short time either for free or at a cost</a:t>
          </a:r>
          <a:endParaRPr lang="en-US"/>
        </a:p>
      </dgm:t>
    </dgm:pt>
    <dgm:pt modelId="{9F3EF9DB-0546-4DEF-9FFB-62A084FB867A}" type="parTrans" cxnId="{9EC1CD22-41CA-4376-B03D-A78E6D4B60B0}">
      <dgm:prSet/>
      <dgm:spPr/>
      <dgm:t>
        <a:bodyPr/>
        <a:lstStyle/>
        <a:p>
          <a:endParaRPr lang="en-US"/>
        </a:p>
      </dgm:t>
    </dgm:pt>
    <dgm:pt modelId="{F55995D5-E3B6-43E8-A0D7-57DE494FBF22}" type="sibTrans" cxnId="{9EC1CD22-41CA-4376-B03D-A78E6D4B60B0}">
      <dgm:prSet/>
      <dgm:spPr/>
      <dgm:t>
        <a:bodyPr/>
        <a:lstStyle/>
        <a:p>
          <a:endParaRPr lang="en-US"/>
        </a:p>
      </dgm:t>
    </dgm:pt>
    <dgm:pt modelId="{FF95072B-F075-4632-8BAB-F6D78CACC5BA}">
      <dgm:prSet/>
      <dgm:spPr/>
      <dgm:t>
        <a:bodyPr/>
        <a:lstStyle/>
        <a:p>
          <a:r>
            <a:rPr lang="en-US" b="1"/>
            <a:t>BoomBikes has collected a large dataset on daily bike demand in the American market</a:t>
          </a:r>
          <a:endParaRPr lang="en-US"/>
        </a:p>
      </dgm:t>
    </dgm:pt>
    <dgm:pt modelId="{AFAEADA2-611D-4529-935B-560AB5F26F0D}" type="parTrans" cxnId="{D6B1D246-327D-4CED-B087-5053DEA2FE26}">
      <dgm:prSet/>
      <dgm:spPr/>
      <dgm:t>
        <a:bodyPr/>
        <a:lstStyle/>
        <a:p>
          <a:endParaRPr lang="en-US"/>
        </a:p>
      </dgm:t>
    </dgm:pt>
    <dgm:pt modelId="{3A9C8E9E-7B3F-4173-B5A5-98E0B5CBFB1C}" type="sibTrans" cxnId="{D6B1D246-327D-4CED-B087-5053DEA2FE26}">
      <dgm:prSet/>
      <dgm:spPr/>
      <dgm:t>
        <a:bodyPr/>
        <a:lstStyle/>
        <a:p>
          <a:endParaRPr lang="en-US"/>
        </a:p>
      </dgm:t>
    </dgm:pt>
    <dgm:pt modelId="{3A01EEEA-8DC1-4ACF-BAA6-9206CD69EAF6}">
      <dgm:prSet/>
      <dgm:spPr/>
      <dgm:t>
        <a:bodyPr/>
        <a:lstStyle/>
        <a:p>
          <a:r>
            <a:rPr lang="en-US" b="1"/>
            <a:t>The dataset includes information on the demand for shared bikes, based on various parameters</a:t>
          </a:r>
          <a:endParaRPr lang="en-US"/>
        </a:p>
      </dgm:t>
    </dgm:pt>
    <dgm:pt modelId="{53992336-3165-48DF-8710-318F0C3332F1}" type="parTrans" cxnId="{433B2247-4C04-4A24-B84E-37C282724532}">
      <dgm:prSet/>
      <dgm:spPr/>
      <dgm:t>
        <a:bodyPr/>
        <a:lstStyle/>
        <a:p>
          <a:endParaRPr lang="en-US"/>
        </a:p>
      </dgm:t>
    </dgm:pt>
    <dgm:pt modelId="{0B8D249B-DD88-4F54-A8BB-7531769BCC58}" type="sibTrans" cxnId="{433B2247-4C04-4A24-B84E-37C282724532}">
      <dgm:prSet/>
      <dgm:spPr/>
      <dgm:t>
        <a:bodyPr/>
        <a:lstStyle/>
        <a:p>
          <a:endParaRPr lang="en-US"/>
        </a:p>
      </dgm:t>
    </dgm:pt>
    <dgm:pt modelId="{1DF79CF0-ABF7-4D8A-B76B-8677F17D3CC0}">
      <dgm:prSet/>
      <dgm:spPr/>
      <dgm:t>
        <a:bodyPr/>
        <a:lstStyle/>
        <a:p>
          <a:r>
            <a:rPr lang="en-US" b="1"/>
            <a:t>The dataset may include additional factors such as location, time of day, day of the week, and holidays</a:t>
          </a:r>
          <a:endParaRPr lang="en-US"/>
        </a:p>
      </dgm:t>
    </dgm:pt>
    <dgm:pt modelId="{62D5AB29-3C08-4AC3-A7F9-F2FD8F97DAAF}" type="parTrans" cxnId="{F18A7378-246C-4D2C-B6BB-37FCDE394231}">
      <dgm:prSet/>
      <dgm:spPr/>
      <dgm:t>
        <a:bodyPr/>
        <a:lstStyle/>
        <a:p>
          <a:endParaRPr lang="en-US"/>
        </a:p>
      </dgm:t>
    </dgm:pt>
    <dgm:pt modelId="{E0B41C4C-2943-48A6-8062-CB494E0B6EEA}" type="sibTrans" cxnId="{F18A7378-246C-4D2C-B6BB-37FCDE394231}">
      <dgm:prSet/>
      <dgm:spPr/>
      <dgm:t>
        <a:bodyPr/>
        <a:lstStyle/>
        <a:p>
          <a:endParaRPr lang="en-US"/>
        </a:p>
      </dgm:t>
    </dgm:pt>
    <dgm:pt modelId="{276671A6-254C-4199-AAA1-00E98D169B8F}">
      <dgm:prSet/>
      <dgm:spPr/>
      <dgm:t>
        <a:bodyPr/>
        <a:lstStyle/>
        <a:p>
          <a:r>
            <a:rPr lang="en-US" b="1"/>
            <a:t>The analysis and predictions are based on variables including humidity, temperature, windspeed, season, holidays, weathersit, and count (cnt)</a:t>
          </a:r>
          <a:endParaRPr lang="en-US"/>
        </a:p>
      </dgm:t>
    </dgm:pt>
    <dgm:pt modelId="{506B2099-FCDB-4D1B-8E2E-BA5C91C6C407}" type="parTrans" cxnId="{D3D606FC-AC9C-4C32-8D27-BFE9A3B51463}">
      <dgm:prSet/>
      <dgm:spPr/>
      <dgm:t>
        <a:bodyPr/>
        <a:lstStyle/>
        <a:p>
          <a:endParaRPr lang="en-US"/>
        </a:p>
      </dgm:t>
    </dgm:pt>
    <dgm:pt modelId="{125896AE-3520-4CBF-8390-070972A2CB9D}" type="sibTrans" cxnId="{D3D606FC-AC9C-4C32-8D27-BFE9A3B51463}">
      <dgm:prSet/>
      <dgm:spPr/>
      <dgm:t>
        <a:bodyPr/>
        <a:lstStyle/>
        <a:p>
          <a:endParaRPr lang="en-US"/>
        </a:p>
      </dgm:t>
    </dgm:pt>
    <dgm:pt modelId="{AA9B703E-CA3F-40DE-8DEE-EFAA554FF1E6}" type="pres">
      <dgm:prSet presAssocID="{BBCC546D-D962-421C-A8B4-0A9D11F45E5E}" presName="diagram" presStyleCnt="0">
        <dgm:presLayoutVars>
          <dgm:dir/>
          <dgm:resizeHandles val="exact"/>
        </dgm:presLayoutVars>
      </dgm:prSet>
      <dgm:spPr/>
    </dgm:pt>
    <dgm:pt modelId="{D45F7E41-1024-4B81-AE7C-F4B59E9C08A2}" type="pres">
      <dgm:prSet presAssocID="{C3D0F41B-EFC3-4D6A-9FC4-CCEBD5B314D7}" presName="node" presStyleLbl="node1" presStyleIdx="0" presStyleCnt="5">
        <dgm:presLayoutVars>
          <dgm:bulletEnabled val="1"/>
        </dgm:presLayoutVars>
      </dgm:prSet>
      <dgm:spPr/>
    </dgm:pt>
    <dgm:pt modelId="{58D4C9F9-4D3B-4DA3-9009-7152AB3DFCEA}" type="pres">
      <dgm:prSet presAssocID="{F55995D5-E3B6-43E8-A0D7-57DE494FBF22}" presName="sibTrans" presStyleCnt="0"/>
      <dgm:spPr/>
    </dgm:pt>
    <dgm:pt modelId="{D3046EF2-6AC7-4E4A-82AE-9E5D81D12C8F}" type="pres">
      <dgm:prSet presAssocID="{FF95072B-F075-4632-8BAB-F6D78CACC5BA}" presName="node" presStyleLbl="node1" presStyleIdx="1" presStyleCnt="5">
        <dgm:presLayoutVars>
          <dgm:bulletEnabled val="1"/>
        </dgm:presLayoutVars>
      </dgm:prSet>
      <dgm:spPr/>
    </dgm:pt>
    <dgm:pt modelId="{E55E34BF-506C-4409-A3DC-4F4014ACE70D}" type="pres">
      <dgm:prSet presAssocID="{3A9C8E9E-7B3F-4173-B5A5-98E0B5CBFB1C}" presName="sibTrans" presStyleCnt="0"/>
      <dgm:spPr/>
    </dgm:pt>
    <dgm:pt modelId="{CAA97054-4CE2-4167-B540-B091B87C5035}" type="pres">
      <dgm:prSet presAssocID="{3A01EEEA-8DC1-4ACF-BAA6-9206CD69EAF6}" presName="node" presStyleLbl="node1" presStyleIdx="2" presStyleCnt="5">
        <dgm:presLayoutVars>
          <dgm:bulletEnabled val="1"/>
        </dgm:presLayoutVars>
      </dgm:prSet>
      <dgm:spPr/>
    </dgm:pt>
    <dgm:pt modelId="{0B8A7F13-BC3F-41D7-BA6E-EB5BAA66385B}" type="pres">
      <dgm:prSet presAssocID="{0B8D249B-DD88-4F54-A8BB-7531769BCC58}" presName="sibTrans" presStyleCnt="0"/>
      <dgm:spPr/>
    </dgm:pt>
    <dgm:pt modelId="{9E313086-5366-473C-94C8-FB011F4C3B7C}" type="pres">
      <dgm:prSet presAssocID="{1DF79CF0-ABF7-4D8A-B76B-8677F17D3CC0}" presName="node" presStyleLbl="node1" presStyleIdx="3" presStyleCnt="5">
        <dgm:presLayoutVars>
          <dgm:bulletEnabled val="1"/>
        </dgm:presLayoutVars>
      </dgm:prSet>
      <dgm:spPr/>
    </dgm:pt>
    <dgm:pt modelId="{724FFD2B-311F-4669-9F98-07C2B8401679}" type="pres">
      <dgm:prSet presAssocID="{E0B41C4C-2943-48A6-8062-CB494E0B6EEA}" presName="sibTrans" presStyleCnt="0"/>
      <dgm:spPr/>
    </dgm:pt>
    <dgm:pt modelId="{00FC7C7E-09F2-4B45-A2DB-C192CFA8E002}" type="pres">
      <dgm:prSet presAssocID="{276671A6-254C-4199-AAA1-00E98D169B8F}" presName="node" presStyleLbl="node1" presStyleIdx="4" presStyleCnt="5">
        <dgm:presLayoutVars>
          <dgm:bulletEnabled val="1"/>
        </dgm:presLayoutVars>
      </dgm:prSet>
      <dgm:spPr/>
    </dgm:pt>
  </dgm:ptLst>
  <dgm:cxnLst>
    <dgm:cxn modelId="{A8892C1D-75E3-40DE-A32F-0BC4CCA420C1}" type="presOf" srcId="{C3D0F41B-EFC3-4D6A-9FC4-CCEBD5B314D7}" destId="{D45F7E41-1024-4B81-AE7C-F4B59E9C08A2}" srcOrd="0" destOrd="0" presId="urn:microsoft.com/office/officeart/2005/8/layout/default"/>
    <dgm:cxn modelId="{9EC1CD22-41CA-4376-B03D-A78E6D4B60B0}" srcId="{BBCC546D-D962-421C-A8B4-0A9D11F45E5E}" destId="{C3D0F41B-EFC3-4D6A-9FC4-CCEBD5B314D7}" srcOrd="0" destOrd="0" parTransId="{9F3EF9DB-0546-4DEF-9FFB-62A084FB867A}" sibTransId="{F55995D5-E3B6-43E8-A0D7-57DE494FBF22}"/>
    <dgm:cxn modelId="{30359B26-3FF1-4C9E-97A2-849B975FE85E}" type="presOf" srcId="{3A01EEEA-8DC1-4ACF-BAA6-9206CD69EAF6}" destId="{CAA97054-4CE2-4167-B540-B091B87C5035}" srcOrd="0" destOrd="0" presId="urn:microsoft.com/office/officeart/2005/8/layout/default"/>
    <dgm:cxn modelId="{D6B1D246-327D-4CED-B087-5053DEA2FE26}" srcId="{BBCC546D-D962-421C-A8B4-0A9D11F45E5E}" destId="{FF95072B-F075-4632-8BAB-F6D78CACC5BA}" srcOrd="1" destOrd="0" parTransId="{AFAEADA2-611D-4529-935B-560AB5F26F0D}" sibTransId="{3A9C8E9E-7B3F-4173-B5A5-98E0B5CBFB1C}"/>
    <dgm:cxn modelId="{433B2247-4C04-4A24-B84E-37C282724532}" srcId="{BBCC546D-D962-421C-A8B4-0A9D11F45E5E}" destId="{3A01EEEA-8DC1-4ACF-BAA6-9206CD69EAF6}" srcOrd="2" destOrd="0" parTransId="{53992336-3165-48DF-8710-318F0C3332F1}" sibTransId="{0B8D249B-DD88-4F54-A8BB-7531769BCC58}"/>
    <dgm:cxn modelId="{F18A7378-246C-4D2C-B6BB-37FCDE394231}" srcId="{BBCC546D-D962-421C-A8B4-0A9D11F45E5E}" destId="{1DF79CF0-ABF7-4D8A-B76B-8677F17D3CC0}" srcOrd="3" destOrd="0" parTransId="{62D5AB29-3C08-4AC3-A7F9-F2FD8F97DAAF}" sibTransId="{E0B41C4C-2943-48A6-8062-CB494E0B6EEA}"/>
    <dgm:cxn modelId="{102EBE7A-4C3E-40E5-9F62-340AA004A566}" type="presOf" srcId="{BBCC546D-D962-421C-A8B4-0A9D11F45E5E}" destId="{AA9B703E-CA3F-40DE-8DEE-EFAA554FF1E6}" srcOrd="0" destOrd="0" presId="urn:microsoft.com/office/officeart/2005/8/layout/default"/>
    <dgm:cxn modelId="{B307C580-92E4-4AAB-B350-D3D7EE793061}" type="presOf" srcId="{276671A6-254C-4199-AAA1-00E98D169B8F}" destId="{00FC7C7E-09F2-4B45-A2DB-C192CFA8E002}" srcOrd="0" destOrd="0" presId="urn:microsoft.com/office/officeart/2005/8/layout/default"/>
    <dgm:cxn modelId="{6956F593-E465-4D7D-97E1-36CE42BED2B1}" type="presOf" srcId="{1DF79CF0-ABF7-4D8A-B76B-8677F17D3CC0}" destId="{9E313086-5366-473C-94C8-FB011F4C3B7C}" srcOrd="0" destOrd="0" presId="urn:microsoft.com/office/officeart/2005/8/layout/default"/>
    <dgm:cxn modelId="{AB5CB9D5-A363-4146-89AD-3557C8A6A149}" type="presOf" srcId="{FF95072B-F075-4632-8BAB-F6D78CACC5BA}" destId="{D3046EF2-6AC7-4E4A-82AE-9E5D81D12C8F}" srcOrd="0" destOrd="0" presId="urn:microsoft.com/office/officeart/2005/8/layout/default"/>
    <dgm:cxn modelId="{D3D606FC-AC9C-4C32-8D27-BFE9A3B51463}" srcId="{BBCC546D-D962-421C-A8B4-0A9D11F45E5E}" destId="{276671A6-254C-4199-AAA1-00E98D169B8F}" srcOrd="4" destOrd="0" parTransId="{506B2099-FCDB-4D1B-8E2E-BA5C91C6C407}" sibTransId="{125896AE-3520-4CBF-8390-070972A2CB9D}"/>
    <dgm:cxn modelId="{41CD8B4D-F79B-4FD1-8360-8DFA929411F2}" type="presParOf" srcId="{AA9B703E-CA3F-40DE-8DEE-EFAA554FF1E6}" destId="{D45F7E41-1024-4B81-AE7C-F4B59E9C08A2}" srcOrd="0" destOrd="0" presId="urn:microsoft.com/office/officeart/2005/8/layout/default"/>
    <dgm:cxn modelId="{2FCD7470-7784-4D38-82D2-FE2CFFE7D005}" type="presParOf" srcId="{AA9B703E-CA3F-40DE-8DEE-EFAA554FF1E6}" destId="{58D4C9F9-4D3B-4DA3-9009-7152AB3DFCEA}" srcOrd="1" destOrd="0" presId="urn:microsoft.com/office/officeart/2005/8/layout/default"/>
    <dgm:cxn modelId="{24A7F716-5335-4CF2-8363-9422A41EBAFE}" type="presParOf" srcId="{AA9B703E-CA3F-40DE-8DEE-EFAA554FF1E6}" destId="{D3046EF2-6AC7-4E4A-82AE-9E5D81D12C8F}" srcOrd="2" destOrd="0" presId="urn:microsoft.com/office/officeart/2005/8/layout/default"/>
    <dgm:cxn modelId="{DF26A7BE-FBE1-46B0-B0DF-D30D3C9A29C2}" type="presParOf" srcId="{AA9B703E-CA3F-40DE-8DEE-EFAA554FF1E6}" destId="{E55E34BF-506C-4409-A3DC-4F4014ACE70D}" srcOrd="3" destOrd="0" presId="urn:microsoft.com/office/officeart/2005/8/layout/default"/>
    <dgm:cxn modelId="{7238D28C-65C9-4181-B315-765BC95D6BA6}" type="presParOf" srcId="{AA9B703E-CA3F-40DE-8DEE-EFAA554FF1E6}" destId="{CAA97054-4CE2-4167-B540-B091B87C5035}" srcOrd="4" destOrd="0" presId="urn:microsoft.com/office/officeart/2005/8/layout/default"/>
    <dgm:cxn modelId="{9A03061B-A5D2-43A8-AC9F-6B3BACCA0123}" type="presParOf" srcId="{AA9B703E-CA3F-40DE-8DEE-EFAA554FF1E6}" destId="{0B8A7F13-BC3F-41D7-BA6E-EB5BAA66385B}" srcOrd="5" destOrd="0" presId="urn:microsoft.com/office/officeart/2005/8/layout/default"/>
    <dgm:cxn modelId="{C5641B55-39B4-44F2-ABBF-511DB9DFF30F}" type="presParOf" srcId="{AA9B703E-CA3F-40DE-8DEE-EFAA554FF1E6}" destId="{9E313086-5366-473C-94C8-FB011F4C3B7C}" srcOrd="6" destOrd="0" presId="urn:microsoft.com/office/officeart/2005/8/layout/default"/>
    <dgm:cxn modelId="{9C9E5F7B-9A1F-4A52-9202-D8613BAE8EF1}" type="presParOf" srcId="{AA9B703E-CA3F-40DE-8DEE-EFAA554FF1E6}" destId="{724FFD2B-311F-4669-9F98-07C2B8401679}" srcOrd="7" destOrd="0" presId="urn:microsoft.com/office/officeart/2005/8/layout/default"/>
    <dgm:cxn modelId="{3BECA106-B35D-4C7F-AEE0-4C0380288631}" type="presParOf" srcId="{AA9B703E-CA3F-40DE-8DEE-EFAA554FF1E6}" destId="{00FC7C7E-09F2-4B45-A2DB-C192CFA8E00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7BEEF-C1CD-4622-9E3F-D236DA78E2A3}"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480863-5E4A-4E14-8FAE-D86B79DF2078}">
      <dgm:prSet/>
      <dgm:spPr/>
      <dgm:t>
        <a:bodyPr/>
        <a:lstStyle/>
        <a:p>
          <a:pPr>
            <a:defRPr cap="all"/>
          </a:pPr>
          <a:r>
            <a:rPr lang="en-US" b="1" i="0" dirty="0">
              <a:latin typeface="Calibri"/>
              <a:cs typeface="Calibri"/>
            </a:rPr>
            <a:t>Dependent variable: client demand; Independent variables: temperature, weather, humidity, and windspeed.</a:t>
          </a:r>
          <a:endParaRPr lang="en-US" b="1" dirty="0">
            <a:latin typeface="Calibri"/>
            <a:cs typeface="Calibri"/>
          </a:endParaRPr>
        </a:p>
      </dgm:t>
    </dgm:pt>
    <dgm:pt modelId="{B97FD526-E3A9-47E8-958E-4A82D3660009}" type="parTrans" cxnId="{1CC16F79-36A0-4687-B5FD-AD281A57AC57}">
      <dgm:prSet/>
      <dgm:spPr/>
      <dgm:t>
        <a:bodyPr/>
        <a:lstStyle/>
        <a:p>
          <a:endParaRPr lang="en-US"/>
        </a:p>
      </dgm:t>
    </dgm:pt>
    <dgm:pt modelId="{265348E1-6075-44C2-96BF-3A6F6C0D33D0}" type="sibTrans" cxnId="{1CC16F79-36A0-4687-B5FD-AD281A57AC57}">
      <dgm:prSet/>
      <dgm:spPr/>
      <dgm:t>
        <a:bodyPr/>
        <a:lstStyle/>
        <a:p>
          <a:endParaRPr lang="en-US"/>
        </a:p>
      </dgm:t>
    </dgm:pt>
    <dgm:pt modelId="{3665B69E-AD48-41D2-906F-2B896B625D4C}">
      <dgm:prSet/>
      <dgm:spPr/>
      <dgm:t>
        <a:bodyPr/>
        <a:lstStyle/>
        <a:p>
          <a:pPr>
            <a:defRPr cap="all"/>
          </a:pPr>
          <a:r>
            <a:rPr lang="en-US" b="1" i="0" dirty="0">
              <a:latin typeface="Calibri"/>
              <a:cs typeface="Calibri"/>
            </a:rPr>
            <a:t>Linear regression model created to forecast demand changes based on these variables.</a:t>
          </a:r>
          <a:endParaRPr lang="en-US" b="1" dirty="0">
            <a:latin typeface="Calibri"/>
            <a:cs typeface="Calibri"/>
          </a:endParaRPr>
        </a:p>
      </dgm:t>
    </dgm:pt>
    <dgm:pt modelId="{81B15A3F-510B-43C7-8384-E7D29CD0EACD}" type="parTrans" cxnId="{119ACEDD-C5E0-4E30-9F2F-C433B3FD90C9}">
      <dgm:prSet/>
      <dgm:spPr/>
      <dgm:t>
        <a:bodyPr/>
        <a:lstStyle/>
        <a:p>
          <a:endParaRPr lang="en-US"/>
        </a:p>
      </dgm:t>
    </dgm:pt>
    <dgm:pt modelId="{6489D7FA-B3E8-4FB1-8583-C3EFABCC17C4}" type="sibTrans" cxnId="{119ACEDD-C5E0-4E30-9F2F-C433B3FD90C9}">
      <dgm:prSet/>
      <dgm:spPr/>
      <dgm:t>
        <a:bodyPr/>
        <a:lstStyle/>
        <a:p>
          <a:endParaRPr lang="en-US"/>
        </a:p>
      </dgm:t>
    </dgm:pt>
    <dgm:pt modelId="{2992B4A5-A8A7-4751-919A-1ED1D2035217}">
      <dgm:prSet/>
      <dgm:spPr/>
      <dgm:t>
        <a:bodyPr/>
        <a:lstStyle/>
        <a:p>
          <a:pPr rtl="0">
            <a:defRPr cap="all"/>
          </a:pPr>
          <a:r>
            <a:rPr lang="en-US" b="1" i="0" dirty="0">
              <a:latin typeface="Calibri"/>
              <a:cs typeface="Calibri"/>
            </a:rPr>
            <a:t>Data divided into training and testing sets, model trained on training data with Linear Regression() method.</a:t>
          </a:r>
          <a:endParaRPr lang="en-US" b="1" dirty="0">
            <a:latin typeface="Calibri"/>
            <a:cs typeface="Calibri"/>
          </a:endParaRPr>
        </a:p>
      </dgm:t>
    </dgm:pt>
    <dgm:pt modelId="{095EEEA4-B1FB-4629-8C0A-6D45EA8E2A2E}" type="parTrans" cxnId="{2E0B03D2-C880-4DB3-90BD-DF2C6E5F3131}">
      <dgm:prSet/>
      <dgm:spPr/>
      <dgm:t>
        <a:bodyPr/>
        <a:lstStyle/>
        <a:p>
          <a:endParaRPr lang="en-US"/>
        </a:p>
      </dgm:t>
    </dgm:pt>
    <dgm:pt modelId="{61AFA298-AA7E-4C51-B651-D7810A2CB9D3}" type="sibTrans" cxnId="{2E0B03D2-C880-4DB3-90BD-DF2C6E5F3131}">
      <dgm:prSet/>
      <dgm:spPr/>
      <dgm:t>
        <a:bodyPr/>
        <a:lstStyle/>
        <a:p>
          <a:endParaRPr lang="en-US"/>
        </a:p>
      </dgm:t>
    </dgm:pt>
    <dgm:pt modelId="{731133A4-421B-4489-AE74-7CFF4C7B6DB8}">
      <dgm:prSet/>
      <dgm:spPr/>
      <dgm:t>
        <a:bodyPr/>
        <a:lstStyle/>
        <a:p>
          <a:pPr>
            <a:defRPr cap="all"/>
          </a:pPr>
          <a:r>
            <a:rPr lang="en-US" b="1" i="0" dirty="0">
              <a:latin typeface="Calibri"/>
              <a:cs typeface="Calibri"/>
            </a:rPr>
            <a:t>Model's performance evaluated using testing and projected data to demonstrate accuracy in forecasting client demand.</a:t>
          </a:r>
          <a:endParaRPr lang="en-US" b="1" dirty="0">
            <a:latin typeface="Calibri"/>
            <a:cs typeface="Calibri"/>
          </a:endParaRPr>
        </a:p>
      </dgm:t>
    </dgm:pt>
    <dgm:pt modelId="{526227BF-2537-41DE-9F47-B28D05BD4902}" type="parTrans" cxnId="{AEC39825-F545-46A3-A24B-C5F66CE443DA}">
      <dgm:prSet/>
      <dgm:spPr/>
      <dgm:t>
        <a:bodyPr/>
        <a:lstStyle/>
        <a:p>
          <a:endParaRPr lang="en-US"/>
        </a:p>
      </dgm:t>
    </dgm:pt>
    <dgm:pt modelId="{CCE06B44-66DD-4ED3-9D13-EA560A518566}" type="sibTrans" cxnId="{AEC39825-F545-46A3-A24B-C5F66CE443DA}">
      <dgm:prSet/>
      <dgm:spPr/>
      <dgm:t>
        <a:bodyPr/>
        <a:lstStyle/>
        <a:p>
          <a:endParaRPr lang="en-US"/>
        </a:p>
      </dgm:t>
    </dgm:pt>
    <dgm:pt modelId="{F592F4C8-5AA8-4C4C-A8BA-99649F2D3995}" type="pres">
      <dgm:prSet presAssocID="{53C7BEEF-C1CD-4622-9E3F-D236DA78E2A3}" presName="root" presStyleCnt="0">
        <dgm:presLayoutVars>
          <dgm:dir/>
          <dgm:resizeHandles val="exact"/>
        </dgm:presLayoutVars>
      </dgm:prSet>
      <dgm:spPr/>
    </dgm:pt>
    <dgm:pt modelId="{D7035EED-2EA0-43EE-9E5E-CBDAF73F789E}" type="pres">
      <dgm:prSet presAssocID="{19480863-5E4A-4E14-8FAE-D86B79DF2078}" presName="compNode" presStyleCnt="0"/>
      <dgm:spPr/>
    </dgm:pt>
    <dgm:pt modelId="{F3497FFC-B784-431F-A27D-4EC4477656A9}" type="pres">
      <dgm:prSet presAssocID="{19480863-5E4A-4E14-8FAE-D86B79DF2078}" presName="iconBgRect" presStyleLbl="bgShp" presStyleIdx="0" presStyleCnt="4"/>
      <dgm:spPr/>
    </dgm:pt>
    <dgm:pt modelId="{F9334A60-6F84-4F99-BCCB-A2763D5C9B6F}" type="pres">
      <dgm:prSet presAssocID="{19480863-5E4A-4E14-8FAE-D86B79DF20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A3657C1A-37BD-4515-BF48-BFFE2E1A5DA7}" type="pres">
      <dgm:prSet presAssocID="{19480863-5E4A-4E14-8FAE-D86B79DF2078}" presName="spaceRect" presStyleCnt="0"/>
      <dgm:spPr/>
    </dgm:pt>
    <dgm:pt modelId="{FE7D56F9-5445-44D8-B585-B49A72AD59F2}" type="pres">
      <dgm:prSet presAssocID="{19480863-5E4A-4E14-8FAE-D86B79DF2078}" presName="textRect" presStyleLbl="revTx" presStyleIdx="0" presStyleCnt="4">
        <dgm:presLayoutVars>
          <dgm:chMax val="1"/>
          <dgm:chPref val="1"/>
        </dgm:presLayoutVars>
      </dgm:prSet>
      <dgm:spPr/>
    </dgm:pt>
    <dgm:pt modelId="{7C7113AC-22EC-4105-88F0-4BE2B0D6272B}" type="pres">
      <dgm:prSet presAssocID="{265348E1-6075-44C2-96BF-3A6F6C0D33D0}" presName="sibTrans" presStyleCnt="0"/>
      <dgm:spPr/>
    </dgm:pt>
    <dgm:pt modelId="{7F04531F-798E-4C2F-B7A7-79FA529F59EB}" type="pres">
      <dgm:prSet presAssocID="{3665B69E-AD48-41D2-906F-2B896B625D4C}" presName="compNode" presStyleCnt="0"/>
      <dgm:spPr/>
    </dgm:pt>
    <dgm:pt modelId="{F0A576BB-284F-4356-A95D-0053A53BD917}" type="pres">
      <dgm:prSet presAssocID="{3665B69E-AD48-41D2-906F-2B896B625D4C}" presName="iconBgRect" presStyleLbl="bgShp" presStyleIdx="1" presStyleCnt="4"/>
      <dgm:spPr/>
    </dgm:pt>
    <dgm:pt modelId="{49FAA165-A05A-47B1-824B-1ADF5C4CD10E}" type="pres">
      <dgm:prSet presAssocID="{3665B69E-AD48-41D2-906F-2B896B625D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1B438AC-E288-486C-910A-513190220DFA}" type="pres">
      <dgm:prSet presAssocID="{3665B69E-AD48-41D2-906F-2B896B625D4C}" presName="spaceRect" presStyleCnt="0"/>
      <dgm:spPr/>
    </dgm:pt>
    <dgm:pt modelId="{A0038B31-D076-454B-A382-5BF1D7AA9013}" type="pres">
      <dgm:prSet presAssocID="{3665B69E-AD48-41D2-906F-2B896B625D4C}" presName="textRect" presStyleLbl="revTx" presStyleIdx="1" presStyleCnt="4">
        <dgm:presLayoutVars>
          <dgm:chMax val="1"/>
          <dgm:chPref val="1"/>
        </dgm:presLayoutVars>
      </dgm:prSet>
      <dgm:spPr/>
    </dgm:pt>
    <dgm:pt modelId="{8EEA9357-1D0A-446B-86C2-DD6A480F67C1}" type="pres">
      <dgm:prSet presAssocID="{6489D7FA-B3E8-4FB1-8583-C3EFABCC17C4}" presName="sibTrans" presStyleCnt="0"/>
      <dgm:spPr/>
    </dgm:pt>
    <dgm:pt modelId="{D461E517-B0CC-4ABF-A7D7-511E6D0A097A}" type="pres">
      <dgm:prSet presAssocID="{2992B4A5-A8A7-4751-919A-1ED1D2035217}" presName="compNode" presStyleCnt="0"/>
      <dgm:spPr/>
    </dgm:pt>
    <dgm:pt modelId="{97A7823A-38F3-43B6-B90E-5282B92C5190}" type="pres">
      <dgm:prSet presAssocID="{2992B4A5-A8A7-4751-919A-1ED1D2035217}" presName="iconBgRect" presStyleLbl="bgShp" presStyleIdx="2" presStyleCnt="4"/>
      <dgm:spPr/>
    </dgm:pt>
    <dgm:pt modelId="{79AE4846-56A4-425F-A42D-8595EBAD17AC}" type="pres">
      <dgm:prSet presAssocID="{2992B4A5-A8A7-4751-919A-1ED1D20352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B9826474-C998-4BC0-B6A0-DFB03765AC55}" type="pres">
      <dgm:prSet presAssocID="{2992B4A5-A8A7-4751-919A-1ED1D2035217}" presName="spaceRect" presStyleCnt="0"/>
      <dgm:spPr/>
    </dgm:pt>
    <dgm:pt modelId="{4D224045-2395-42C4-BAC6-91D49607BF6D}" type="pres">
      <dgm:prSet presAssocID="{2992B4A5-A8A7-4751-919A-1ED1D2035217}" presName="textRect" presStyleLbl="revTx" presStyleIdx="2" presStyleCnt="4">
        <dgm:presLayoutVars>
          <dgm:chMax val="1"/>
          <dgm:chPref val="1"/>
        </dgm:presLayoutVars>
      </dgm:prSet>
      <dgm:spPr/>
    </dgm:pt>
    <dgm:pt modelId="{1076818A-B119-4E85-802B-3A2075211E0C}" type="pres">
      <dgm:prSet presAssocID="{61AFA298-AA7E-4C51-B651-D7810A2CB9D3}" presName="sibTrans" presStyleCnt="0"/>
      <dgm:spPr/>
    </dgm:pt>
    <dgm:pt modelId="{0E565F68-8254-45D2-9687-A4DC8215948F}" type="pres">
      <dgm:prSet presAssocID="{731133A4-421B-4489-AE74-7CFF4C7B6DB8}" presName="compNode" presStyleCnt="0"/>
      <dgm:spPr/>
    </dgm:pt>
    <dgm:pt modelId="{7E8D54A2-351B-4198-8364-6DEBD4393FEB}" type="pres">
      <dgm:prSet presAssocID="{731133A4-421B-4489-AE74-7CFF4C7B6DB8}" presName="iconBgRect" presStyleLbl="bgShp" presStyleIdx="3" presStyleCnt="4"/>
      <dgm:spPr/>
    </dgm:pt>
    <dgm:pt modelId="{B98269F7-410C-4925-B979-F5B9B3BB0CAA}" type="pres">
      <dgm:prSet presAssocID="{731133A4-421B-4489-AE74-7CFF4C7B6D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058077C4-F556-49A8-96FF-5E52A21E3523}" type="pres">
      <dgm:prSet presAssocID="{731133A4-421B-4489-AE74-7CFF4C7B6DB8}" presName="spaceRect" presStyleCnt="0"/>
      <dgm:spPr/>
    </dgm:pt>
    <dgm:pt modelId="{257154A7-7944-407F-9449-7492BC2E4162}" type="pres">
      <dgm:prSet presAssocID="{731133A4-421B-4489-AE74-7CFF4C7B6DB8}" presName="textRect" presStyleLbl="revTx" presStyleIdx="3" presStyleCnt="4">
        <dgm:presLayoutVars>
          <dgm:chMax val="1"/>
          <dgm:chPref val="1"/>
        </dgm:presLayoutVars>
      </dgm:prSet>
      <dgm:spPr/>
    </dgm:pt>
  </dgm:ptLst>
  <dgm:cxnLst>
    <dgm:cxn modelId="{AEC39825-F545-46A3-A24B-C5F66CE443DA}" srcId="{53C7BEEF-C1CD-4622-9E3F-D236DA78E2A3}" destId="{731133A4-421B-4489-AE74-7CFF4C7B6DB8}" srcOrd="3" destOrd="0" parTransId="{526227BF-2537-41DE-9F47-B28D05BD4902}" sibTransId="{CCE06B44-66DD-4ED3-9D13-EA560A518566}"/>
    <dgm:cxn modelId="{AF963233-2D4D-41A2-9812-BE57FCE17228}" type="presOf" srcId="{3665B69E-AD48-41D2-906F-2B896B625D4C}" destId="{A0038B31-D076-454B-A382-5BF1D7AA9013}" srcOrd="0" destOrd="0" presId="urn:microsoft.com/office/officeart/2018/5/layout/IconCircleLabelList"/>
    <dgm:cxn modelId="{43E0186C-A2A2-4DC8-8781-F271A083AC99}" type="presOf" srcId="{53C7BEEF-C1CD-4622-9E3F-D236DA78E2A3}" destId="{F592F4C8-5AA8-4C4C-A8BA-99649F2D3995}" srcOrd="0" destOrd="0" presId="urn:microsoft.com/office/officeart/2018/5/layout/IconCircleLabelList"/>
    <dgm:cxn modelId="{1CC16F79-36A0-4687-B5FD-AD281A57AC57}" srcId="{53C7BEEF-C1CD-4622-9E3F-D236DA78E2A3}" destId="{19480863-5E4A-4E14-8FAE-D86B79DF2078}" srcOrd="0" destOrd="0" parTransId="{B97FD526-E3A9-47E8-958E-4A82D3660009}" sibTransId="{265348E1-6075-44C2-96BF-3A6F6C0D33D0}"/>
    <dgm:cxn modelId="{426BE3C4-6A52-49D7-A00C-33E0AC203096}" type="presOf" srcId="{2992B4A5-A8A7-4751-919A-1ED1D2035217}" destId="{4D224045-2395-42C4-BAC6-91D49607BF6D}" srcOrd="0" destOrd="0" presId="urn:microsoft.com/office/officeart/2018/5/layout/IconCircleLabelList"/>
    <dgm:cxn modelId="{A0F20DCA-CF78-4400-9BFC-AA8783C198D3}" type="presOf" srcId="{19480863-5E4A-4E14-8FAE-D86B79DF2078}" destId="{FE7D56F9-5445-44D8-B585-B49A72AD59F2}" srcOrd="0" destOrd="0" presId="urn:microsoft.com/office/officeart/2018/5/layout/IconCircleLabelList"/>
    <dgm:cxn modelId="{2E0B03D2-C880-4DB3-90BD-DF2C6E5F3131}" srcId="{53C7BEEF-C1CD-4622-9E3F-D236DA78E2A3}" destId="{2992B4A5-A8A7-4751-919A-1ED1D2035217}" srcOrd="2" destOrd="0" parTransId="{095EEEA4-B1FB-4629-8C0A-6D45EA8E2A2E}" sibTransId="{61AFA298-AA7E-4C51-B651-D7810A2CB9D3}"/>
    <dgm:cxn modelId="{119ACEDD-C5E0-4E30-9F2F-C433B3FD90C9}" srcId="{53C7BEEF-C1CD-4622-9E3F-D236DA78E2A3}" destId="{3665B69E-AD48-41D2-906F-2B896B625D4C}" srcOrd="1" destOrd="0" parTransId="{81B15A3F-510B-43C7-8384-E7D29CD0EACD}" sibTransId="{6489D7FA-B3E8-4FB1-8583-C3EFABCC17C4}"/>
    <dgm:cxn modelId="{3BF7EDE3-3255-493F-8A44-5309ACAB2F6A}" type="presOf" srcId="{731133A4-421B-4489-AE74-7CFF4C7B6DB8}" destId="{257154A7-7944-407F-9449-7492BC2E4162}" srcOrd="0" destOrd="0" presId="urn:microsoft.com/office/officeart/2018/5/layout/IconCircleLabelList"/>
    <dgm:cxn modelId="{D4CFCB29-DDDD-4F26-A971-6E7DFC39B89A}" type="presParOf" srcId="{F592F4C8-5AA8-4C4C-A8BA-99649F2D3995}" destId="{D7035EED-2EA0-43EE-9E5E-CBDAF73F789E}" srcOrd="0" destOrd="0" presId="urn:microsoft.com/office/officeart/2018/5/layout/IconCircleLabelList"/>
    <dgm:cxn modelId="{524CD906-91CD-4A8D-B980-C1031B851164}" type="presParOf" srcId="{D7035EED-2EA0-43EE-9E5E-CBDAF73F789E}" destId="{F3497FFC-B784-431F-A27D-4EC4477656A9}" srcOrd="0" destOrd="0" presId="urn:microsoft.com/office/officeart/2018/5/layout/IconCircleLabelList"/>
    <dgm:cxn modelId="{56FF8E73-373B-4BCD-9971-56CEE3A42653}" type="presParOf" srcId="{D7035EED-2EA0-43EE-9E5E-CBDAF73F789E}" destId="{F9334A60-6F84-4F99-BCCB-A2763D5C9B6F}" srcOrd="1" destOrd="0" presId="urn:microsoft.com/office/officeart/2018/5/layout/IconCircleLabelList"/>
    <dgm:cxn modelId="{33B8D53C-9FE9-4E05-B66A-CF66C444BD03}" type="presParOf" srcId="{D7035EED-2EA0-43EE-9E5E-CBDAF73F789E}" destId="{A3657C1A-37BD-4515-BF48-BFFE2E1A5DA7}" srcOrd="2" destOrd="0" presId="urn:microsoft.com/office/officeart/2018/5/layout/IconCircleLabelList"/>
    <dgm:cxn modelId="{23D4C2EE-91B0-4362-B776-69DF6B2591E2}" type="presParOf" srcId="{D7035EED-2EA0-43EE-9E5E-CBDAF73F789E}" destId="{FE7D56F9-5445-44D8-B585-B49A72AD59F2}" srcOrd="3" destOrd="0" presId="urn:microsoft.com/office/officeart/2018/5/layout/IconCircleLabelList"/>
    <dgm:cxn modelId="{BE9FE2C4-015A-466A-9B5B-9073A415426B}" type="presParOf" srcId="{F592F4C8-5AA8-4C4C-A8BA-99649F2D3995}" destId="{7C7113AC-22EC-4105-88F0-4BE2B0D6272B}" srcOrd="1" destOrd="0" presId="urn:microsoft.com/office/officeart/2018/5/layout/IconCircleLabelList"/>
    <dgm:cxn modelId="{4073E0BD-3117-4063-BA96-ABFEB3C9A41E}" type="presParOf" srcId="{F592F4C8-5AA8-4C4C-A8BA-99649F2D3995}" destId="{7F04531F-798E-4C2F-B7A7-79FA529F59EB}" srcOrd="2" destOrd="0" presId="urn:microsoft.com/office/officeart/2018/5/layout/IconCircleLabelList"/>
    <dgm:cxn modelId="{C8C2AEF6-1709-4F6A-849D-77B9A7E36820}" type="presParOf" srcId="{7F04531F-798E-4C2F-B7A7-79FA529F59EB}" destId="{F0A576BB-284F-4356-A95D-0053A53BD917}" srcOrd="0" destOrd="0" presId="urn:microsoft.com/office/officeart/2018/5/layout/IconCircleLabelList"/>
    <dgm:cxn modelId="{0F1F6CFB-FB3A-4D24-BA82-8FD45474B41A}" type="presParOf" srcId="{7F04531F-798E-4C2F-B7A7-79FA529F59EB}" destId="{49FAA165-A05A-47B1-824B-1ADF5C4CD10E}" srcOrd="1" destOrd="0" presId="urn:microsoft.com/office/officeart/2018/5/layout/IconCircleLabelList"/>
    <dgm:cxn modelId="{654BCA87-23D8-49CB-AA18-CF45D7532A04}" type="presParOf" srcId="{7F04531F-798E-4C2F-B7A7-79FA529F59EB}" destId="{C1B438AC-E288-486C-910A-513190220DFA}" srcOrd="2" destOrd="0" presId="urn:microsoft.com/office/officeart/2018/5/layout/IconCircleLabelList"/>
    <dgm:cxn modelId="{BF9C695D-52EC-4118-8A08-922139C49C69}" type="presParOf" srcId="{7F04531F-798E-4C2F-B7A7-79FA529F59EB}" destId="{A0038B31-D076-454B-A382-5BF1D7AA9013}" srcOrd="3" destOrd="0" presId="urn:microsoft.com/office/officeart/2018/5/layout/IconCircleLabelList"/>
    <dgm:cxn modelId="{23D6D1E8-E733-4725-B010-7A1742E991C3}" type="presParOf" srcId="{F592F4C8-5AA8-4C4C-A8BA-99649F2D3995}" destId="{8EEA9357-1D0A-446B-86C2-DD6A480F67C1}" srcOrd="3" destOrd="0" presId="urn:microsoft.com/office/officeart/2018/5/layout/IconCircleLabelList"/>
    <dgm:cxn modelId="{6CD8DD9A-7E54-438A-A253-85EB626CB51F}" type="presParOf" srcId="{F592F4C8-5AA8-4C4C-A8BA-99649F2D3995}" destId="{D461E517-B0CC-4ABF-A7D7-511E6D0A097A}" srcOrd="4" destOrd="0" presId="urn:microsoft.com/office/officeart/2018/5/layout/IconCircleLabelList"/>
    <dgm:cxn modelId="{3CD3353A-EEC6-4263-80CC-1401DA82E2EE}" type="presParOf" srcId="{D461E517-B0CC-4ABF-A7D7-511E6D0A097A}" destId="{97A7823A-38F3-43B6-B90E-5282B92C5190}" srcOrd="0" destOrd="0" presId="urn:microsoft.com/office/officeart/2018/5/layout/IconCircleLabelList"/>
    <dgm:cxn modelId="{473D4BC0-FA8A-4255-992C-381C3EB672CC}" type="presParOf" srcId="{D461E517-B0CC-4ABF-A7D7-511E6D0A097A}" destId="{79AE4846-56A4-425F-A42D-8595EBAD17AC}" srcOrd="1" destOrd="0" presId="urn:microsoft.com/office/officeart/2018/5/layout/IconCircleLabelList"/>
    <dgm:cxn modelId="{642B5713-E39F-4AD6-AA0E-05B85F3AA98B}" type="presParOf" srcId="{D461E517-B0CC-4ABF-A7D7-511E6D0A097A}" destId="{B9826474-C998-4BC0-B6A0-DFB03765AC55}" srcOrd="2" destOrd="0" presId="urn:microsoft.com/office/officeart/2018/5/layout/IconCircleLabelList"/>
    <dgm:cxn modelId="{4CE3768B-2BF0-4034-8622-BC7AC1350FB7}" type="presParOf" srcId="{D461E517-B0CC-4ABF-A7D7-511E6D0A097A}" destId="{4D224045-2395-42C4-BAC6-91D49607BF6D}" srcOrd="3" destOrd="0" presId="urn:microsoft.com/office/officeart/2018/5/layout/IconCircleLabelList"/>
    <dgm:cxn modelId="{6A9A9829-4E39-4321-A2ED-5AA30CC43566}" type="presParOf" srcId="{F592F4C8-5AA8-4C4C-A8BA-99649F2D3995}" destId="{1076818A-B119-4E85-802B-3A2075211E0C}" srcOrd="5" destOrd="0" presId="urn:microsoft.com/office/officeart/2018/5/layout/IconCircleLabelList"/>
    <dgm:cxn modelId="{BFF2E844-B401-4555-BB0B-A08F80AEB084}" type="presParOf" srcId="{F592F4C8-5AA8-4C4C-A8BA-99649F2D3995}" destId="{0E565F68-8254-45D2-9687-A4DC8215948F}" srcOrd="6" destOrd="0" presId="urn:microsoft.com/office/officeart/2018/5/layout/IconCircleLabelList"/>
    <dgm:cxn modelId="{D0432C54-9D6C-4273-B379-E95202A18DFC}" type="presParOf" srcId="{0E565F68-8254-45D2-9687-A4DC8215948F}" destId="{7E8D54A2-351B-4198-8364-6DEBD4393FEB}" srcOrd="0" destOrd="0" presId="urn:microsoft.com/office/officeart/2018/5/layout/IconCircleLabelList"/>
    <dgm:cxn modelId="{90DD5789-E89E-49CC-B4FE-9DB9E741E226}" type="presParOf" srcId="{0E565F68-8254-45D2-9687-A4DC8215948F}" destId="{B98269F7-410C-4925-B979-F5B9B3BB0CAA}" srcOrd="1" destOrd="0" presId="urn:microsoft.com/office/officeart/2018/5/layout/IconCircleLabelList"/>
    <dgm:cxn modelId="{60479CF1-1415-4FA6-9826-87FD2B7CFEEB}" type="presParOf" srcId="{0E565F68-8254-45D2-9687-A4DC8215948F}" destId="{058077C4-F556-49A8-96FF-5E52A21E3523}" srcOrd="2" destOrd="0" presId="urn:microsoft.com/office/officeart/2018/5/layout/IconCircleLabelList"/>
    <dgm:cxn modelId="{A3C81C17-1CBC-413B-A21B-A25919D7E7F0}" type="presParOf" srcId="{0E565F68-8254-45D2-9687-A4DC8215948F}" destId="{257154A7-7944-407F-9449-7492BC2E416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F7E41-1024-4B81-AE7C-F4B59E9C08A2}">
      <dsp:nvSpPr>
        <dsp:cNvPr id="0" name=""/>
        <dsp:cNvSpPr/>
      </dsp:nvSpPr>
      <dsp:spPr>
        <a:xfrm>
          <a:off x="422886" y="1004"/>
          <a:ext cx="3118788" cy="187127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Analysis of a system that allows users to borrow bikes for a short time either for free or at a cost</a:t>
          </a:r>
          <a:endParaRPr lang="en-US" sz="1700" kern="1200"/>
        </a:p>
      </dsp:txBody>
      <dsp:txXfrm>
        <a:off x="422886" y="1004"/>
        <a:ext cx="3118788" cy="1871273"/>
      </dsp:txXfrm>
    </dsp:sp>
    <dsp:sp modelId="{D3046EF2-6AC7-4E4A-82AE-9E5D81D12C8F}">
      <dsp:nvSpPr>
        <dsp:cNvPr id="0" name=""/>
        <dsp:cNvSpPr/>
      </dsp:nvSpPr>
      <dsp:spPr>
        <a:xfrm>
          <a:off x="3853554" y="1004"/>
          <a:ext cx="3118788" cy="187127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BoomBikes has collected a large dataset on daily bike demand in the American market</a:t>
          </a:r>
          <a:endParaRPr lang="en-US" sz="1700" kern="1200"/>
        </a:p>
      </dsp:txBody>
      <dsp:txXfrm>
        <a:off x="3853554" y="1004"/>
        <a:ext cx="3118788" cy="1871273"/>
      </dsp:txXfrm>
    </dsp:sp>
    <dsp:sp modelId="{CAA97054-4CE2-4167-B540-B091B87C5035}">
      <dsp:nvSpPr>
        <dsp:cNvPr id="0" name=""/>
        <dsp:cNvSpPr/>
      </dsp:nvSpPr>
      <dsp:spPr>
        <a:xfrm>
          <a:off x="7284222" y="1004"/>
          <a:ext cx="3118788" cy="187127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The dataset includes information on the demand for shared bikes, based on various parameters</a:t>
          </a:r>
          <a:endParaRPr lang="en-US" sz="1700" kern="1200"/>
        </a:p>
      </dsp:txBody>
      <dsp:txXfrm>
        <a:off x="7284222" y="1004"/>
        <a:ext cx="3118788" cy="1871273"/>
      </dsp:txXfrm>
    </dsp:sp>
    <dsp:sp modelId="{9E313086-5366-473C-94C8-FB011F4C3B7C}">
      <dsp:nvSpPr>
        <dsp:cNvPr id="0" name=""/>
        <dsp:cNvSpPr/>
      </dsp:nvSpPr>
      <dsp:spPr>
        <a:xfrm>
          <a:off x="2138220" y="2184156"/>
          <a:ext cx="3118788" cy="187127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The dataset may include additional factors such as location, time of day, day of the week, and holidays</a:t>
          </a:r>
          <a:endParaRPr lang="en-US" sz="1700" kern="1200"/>
        </a:p>
      </dsp:txBody>
      <dsp:txXfrm>
        <a:off x="2138220" y="2184156"/>
        <a:ext cx="3118788" cy="1871273"/>
      </dsp:txXfrm>
    </dsp:sp>
    <dsp:sp modelId="{00FC7C7E-09F2-4B45-A2DB-C192CFA8E002}">
      <dsp:nvSpPr>
        <dsp:cNvPr id="0" name=""/>
        <dsp:cNvSpPr/>
      </dsp:nvSpPr>
      <dsp:spPr>
        <a:xfrm>
          <a:off x="5568888" y="2184156"/>
          <a:ext cx="3118788" cy="187127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The analysis and predictions are based on variables including humidity, temperature, windspeed, season, holidays, weathersit, and count (cnt)</a:t>
          </a:r>
          <a:endParaRPr lang="en-US" sz="1700" kern="1200"/>
        </a:p>
      </dsp:txBody>
      <dsp:txXfrm>
        <a:off x="5568888" y="2184156"/>
        <a:ext cx="3118788" cy="1871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97FFC-B784-431F-A27D-4EC4477656A9}">
      <dsp:nvSpPr>
        <dsp:cNvPr id="0" name=""/>
        <dsp:cNvSpPr/>
      </dsp:nvSpPr>
      <dsp:spPr>
        <a:xfrm>
          <a:off x="866667" y="699946"/>
          <a:ext cx="1477229" cy="1477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34A60-6F84-4F99-BCCB-A2763D5C9B6F}">
      <dsp:nvSpPr>
        <dsp:cNvPr id="0" name=""/>
        <dsp:cNvSpPr/>
      </dsp:nvSpPr>
      <dsp:spPr>
        <a:xfrm>
          <a:off x="1181486" y="1014765"/>
          <a:ext cx="847590" cy="847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7D56F9-5445-44D8-B585-B49A72AD59F2}">
      <dsp:nvSpPr>
        <dsp:cNvPr id="0" name=""/>
        <dsp:cNvSpPr/>
      </dsp:nvSpPr>
      <dsp:spPr>
        <a:xfrm>
          <a:off x="394437" y="2637296"/>
          <a:ext cx="2421688"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latin typeface="Calibri"/>
              <a:cs typeface="Calibri"/>
            </a:rPr>
            <a:t>Dependent variable: client demand; Independent variables: temperature, weather, humidity, and windspeed.</a:t>
          </a:r>
          <a:endParaRPr lang="en-US" sz="1100" b="1" kern="1200" dirty="0">
            <a:latin typeface="Calibri"/>
            <a:cs typeface="Calibri"/>
          </a:endParaRPr>
        </a:p>
      </dsp:txBody>
      <dsp:txXfrm>
        <a:off x="394437" y="2637296"/>
        <a:ext cx="2421688" cy="765000"/>
      </dsp:txXfrm>
    </dsp:sp>
    <dsp:sp modelId="{F0A576BB-284F-4356-A95D-0053A53BD917}">
      <dsp:nvSpPr>
        <dsp:cNvPr id="0" name=""/>
        <dsp:cNvSpPr/>
      </dsp:nvSpPr>
      <dsp:spPr>
        <a:xfrm>
          <a:off x="3712151" y="699946"/>
          <a:ext cx="1477229" cy="1477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AA165-A05A-47B1-824B-1ADF5C4CD10E}">
      <dsp:nvSpPr>
        <dsp:cNvPr id="0" name=""/>
        <dsp:cNvSpPr/>
      </dsp:nvSpPr>
      <dsp:spPr>
        <a:xfrm>
          <a:off x="4026970" y="1014765"/>
          <a:ext cx="847590" cy="847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038B31-D076-454B-A382-5BF1D7AA9013}">
      <dsp:nvSpPr>
        <dsp:cNvPr id="0" name=""/>
        <dsp:cNvSpPr/>
      </dsp:nvSpPr>
      <dsp:spPr>
        <a:xfrm>
          <a:off x="3239921" y="2637296"/>
          <a:ext cx="2421688"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latin typeface="Calibri"/>
              <a:cs typeface="Calibri"/>
            </a:rPr>
            <a:t>Linear regression model created to forecast demand changes based on these variables.</a:t>
          </a:r>
          <a:endParaRPr lang="en-US" sz="1100" b="1" kern="1200" dirty="0">
            <a:latin typeface="Calibri"/>
            <a:cs typeface="Calibri"/>
          </a:endParaRPr>
        </a:p>
      </dsp:txBody>
      <dsp:txXfrm>
        <a:off x="3239921" y="2637296"/>
        <a:ext cx="2421688" cy="765000"/>
      </dsp:txXfrm>
    </dsp:sp>
    <dsp:sp modelId="{97A7823A-38F3-43B6-B90E-5282B92C5190}">
      <dsp:nvSpPr>
        <dsp:cNvPr id="0" name=""/>
        <dsp:cNvSpPr/>
      </dsp:nvSpPr>
      <dsp:spPr>
        <a:xfrm>
          <a:off x="6557635" y="699946"/>
          <a:ext cx="1477229" cy="1477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E4846-56A4-425F-A42D-8595EBAD17AC}">
      <dsp:nvSpPr>
        <dsp:cNvPr id="0" name=""/>
        <dsp:cNvSpPr/>
      </dsp:nvSpPr>
      <dsp:spPr>
        <a:xfrm>
          <a:off x="6872454" y="1014765"/>
          <a:ext cx="847590" cy="847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224045-2395-42C4-BAC6-91D49607BF6D}">
      <dsp:nvSpPr>
        <dsp:cNvPr id="0" name=""/>
        <dsp:cNvSpPr/>
      </dsp:nvSpPr>
      <dsp:spPr>
        <a:xfrm>
          <a:off x="6085405" y="2637296"/>
          <a:ext cx="2421688"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90000"/>
            </a:lnSpc>
            <a:spcBef>
              <a:spcPct val="0"/>
            </a:spcBef>
            <a:spcAft>
              <a:spcPct val="35000"/>
            </a:spcAft>
            <a:buNone/>
            <a:defRPr cap="all"/>
          </a:pPr>
          <a:r>
            <a:rPr lang="en-US" sz="1100" b="1" i="0" kern="1200" dirty="0">
              <a:latin typeface="Calibri"/>
              <a:cs typeface="Calibri"/>
            </a:rPr>
            <a:t>Data divided into training and testing sets, model trained on training data with Linear Regression() method.</a:t>
          </a:r>
          <a:endParaRPr lang="en-US" sz="1100" b="1" kern="1200" dirty="0">
            <a:latin typeface="Calibri"/>
            <a:cs typeface="Calibri"/>
          </a:endParaRPr>
        </a:p>
      </dsp:txBody>
      <dsp:txXfrm>
        <a:off x="6085405" y="2637296"/>
        <a:ext cx="2421688" cy="765000"/>
      </dsp:txXfrm>
    </dsp:sp>
    <dsp:sp modelId="{7E8D54A2-351B-4198-8364-6DEBD4393FEB}">
      <dsp:nvSpPr>
        <dsp:cNvPr id="0" name=""/>
        <dsp:cNvSpPr/>
      </dsp:nvSpPr>
      <dsp:spPr>
        <a:xfrm>
          <a:off x="9403118" y="699946"/>
          <a:ext cx="1477229" cy="1477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269F7-410C-4925-B979-F5B9B3BB0CAA}">
      <dsp:nvSpPr>
        <dsp:cNvPr id="0" name=""/>
        <dsp:cNvSpPr/>
      </dsp:nvSpPr>
      <dsp:spPr>
        <a:xfrm>
          <a:off x="9717938" y="1014765"/>
          <a:ext cx="847590" cy="8475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7154A7-7944-407F-9449-7492BC2E4162}">
      <dsp:nvSpPr>
        <dsp:cNvPr id="0" name=""/>
        <dsp:cNvSpPr/>
      </dsp:nvSpPr>
      <dsp:spPr>
        <a:xfrm>
          <a:off x="8930889" y="2637296"/>
          <a:ext cx="2421688"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latin typeface="Calibri"/>
              <a:cs typeface="Calibri"/>
            </a:rPr>
            <a:t>Model's performance evaluated using testing and projected data to demonstrate accuracy in forecasting client demand.</a:t>
          </a:r>
          <a:endParaRPr lang="en-US" sz="1100" b="1" kern="1200" dirty="0">
            <a:latin typeface="Calibri"/>
            <a:cs typeface="Calibri"/>
          </a:endParaRPr>
        </a:p>
      </dsp:txBody>
      <dsp:txXfrm>
        <a:off x="8930889" y="2637296"/>
        <a:ext cx="2421688" cy="765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39509E-BBDB-052A-BA18-833E66AE0F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6D2B3C5-0EA0-611A-86A8-6403A1684A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333AC55-F2DD-4092-B75C-1ABCC60603EC}" type="datetimeFigureOut">
              <a:rPr lang="en-US"/>
              <a:pPr>
                <a:defRPr/>
              </a:pPr>
              <a:t>4/18/2023</a:t>
            </a:fld>
            <a:endParaRPr lang="en-US"/>
          </a:p>
        </p:txBody>
      </p:sp>
      <p:sp>
        <p:nvSpPr>
          <p:cNvPr id="4" name="Footer Placeholder 3">
            <a:extLst>
              <a:ext uri="{FF2B5EF4-FFF2-40B4-BE49-F238E27FC236}">
                <a16:creationId xmlns:a16="http://schemas.microsoft.com/office/drawing/2014/main" id="{E642EAC5-0933-AC36-5D48-5FBF820146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565CF903-8A66-000D-79DA-F7126E13129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5ACD41F-8849-4E71-BB4F-74267313F44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11416E-E184-0520-ABEF-4E4460865D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EC70923-854E-F450-A8AC-75F957D01DA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BCDC16C-AF51-4AAA-B8D8-4876F025ECC3}" type="datetimeFigureOut">
              <a:rPr lang="en-US"/>
              <a:pPr>
                <a:defRPr/>
              </a:pPr>
              <a:t>4/18/2023</a:t>
            </a:fld>
            <a:endParaRPr lang="en-US"/>
          </a:p>
        </p:txBody>
      </p:sp>
      <p:sp>
        <p:nvSpPr>
          <p:cNvPr id="4" name="Slide Image Placeholder 3">
            <a:extLst>
              <a:ext uri="{FF2B5EF4-FFF2-40B4-BE49-F238E27FC236}">
                <a16:creationId xmlns:a16="http://schemas.microsoft.com/office/drawing/2014/main" id="{E09079D1-F729-31DF-AFD2-DAE342A1E8B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56417A4-D455-87A3-44D2-B35CBB9DFA5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002C3A5-20F9-2AB9-3FEA-9A5490036A7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94B7FF7F-9D67-A0FF-41DA-3B49F139A19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072EF5C-0376-45B0-8660-EA68E4E461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282CEB95-8939-D02A-F77A-3EBFDAEC0D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3553161D-0C36-2BEC-087A-DC56A763B6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8D52230E-55CC-EF76-0C38-3FC99A763F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65604D6-DCDE-46EC-ADAA-2AE9B6B14A35}" type="slidenum">
              <a:rPr lang="en-US" altLang="en-US"/>
              <a:pPr/>
              <a:t>15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8A12DB0F-F2F6-A52D-86BF-E7DAC9B627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04211BC-713E-7D14-94CD-63F774102F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09C02398-E398-C5D2-03AC-00A026DE6D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FBE94C5-96F7-4200-81E1-0A3148F2E1CC}" type="slidenum">
              <a:rPr lang="en-US" altLang="en-US"/>
              <a:pPr/>
              <a:t>16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AA55034D-35E2-4A03-9FFA-B9C8A1058593}"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DADB18D-AB03-40BE-8693-C23AB07726E0}" type="slidenum">
              <a:rPr lang="en-US" altLang="en-US" smtClean="0"/>
              <a:pPr>
                <a:defRPr/>
              </a:pPr>
              <a:t>‹#›</a:t>
            </a:fld>
            <a:endParaRPr lang="en-US" altLang="en-US"/>
          </a:p>
        </p:txBody>
      </p:sp>
    </p:spTree>
    <p:extLst>
      <p:ext uri="{BB962C8B-B14F-4D97-AF65-F5344CB8AC3E}">
        <p14:creationId xmlns:p14="http://schemas.microsoft.com/office/powerpoint/2010/main" val="146461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91B621C-8B3B-4FCE-BF5F-FFBBCEA0E57C}" type="datetime1">
              <a:rPr lang="en-CA" smtClean="0"/>
              <a:pPr>
                <a:defRPr/>
              </a:pPr>
              <a:t>2023-04-18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54B7FB-13CF-48D2-AD11-9D56DA9A48CB}" type="slidenum">
              <a:rPr lang="en-US" altLang="en-US" smtClean="0"/>
              <a:pPr>
                <a:defRPr/>
              </a:pPr>
              <a:t>‹#›</a:t>
            </a:fld>
            <a:endParaRPr lang="en-US" altLang="en-US"/>
          </a:p>
        </p:txBody>
      </p:sp>
    </p:spTree>
    <p:extLst>
      <p:ext uri="{BB962C8B-B14F-4D97-AF65-F5344CB8AC3E}">
        <p14:creationId xmlns:p14="http://schemas.microsoft.com/office/powerpoint/2010/main" val="23985287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91B621C-8B3B-4FCE-BF5F-FFBBCEA0E57C}"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854B7FB-13CF-48D2-AD11-9D56DA9A48CB}" type="slidenum">
              <a:rPr lang="en-US" altLang="en-US" smtClean="0"/>
              <a:pPr>
                <a:defRPr/>
              </a:pPr>
              <a:t>‹#›</a:t>
            </a:fld>
            <a:endParaRPr lang="en-US" altLang="en-US"/>
          </a:p>
        </p:txBody>
      </p:sp>
    </p:spTree>
    <p:extLst>
      <p:ext uri="{BB962C8B-B14F-4D97-AF65-F5344CB8AC3E}">
        <p14:creationId xmlns:p14="http://schemas.microsoft.com/office/powerpoint/2010/main" val="15691107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91B621C-8B3B-4FCE-BF5F-FFBBCEA0E57C}"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854B7FB-13CF-48D2-AD11-9D56DA9A48CB}" type="slidenum">
              <a:rPr lang="en-US" altLang="en-US" smtClean="0"/>
              <a:pPr>
                <a:defRPr/>
              </a:pPr>
              <a:t>‹#›</a:t>
            </a:fld>
            <a:endParaRPr lang="en-US"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532782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91B621C-8B3B-4FCE-BF5F-FFBBCEA0E57C}"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854B7FB-13CF-48D2-AD11-9D56DA9A48CB}" type="slidenum">
              <a:rPr lang="en-US" altLang="en-US" smtClean="0"/>
              <a:pPr>
                <a:defRPr/>
              </a:pPr>
              <a:t>‹#›</a:t>
            </a:fld>
            <a:endParaRPr lang="en-US" altLang="en-US"/>
          </a:p>
        </p:txBody>
      </p:sp>
    </p:spTree>
    <p:extLst>
      <p:ext uri="{BB962C8B-B14F-4D97-AF65-F5344CB8AC3E}">
        <p14:creationId xmlns:p14="http://schemas.microsoft.com/office/powerpoint/2010/main" val="16170708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391B621C-8B3B-4FCE-BF5F-FFBBCEA0E57C}" type="datetime1">
              <a:rPr lang="en-CA" smtClean="0"/>
              <a:pPr>
                <a:defRPr/>
              </a:pPr>
              <a:t>2023-04-18</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854B7FB-13CF-48D2-AD11-9D56DA9A48CB}" type="slidenum">
              <a:rPr lang="en-US" altLang="en-US" smtClean="0"/>
              <a:pPr>
                <a:defRPr/>
              </a:pPr>
              <a:t>‹#›</a:t>
            </a:fld>
            <a:endParaRPr lang="en-US" altLang="en-US"/>
          </a:p>
        </p:txBody>
      </p:sp>
    </p:spTree>
    <p:extLst>
      <p:ext uri="{BB962C8B-B14F-4D97-AF65-F5344CB8AC3E}">
        <p14:creationId xmlns:p14="http://schemas.microsoft.com/office/powerpoint/2010/main" val="23713480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391B621C-8B3B-4FCE-BF5F-FFBBCEA0E57C}" type="datetime1">
              <a:rPr lang="en-CA" smtClean="0"/>
              <a:pPr>
                <a:defRPr/>
              </a:pPr>
              <a:t>2023-04-18</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854B7FB-13CF-48D2-AD11-9D56DA9A48CB}" type="slidenum">
              <a:rPr lang="en-US" altLang="en-US" smtClean="0"/>
              <a:pPr>
                <a:defRPr/>
              </a:pPr>
              <a:t>‹#›</a:t>
            </a:fld>
            <a:endParaRPr lang="en-US" altLang="en-US"/>
          </a:p>
        </p:txBody>
      </p:sp>
    </p:spTree>
    <p:extLst>
      <p:ext uri="{BB962C8B-B14F-4D97-AF65-F5344CB8AC3E}">
        <p14:creationId xmlns:p14="http://schemas.microsoft.com/office/powerpoint/2010/main" val="53014906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6F9CDB4-CC47-4675-AB9A-FCD3452B057A}"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47A03D-27B1-425C-BF1F-47C2C1B9D3F6}" type="slidenum">
              <a:rPr lang="en-US" altLang="en-US" smtClean="0"/>
              <a:pPr>
                <a:defRPr/>
              </a:pPr>
              <a:t>‹#›</a:t>
            </a:fld>
            <a:endParaRPr lang="en-US" altLang="en-US"/>
          </a:p>
        </p:txBody>
      </p:sp>
    </p:spTree>
    <p:extLst>
      <p:ext uri="{BB962C8B-B14F-4D97-AF65-F5344CB8AC3E}">
        <p14:creationId xmlns:p14="http://schemas.microsoft.com/office/powerpoint/2010/main" val="170695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26402EF-8ADF-46E5-AA59-892AD34E03C4}"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EF1EF8E-0FAF-4ADB-A173-09AE3973963E}" type="slidenum">
              <a:rPr lang="en-US" altLang="en-US" smtClean="0"/>
              <a:pPr>
                <a:defRPr/>
              </a:pPr>
              <a:t>‹#›</a:t>
            </a:fld>
            <a:endParaRPr lang="en-US" altLang="en-US"/>
          </a:p>
        </p:txBody>
      </p:sp>
    </p:spTree>
    <p:extLst>
      <p:ext uri="{BB962C8B-B14F-4D97-AF65-F5344CB8AC3E}">
        <p14:creationId xmlns:p14="http://schemas.microsoft.com/office/powerpoint/2010/main" val="351860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defRPr/>
            </a:pPr>
            <a:fld id="{DFC36C81-A87E-4F91-80CB-6230F633013F}"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093C6D-1F35-428B-94EC-06E34E24B451}" type="slidenum">
              <a:rPr lang="en-US" altLang="en-US" smtClean="0"/>
              <a:pPr>
                <a:defRPr/>
              </a:pPr>
              <a:t>‹#›</a:t>
            </a:fld>
            <a:endParaRPr lang="en-US" altLang="en-US"/>
          </a:p>
        </p:txBody>
      </p:sp>
    </p:spTree>
    <p:extLst>
      <p:ext uri="{BB962C8B-B14F-4D97-AF65-F5344CB8AC3E}">
        <p14:creationId xmlns:p14="http://schemas.microsoft.com/office/powerpoint/2010/main" val="282590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6E134A1-193B-4479-BBE9-25D4C44750DF}" type="datetime1">
              <a:rPr lang="en-CA" smtClean="0"/>
              <a:pPr>
                <a:defRPr/>
              </a:pPr>
              <a:t>2023-04-18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0E02E11-5601-47D4-B023-70A89437CDFF}" type="slidenum">
              <a:rPr lang="en-US" altLang="en-US" smtClean="0"/>
              <a:pPr>
                <a:defRPr/>
              </a:pPr>
              <a:t>‹#›</a:t>
            </a:fld>
            <a:endParaRPr lang="en-US" altLang="en-US"/>
          </a:p>
        </p:txBody>
      </p:sp>
    </p:spTree>
    <p:extLst>
      <p:ext uri="{BB962C8B-B14F-4D97-AF65-F5344CB8AC3E}">
        <p14:creationId xmlns:p14="http://schemas.microsoft.com/office/powerpoint/2010/main" val="8279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0AD0B51-6331-4C13-81B4-5825C8FD9577}" type="datetime1">
              <a:rPr lang="en-CA" smtClean="0"/>
              <a:pPr>
                <a:defRPr/>
              </a:pPr>
              <a:t>2023-04-18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8687565-91E3-461F-9825-05F4CBD134FF}" type="slidenum">
              <a:rPr lang="en-US" altLang="en-US" smtClean="0"/>
              <a:pPr>
                <a:defRPr/>
              </a:pPr>
              <a:t>‹#›</a:t>
            </a:fld>
            <a:endParaRPr lang="en-US" altLang="en-US"/>
          </a:p>
        </p:txBody>
      </p:sp>
    </p:spTree>
    <p:extLst>
      <p:ext uri="{BB962C8B-B14F-4D97-AF65-F5344CB8AC3E}">
        <p14:creationId xmlns:p14="http://schemas.microsoft.com/office/powerpoint/2010/main" val="270199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CAD8516-BC05-4CFE-AFC0-3EE85294C369}" type="datetime1">
              <a:rPr lang="en-CA" smtClean="0"/>
              <a:pPr>
                <a:defRPr/>
              </a:pPr>
              <a:t>2023-04-18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CC9E667-C44C-458B-A83F-C1AE5BD019D5}" type="slidenum">
              <a:rPr lang="en-US" altLang="en-US" smtClean="0"/>
              <a:pPr>
                <a:defRPr/>
              </a:pPr>
              <a:t>‹#›</a:t>
            </a:fld>
            <a:endParaRPr lang="en-US" altLang="en-US"/>
          </a:p>
        </p:txBody>
      </p:sp>
    </p:spTree>
    <p:extLst>
      <p:ext uri="{BB962C8B-B14F-4D97-AF65-F5344CB8AC3E}">
        <p14:creationId xmlns:p14="http://schemas.microsoft.com/office/powerpoint/2010/main" val="274884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A16F31BD-D153-41A1-A2CD-5E72F8BD14CA}" type="datetime1">
              <a:rPr lang="en-CA" smtClean="0"/>
              <a:pPr>
                <a:defRPr/>
              </a:pPr>
              <a:t>2023-04-18</a:t>
            </a:fld>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8FCEF73E-A5BB-436C-AE0A-5B7770CB5331}" type="slidenum">
              <a:rPr lang="en-US" altLang="en-US" smtClean="0"/>
              <a:pPr>
                <a:defRPr/>
              </a:pPr>
              <a:t>‹#›</a:t>
            </a:fld>
            <a:endParaRPr lang="en-US" altLang="en-US"/>
          </a:p>
        </p:txBody>
      </p:sp>
    </p:spTree>
    <p:extLst>
      <p:ext uri="{BB962C8B-B14F-4D97-AF65-F5344CB8AC3E}">
        <p14:creationId xmlns:p14="http://schemas.microsoft.com/office/powerpoint/2010/main" val="85615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E5F39972-1CA3-4BEB-89CC-B9D25ECFE647}" type="datetime1">
              <a:rPr lang="en-CA" smtClean="0"/>
              <a:pPr>
                <a:defRPr/>
              </a:pPr>
              <a:t>2023-04-18</a:t>
            </a:fld>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2BCB97D8-4A00-42A2-9832-617FDF5DA6BE}" type="slidenum">
              <a:rPr lang="en-US" altLang="en-US" smtClean="0"/>
              <a:pPr>
                <a:defRPr/>
              </a:pPr>
              <a:t>‹#›</a:t>
            </a:fld>
            <a:endParaRPr lang="en-US" altLang="en-US"/>
          </a:p>
        </p:txBody>
      </p:sp>
    </p:spTree>
    <p:extLst>
      <p:ext uri="{BB962C8B-B14F-4D97-AF65-F5344CB8AC3E}">
        <p14:creationId xmlns:p14="http://schemas.microsoft.com/office/powerpoint/2010/main" val="212671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8F47094B-8FE4-40B9-B297-DDA1F4DCE142}" type="datetime1">
              <a:rPr lang="en-CA" smtClean="0"/>
              <a:pPr>
                <a:defRPr/>
              </a:pPr>
              <a:t>2023-04-18</a:t>
            </a:fld>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6AA59CC1-85F5-4E1B-9B0B-6B62337F67B5}" type="slidenum">
              <a:rPr lang="en-US" altLang="en-US" smtClean="0"/>
              <a:pPr>
                <a:defRPr/>
              </a:pPr>
              <a:t>‹#›</a:t>
            </a:fld>
            <a:endParaRPr lang="en-US" altLang="en-US"/>
          </a:p>
        </p:txBody>
      </p:sp>
    </p:spTree>
    <p:extLst>
      <p:ext uri="{BB962C8B-B14F-4D97-AF65-F5344CB8AC3E}">
        <p14:creationId xmlns:p14="http://schemas.microsoft.com/office/powerpoint/2010/main" val="128854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3B4AF23-5C5A-43CC-B6D0-F9ED7CF5D977}" type="datetime1">
              <a:rPr lang="en-CA" smtClean="0"/>
              <a:pPr>
                <a:defRPr/>
              </a:pPr>
              <a:t>2023-04-18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3FD7AF-894F-44FA-AB06-AE0DD8570501}" type="slidenum">
              <a:rPr lang="en-US" altLang="en-US" smtClean="0"/>
              <a:pPr>
                <a:defRPr/>
              </a:pPr>
              <a:t>‹#›</a:t>
            </a:fld>
            <a:endParaRPr lang="en-US" altLang="en-US"/>
          </a:p>
        </p:txBody>
      </p:sp>
    </p:spTree>
    <p:extLst>
      <p:ext uri="{BB962C8B-B14F-4D97-AF65-F5344CB8AC3E}">
        <p14:creationId xmlns:p14="http://schemas.microsoft.com/office/powerpoint/2010/main" val="24279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391B621C-8B3B-4FCE-BF5F-FFBBCEA0E57C}" type="datetime1">
              <a:rPr lang="en-CA" smtClean="0"/>
              <a:pPr>
                <a:defRPr/>
              </a:pPr>
              <a:t>2023-04-18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7854B7FB-13CF-48D2-AD11-9D56DA9A48CB}" type="slidenum">
              <a:rPr lang="en-US" altLang="en-US" smtClean="0"/>
              <a:pPr>
                <a:defRPr/>
              </a:pPr>
              <a:t>‹#›</a:t>
            </a:fld>
            <a:endParaRPr lang="en-US" altLang="en-US"/>
          </a:p>
        </p:txBody>
      </p:sp>
    </p:spTree>
    <p:extLst>
      <p:ext uri="{BB962C8B-B14F-4D97-AF65-F5344CB8AC3E}">
        <p14:creationId xmlns:p14="http://schemas.microsoft.com/office/powerpoint/2010/main" val="163837421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A4A094C-2924-D0A1-1686-A2BAD85B9E26}"/>
              </a:ext>
            </a:extLst>
          </p:cNvPr>
          <p:cNvSpPr>
            <a:spLocks noGrp="1"/>
          </p:cNvSpPr>
          <p:nvPr>
            <p:ph type="ctrTitle"/>
          </p:nvPr>
        </p:nvSpPr>
        <p:spPr>
          <a:xfrm>
            <a:off x="691563" y="2649013"/>
            <a:ext cx="9144000" cy="1364311"/>
          </a:xfrm>
        </p:spPr>
        <p:txBody>
          <a:bodyPr/>
          <a:lstStyle/>
          <a:p>
            <a:r>
              <a:rPr lang="en-US" sz="4000" b="1" dirty="0">
                <a:solidFill>
                  <a:schemeClr val="tx1"/>
                </a:solidFill>
                <a:latin typeface="Arial Nova"/>
              </a:rPr>
              <a:t>BIKE SHARING SYSTEM</a:t>
            </a:r>
            <a:endParaRPr lang="en-US" altLang="en-US" sz="4000" b="1" dirty="0">
              <a:solidFill>
                <a:schemeClr val="tx1"/>
              </a:solidFill>
              <a:latin typeface="Arial Nova"/>
            </a:endParaRPr>
          </a:p>
        </p:txBody>
      </p:sp>
      <p:sp>
        <p:nvSpPr>
          <p:cNvPr id="4099" name="Subtitle 2">
            <a:extLst>
              <a:ext uri="{FF2B5EF4-FFF2-40B4-BE49-F238E27FC236}">
                <a16:creationId xmlns:a16="http://schemas.microsoft.com/office/drawing/2014/main" id="{B282EF5B-6816-0DC5-7756-B020675BC8EA}"/>
              </a:ext>
            </a:extLst>
          </p:cNvPr>
          <p:cNvSpPr>
            <a:spLocks noGrp="1"/>
          </p:cNvSpPr>
          <p:nvPr>
            <p:ph type="subTitle" idx="1"/>
          </p:nvPr>
        </p:nvSpPr>
        <p:spPr>
          <a:xfrm>
            <a:off x="653783" y="4597279"/>
            <a:ext cx="10700016" cy="1235756"/>
          </a:xfrm>
        </p:spPr>
        <p:txBody>
          <a:bodyPr>
            <a:noAutofit/>
          </a:bodyPr>
          <a:lstStyle/>
          <a:p>
            <a:r>
              <a:rPr lang="en-US" altLang="en-US" b="1" dirty="0">
                <a:latin typeface="Calibri"/>
                <a:cs typeface="Calibri"/>
              </a:rPr>
              <a:t>BY - </a:t>
            </a:r>
          </a:p>
          <a:p>
            <a:pPr algn="l" eaLnBrk="1" hangingPunct="1"/>
            <a:r>
              <a:rPr lang="en-US" altLang="en-US" b="1" dirty="0">
                <a:latin typeface="Calibri"/>
                <a:cs typeface="Calibri"/>
              </a:rPr>
              <a:t>Ishita Arora</a:t>
            </a:r>
          </a:p>
          <a:p>
            <a:pPr algn="l" eaLnBrk="1" hangingPunct="1"/>
            <a:r>
              <a:rPr lang="en-US" altLang="en-US" b="1" dirty="0">
                <a:latin typeface="Calibri"/>
                <a:cs typeface="Calibri"/>
              </a:rPr>
              <a:t>Siddhesh Nikam</a:t>
            </a:r>
          </a:p>
        </p:txBody>
      </p:sp>
      <p:sp>
        <p:nvSpPr>
          <p:cNvPr id="4100" name="Subtitle 2">
            <a:extLst>
              <a:ext uri="{FF2B5EF4-FFF2-40B4-BE49-F238E27FC236}">
                <a16:creationId xmlns:a16="http://schemas.microsoft.com/office/drawing/2014/main" id="{9EA74F79-A75D-E42F-547A-35017D85D70E}"/>
              </a:ext>
            </a:extLst>
          </p:cNvPr>
          <p:cNvSpPr txBox="1">
            <a:spLocks/>
          </p:cNvSpPr>
          <p:nvPr/>
        </p:nvSpPr>
        <p:spPr bwMode="auto">
          <a:xfrm>
            <a:off x="693328" y="6288088"/>
            <a:ext cx="1165107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en-US" sz="2400"/>
              <a:t>ITE 5201									Humber College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6E8F-A5F4-D45A-52BA-5217A75CBB1A}"/>
              </a:ext>
            </a:extLst>
          </p:cNvPr>
          <p:cNvSpPr>
            <a:spLocks noGrp="1"/>
          </p:cNvSpPr>
          <p:nvPr>
            <p:ph type="title"/>
          </p:nvPr>
        </p:nvSpPr>
        <p:spPr>
          <a:xfrm>
            <a:off x="838200" y="365125"/>
            <a:ext cx="9612086" cy="636361"/>
          </a:xfrm>
        </p:spPr>
        <p:txBody>
          <a:bodyPr>
            <a:noAutofit/>
          </a:bodyPr>
          <a:lstStyle/>
          <a:p>
            <a:r>
              <a:rPr lang="en-US" sz="4000" b="1" dirty="0">
                <a:latin typeface="Calibri"/>
                <a:cs typeface="Calibri"/>
              </a:rPr>
              <a:t>Bivariate Analysis</a:t>
            </a:r>
          </a:p>
        </p:txBody>
      </p:sp>
      <p:pic>
        <p:nvPicPr>
          <p:cNvPr id="8" name="Content Placeholder 7">
            <a:extLst>
              <a:ext uri="{FF2B5EF4-FFF2-40B4-BE49-F238E27FC236}">
                <a16:creationId xmlns:a16="http://schemas.microsoft.com/office/drawing/2014/main" id="{3434186B-DF53-4D2E-2A57-A546F11A84A1}"/>
              </a:ext>
            </a:extLst>
          </p:cNvPr>
          <p:cNvPicPr>
            <a:picLocks noGrp="1" noChangeAspect="1"/>
          </p:cNvPicPr>
          <p:nvPr>
            <p:ph idx="1"/>
          </p:nvPr>
        </p:nvPicPr>
        <p:blipFill>
          <a:blip r:embed="rId2"/>
          <a:stretch>
            <a:fillRect/>
          </a:stretch>
        </p:blipFill>
        <p:spPr>
          <a:xfrm>
            <a:off x="6387643" y="1255269"/>
            <a:ext cx="5055316" cy="5050152"/>
          </a:xfrm>
        </p:spPr>
      </p:pic>
      <p:sp>
        <p:nvSpPr>
          <p:cNvPr id="4" name="Slide Number Placeholder 3">
            <a:extLst>
              <a:ext uri="{FF2B5EF4-FFF2-40B4-BE49-F238E27FC236}">
                <a16:creationId xmlns:a16="http://schemas.microsoft.com/office/drawing/2014/main" id="{49D01352-EAAD-3D96-6A6E-922DC7EA34CA}"/>
              </a:ext>
            </a:extLst>
          </p:cNvPr>
          <p:cNvSpPr>
            <a:spLocks noGrp="1"/>
          </p:cNvSpPr>
          <p:nvPr>
            <p:ph type="sldNum" sz="quarter" idx="12"/>
          </p:nvPr>
        </p:nvSpPr>
        <p:spPr/>
        <p:txBody>
          <a:bodyPr/>
          <a:lstStyle/>
          <a:p>
            <a:pPr>
              <a:defRPr/>
            </a:pPr>
            <a:fld id="{4F093C6D-1F35-428B-94EC-06E34E24B451}"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11E3B752-7A3E-0F23-1C40-BB9F6272E7A7}"/>
              </a:ext>
            </a:extLst>
          </p:cNvPr>
          <p:cNvPicPr>
            <a:picLocks noChangeAspect="1"/>
          </p:cNvPicPr>
          <p:nvPr/>
        </p:nvPicPr>
        <p:blipFill>
          <a:blip r:embed="rId3"/>
          <a:stretch>
            <a:fillRect/>
          </a:stretch>
        </p:blipFill>
        <p:spPr>
          <a:xfrm>
            <a:off x="621828" y="1182179"/>
            <a:ext cx="5164188" cy="5016391"/>
          </a:xfrm>
          <a:prstGeom prst="rect">
            <a:avLst/>
          </a:prstGeom>
        </p:spPr>
      </p:pic>
      <p:sp>
        <p:nvSpPr>
          <p:cNvPr id="10" name="TextBox 9">
            <a:extLst>
              <a:ext uri="{FF2B5EF4-FFF2-40B4-BE49-F238E27FC236}">
                <a16:creationId xmlns:a16="http://schemas.microsoft.com/office/drawing/2014/main" id="{5F6269FC-1113-11AE-FC0B-BD48347D97D4}"/>
              </a:ext>
            </a:extLst>
          </p:cNvPr>
          <p:cNvSpPr txBox="1"/>
          <p:nvPr/>
        </p:nvSpPr>
        <p:spPr>
          <a:xfrm>
            <a:off x="838200" y="6432616"/>
            <a:ext cx="8024326" cy="369332"/>
          </a:xfrm>
          <a:prstGeom prst="rect">
            <a:avLst/>
          </a:prstGeom>
          <a:noFill/>
        </p:spPr>
        <p:txBody>
          <a:bodyPr wrap="square" lIns="91440" tIns="45720" rIns="91440" bIns="45720" anchor="t">
            <a:spAutoFit/>
          </a:bodyPr>
          <a:lstStyle/>
          <a:p>
            <a:r>
              <a:rPr lang="en-US" b="1" dirty="0">
                <a:latin typeface="Calibri"/>
                <a:cs typeface="Calibri"/>
              </a:rPr>
              <a:t>temp has highest positive correlation with target variable </a:t>
            </a:r>
            <a:r>
              <a:rPr lang="en-US" b="1" dirty="0" err="1">
                <a:latin typeface="Calibri"/>
                <a:cs typeface="Calibri"/>
              </a:rPr>
              <a:t>cnt</a:t>
            </a:r>
            <a:r>
              <a:rPr lang="en-US" b="1" dirty="0">
                <a:latin typeface="Calibri"/>
                <a:cs typeface="Calibri"/>
              </a:rPr>
              <a:t>. </a:t>
            </a:r>
            <a:endParaRPr lang="en-US" dirty="0"/>
          </a:p>
        </p:txBody>
      </p:sp>
    </p:spTree>
    <p:extLst>
      <p:ext uri="{BB962C8B-B14F-4D97-AF65-F5344CB8AC3E}">
        <p14:creationId xmlns:p14="http://schemas.microsoft.com/office/powerpoint/2010/main" val="848852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5">
            <a:extLst>
              <a:ext uri="{FF2B5EF4-FFF2-40B4-BE49-F238E27FC236}">
                <a16:creationId xmlns:a16="http://schemas.microsoft.com/office/drawing/2014/main" id="{91644C20-9211-FF24-9E7A-B69E38B4F2D6}"/>
              </a:ext>
            </a:extLst>
          </p:cNvPr>
          <p:cNvPicPr>
            <a:picLocks noGrp="1" noChangeAspect="1"/>
          </p:cNvPicPr>
          <p:nvPr>
            <p:ph idx="1"/>
          </p:nvPr>
        </p:nvPicPr>
        <p:blipFill>
          <a:blip r:embed="rId2"/>
          <a:stretch>
            <a:fillRect/>
          </a:stretch>
        </p:blipFill>
        <p:spPr>
          <a:xfrm>
            <a:off x="5510829" y="1542256"/>
            <a:ext cx="6569562" cy="4442179"/>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3C8DC39-C7E7-1220-2AF1-5DAA7D2B20A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defRPr/>
            </a:pPr>
            <a:fld id="{4F093C6D-1F35-428B-94EC-06E34E24B451}" type="slidenum">
              <a:rPr lang="en-US" altLang="en-US">
                <a:solidFill>
                  <a:srgbClr val="FFFFFF"/>
                </a:solidFill>
              </a:rPr>
              <a:pPr defTabSz="914400">
                <a:spcAft>
                  <a:spcPts val="600"/>
                </a:spcAft>
                <a:defRPr/>
              </a:pPr>
              <a:t>11</a:t>
            </a:fld>
            <a:endParaRPr lang="en-US" altLang="en-US">
              <a:solidFill>
                <a:srgbClr val="FFFFFF"/>
              </a:solidFill>
            </a:endParaRPr>
          </a:p>
        </p:txBody>
      </p:sp>
      <p:sp>
        <p:nvSpPr>
          <p:cNvPr id="8" name="TextBox 7">
            <a:extLst>
              <a:ext uri="{FF2B5EF4-FFF2-40B4-BE49-F238E27FC236}">
                <a16:creationId xmlns:a16="http://schemas.microsoft.com/office/drawing/2014/main" id="{CC8BD264-47B7-C0BF-D4DA-AF3EDF9DEA63}"/>
              </a:ext>
            </a:extLst>
          </p:cNvPr>
          <p:cNvSpPr txBox="1"/>
          <p:nvPr/>
        </p:nvSpPr>
        <p:spPr>
          <a:xfrm>
            <a:off x="415666" y="1450910"/>
            <a:ext cx="4166509" cy="4695153"/>
          </a:xfrm>
          <a:prstGeom prst="rect">
            <a:avLst/>
          </a:prstGeom>
        </p:spPr>
        <p:txBody>
          <a:bodyPr vert="horz" lIns="91440" tIns="45720" rIns="91440" bIns="45720" rtlCol="0" anchor="t">
            <a:noAutofit/>
          </a:bodyPr>
          <a:lstStyle/>
          <a:p>
            <a:pPr marL="342900" indent="-342900" algn="just">
              <a:spcBef>
                <a:spcPts val="1000"/>
              </a:spcBef>
              <a:buClr>
                <a:schemeClr val="bg2">
                  <a:lumMod val="40000"/>
                  <a:lumOff val="60000"/>
                </a:schemeClr>
              </a:buClr>
              <a:buSzPct val="80000"/>
              <a:buFont typeface="Wingdings"/>
              <a:buChar char="Ø"/>
            </a:pPr>
            <a:r>
              <a:rPr lang="en-US" sz="2000" b="1" dirty="0">
                <a:solidFill>
                  <a:srgbClr val="EBEBEB"/>
                </a:solidFill>
                <a:latin typeface="Calibri"/>
                <a:ea typeface="+mj-ea"/>
                <a:cs typeface="Calibri"/>
              </a:rPr>
              <a:t>According to season, in summer &amp; fall most people rent the bicycles. </a:t>
            </a:r>
            <a:endParaRPr lang="en-US" sz="2000" b="1">
              <a:latin typeface="Calibri"/>
              <a:ea typeface="+mj-ea"/>
              <a:cs typeface="Calibri"/>
            </a:endParaRPr>
          </a:p>
          <a:p>
            <a:pPr marL="342900" indent="-342900" algn="just">
              <a:spcBef>
                <a:spcPts val="1000"/>
              </a:spcBef>
              <a:buClr>
                <a:schemeClr val="bg2">
                  <a:lumMod val="40000"/>
                  <a:lumOff val="60000"/>
                </a:schemeClr>
              </a:buClr>
              <a:buSzPct val="80000"/>
              <a:buFont typeface="Wingdings"/>
              <a:buChar char="Ø"/>
            </a:pPr>
            <a:r>
              <a:rPr lang="en-US" sz="2000" b="1" dirty="0">
                <a:solidFill>
                  <a:srgbClr val="EBEBEB"/>
                </a:solidFill>
                <a:latin typeface="Calibri"/>
                <a:ea typeface="+mj-ea"/>
                <a:cs typeface="Calibri"/>
              </a:rPr>
              <a:t>According to month, most bookings are happening between May to October. </a:t>
            </a:r>
          </a:p>
          <a:p>
            <a:pPr marL="342900" indent="-342900" algn="just">
              <a:spcBef>
                <a:spcPts val="1000"/>
              </a:spcBef>
              <a:buClr>
                <a:schemeClr val="bg2">
                  <a:lumMod val="40000"/>
                  <a:lumOff val="60000"/>
                </a:schemeClr>
              </a:buClr>
              <a:buSzPct val="80000"/>
              <a:buFont typeface="Wingdings"/>
              <a:buChar char="Ø"/>
            </a:pPr>
            <a:r>
              <a:rPr lang="en-US" sz="2000" b="1" dirty="0">
                <a:solidFill>
                  <a:srgbClr val="EBEBEB"/>
                </a:solidFill>
                <a:latin typeface="Calibri"/>
                <a:ea typeface="+mj-ea"/>
                <a:cs typeface="Calibri"/>
              </a:rPr>
              <a:t>According to weather, when the sky is clear, most bookings were done.</a:t>
            </a:r>
          </a:p>
          <a:p>
            <a:pPr marL="342900" indent="-342900" algn="just">
              <a:spcBef>
                <a:spcPts val="1000"/>
              </a:spcBef>
              <a:buClr>
                <a:schemeClr val="bg2">
                  <a:lumMod val="40000"/>
                  <a:lumOff val="60000"/>
                </a:schemeClr>
              </a:buClr>
              <a:buSzPct val="80000"/>
              <a:buFont typeface="Wingdings"/>
              <a:buChar char="Ø"/>
            </a:pPr>
            <a:r>
              <a:rPr lang="en-US" sz="2000" b="1" dirty="0">
                <a:solidFill>
                  <a:srgbClr val="EBEBEB"/>
                </a:solidFill>
                <a:latin typeface="Calibri"/>
                <a:ea typeface="+mj-ea"/>
                <a:cs typeface="Calibri"/>
              </a:rPr>
              <a:t>Bookings were happening on all days of the week. </a:t>
            </a:r>
          </a:p>
          <a:p>
            <a:pPr marL="342900" indent="-342900" algn="just">
              <a:spcBef>
                <a:spcPts val="1000"/>
              </a:spcBef>
              <a:buClr>
                <a:schemeClr val="bg2">
                  <a:lumMod val="40000"/>
                  <a:lumOff val="60000"/>
                </a:schemeClr>
              </a:buClr>
              <a:buSzPct val="80000"/>
              <a:buFont typeface="Wingdings"/>
              <a:buChar char="Ø"/>
            </a:pPr>
            <a:r>
              <a:rPr lang="en-US" sz="2000" b="1" dirty="0">
                <a:solidFill>
                  <a:srgbClr val="EBEBEB"/>
                </a:solidFill>
                <a:latin typeface="Calibri"/>
                <a:ea typeface="+mj-ea"/>
                <a:cs typeface="Calibri"/>
              </a:rPr>
              <a:t>During non-holiday hours, bicycle rentals were more.</a:t>
            </a:r>
          </a:p>
        </p:txBody>
      </p:sp>
    </p:spTree>
    <p:extLst>
      <p:ext uri="{BB962C8B-B14F-4D97-AF65-F5344CB8AC3E}">
        <p14:creationId xmlns:p14="http://schemas.microsoft.com/office/powerpoint/2010/main" val="2828815204"/>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394E47-6285-F4B7-FA8F-D3347DBEA1B7}"/>
              </a:ext>
            </a:extLst>
          </p:cNvPr>
          <p:cNvSpPr txBox="1"/>
          <p:nvPr/>
        </p:nvSpPr>
        <p:spPr>
          <a:xfrm>
            <a:off x="112419" y="201613"/>
            <a:ext cx="4454107" cy="15134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ct val="0"/>
              </a:spcBef>
              <a:spcAft>
                <a:spcPts val="600"/>
              </a:spcAft>
            </a:pPr>
            <a:r>
              <a:rPr lang="en-US" sz="3200" b="1" i="0" kern="1200" dirty="0">
                <a:solidFill>
                  <a:srgbClr val="EBEBEB"/>
                </a:solidFill>
                <a:latin typeface="Arial Nova"/>
                <a:ea typeface="+mj-ea"/>
                <a:cs typeface="+mj-cs"/>
              </a:rPr>
              <a:t>Problem Statement and Dataset Discussion</a:t>
            </a:r>
            <a:r>
              <a:rPr lang="en-US" sz="2000" b="1" i="0" kern="1200" dirty="0">
                <a:solidFill>
                  <a:srgbClr val="EBEBEB"/>
                </a:solidFill>
                <a:latin typeface="Arial Nova"/>
                <a:ea typeface="+mj-ea"/>
                <a:cs typeface="+mj-cs"/>
              </a:rPr>
              <a:t>​</a:t>
            </a:r>
          </a:p>
        </p:txBody>
      </p:sp>
      <p:sp>
        <p:nvSpPr>
          <p:cNvPr id="25" name="Rectangle 24">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atter chart, qr code&#10;&#10;Description automatically generated">
            <a:extLst>
              <a:ext uri="{FF2B5EF4-FFF2-40B4-BE49-F238E27FC236}">
                <a16:creationId xmlns:a16="http://schemas.microsoft.com/office/drawing/2014/main" id="{B7DA315D-7E57-D332-001B-730B796BD42F}"/>
              </a:ext>
            </a:extLst>
          </p:cNvPr>
          <p:cNvPicPr>
            <a:picLocks noChangeAspect="1"/>
          </p:cNvPicPr>
          <p:nvPr/>
        </p:nvPicPr>
        <p:blipFill>
          <a:blip r:embed="rId6"/>
          <a:stretch>
            <a:fillRect/>
          </a:stretch>
        </p:blipFill>
        <p:spPr>
          <a:xfrm>
            <a:off x="5157340" y="1672065"/>
            <a:ext cx="6540121" cy="3430631"/>
          </a:xfrm>
          <a:prstGeom prst="rect">
            <a:avLst/>
          </a:prstGeom>
          <a:effectLst/>
        </p:spPr>
      </p:pic>
      <p:sp>
        <p:nvSpPr>
          <p:cNvPr id="29" name="Rectangle 28">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07C636A3-30E4-139F-6176-9202C100E3E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defRPr/>
            </a:pPr>
            <a:fld id="{2BCB97D8-4A00-42A2-9832-617FDF5DA6BE}" type="slidenum">
              <a:rPr lang="en-US" altLang="en-US">
                <a:solidFill>
                  <a:srgbClr val="FFFFFF"/>
                </a:solidFill>
              </a:rPr>
              <a:pPr defTabSz="914400">
                <a:spcAft>
                  <a:spcPts val="600"/>
                </a:spcAft>
                <a:defRPr/>
              </a:pPr>
              <a:t>12</a:t>
            </a:fld>
            <a:endParaRPr lang="en-US" altLang="en-US">
              <a:solidFill>
                <a:srgbClr val="FFFFFF"/>
              </a:solidFill>
            </a:endParaRPr>
          </a:p>
        </p:txBody>
      </p:sp>
      <p:sp>
        <p:nvSpPr>
          <p:cNvPr id="4" name="TextBox 3">
            <a:extLst>
              <a:ext uri="{FF2B5EF4-FFF2-40B4-BE49-F238E27FC236}">
                <a16:creationId xmlns:a16="http://schemas.microsoft.com/office/drawing/2014/main" id="{96B7985B-C47F-888D-508E-2A13197AA03D}"/>
              </a:ext>
            </a:extLst>
          </p:cNvPr>
          <p:cNvSpPr txBox="1"/>
          <p:nvPr/>
        </p:nvSpPr>
        <p:spPr>
          <a:xfrm>
            <a:off x="151298" y="1777482"/>
            <a:ext cx="3940922" cy="45240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lnSpc>
                <a:spcPct val="90000"/>
              </a:lnSpc>
              <a:spcBef>
                <a:spcPts val="1000"/>
              </a:spcBef>
              <a:buClr>
                <a:schemeClr val="bg2">
                  <a:lumMod val="40000"/>
                  <a:lumOff val="60000"/>
                </a:schemeClr>
              </a:buClr>
              <a:buSzPct val="80000"/>
              <a:buFont typeface="Wingdings"/>
              <a:buChar char="Ø"/>
            </a:pPr>
            <a:r>
              <a:rPr lang="en-US" sz="2000" b="1" dirty="0">
                <a:solidFill>
                  <a:srgbClr val="FFFFFF"/>
                </a:solidFill>
                <a:latin typeface="Calibri"/>
                <a:ea typeface="+mj-ea"/>
                <a:cs typeface="Calibri"/>
              </a:rPr>
              <a:t>To analyze the dataset, we utilized </a:t>
            </a:r>
            <a:r>
              <a:rPr lang="en-US" sz="2000" b="1" dirty="0" err="1">
                <a:solidFill>
                  <a:srgbClr val="FFFFFF"/>
                </a:solidFill>
                <a:latin typeface="Calibri"/>
                <a:ea typeface="+mj-ea"/>
                <a:cs typeface="Calibri"/>
              </a:rPr>
              <a:t>pairplots</a:t>
            </a:r>
            <a:r>
              <a:rPr lang="en-US" sz="2000" b="1" dirty="0">
                <a:solidFill>
                  <a:srgbClr val="FFFFFF"/>
                </a:solidFill>
                <a:latin typeface="Calibri"/>
                <a:ea typeface="+mj-ea"/>
                <a:cs typeface="Calibri"/>
              </a:rPr>
              <a:t> for examining both univariate and bivariate relationships, as well as heatmaps to identify correlation coefficients. </a:t>
            </a:r>
            <a:endParaRPr lang="en-US" sz="2000" b="1">
              <a:solidFill>
                <a:srgbClr val="000000"/>
              </a:solidFill>
              <a:latin typeface="Calibri"/>
              <a:ea typeface="+mj-ea"/>
              <a:cs typeface="Calibri"/>
            </a:endParaRPr>
          </a:p>
          <a:p>
            <a:pPr marL="342900" indent="-342900">
              <a:lnSpc>
                <a:spcPct val="90000"/>
              </a:lnSpc>
              <a:spcBef>
                <a:spcPts val="1000"/>
              </a:spcBef>
              <a:buFont typeface="Wingdings"/>
              <a:buChar char="Ø"/>
            </a:pPr>
            <a:r>
              <a:rPr lang="en-US" sz="2000" b="1" dirty="0">
                <a:solidFill>
                  <a:srgbClr val="FFFFFF"/>
                </a:solidFill>
                <a:latin typeface="Calibri"/>
                <a:ea typeface="+mj-ea"/>
                <a:cs typeface="Calibri"/>
              </a:rPr>
              <a:t>By examining the data, we can determine, for example, that shared bike demand is higher on weekdays compared to weekends, or that poor weather conditions lead to a decrease in demand.​</a:t>
            </a:r>
            <a:endParaRPr lang="en-US" sz="2000" b="1">
              <a:latin typeface="Calibri"/>
              <a:ea typeface="+mj-ea"/>
              <a:cs typeface="Calibri"/>
            </a:endParaRPr>
          </a:p>
        </p:txBody>
      </p:sp>
    </p:spTree>
    <p:extLst>
      <p:ext uri="{BB962C8B-B14F-4D97-AF65-F5344CB8AC3E}">
        <p14:creationId xmlns:p14="http://schemas.microsoft.com/office/powerpoint/2010/main" val="3016123966"/>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E1B3-FD06-9037-FBAC-A87A143D8CB4}"/>
              </a:ext>
            </a:extLst>
          </p:cNvPr>
          <p:cNvSpPr>
            <a:spLocks noGrp="1"/>
          </p:cNvSpPr>
          <p:nvPr>
            <p:ph type="title"/>
          </p:nvPr>
        </p:nvSpPr>
        <p:spPr/>
        <p:txBody>
          <a:bodyPr/>
          <a:lstStyle/>
          <a:p>
            <a:r>
              <a:rPr lang="en-US" dirty="0"/>
              <a:t>Model evaluation</a:t>
            </a:r>
          </a:p>
        </p:txBody>
      </p:sp>
      <p:pic>
        <p:nvPicPr>
          <p:cNvPr id="6" name="Content Placeholder 5">
            <a:extLst>
              <a:ext uri="{FF2B5EF4-FFF2-40B4-BE49-F238E27FC236}">
                <a16:creationId xmlns:a16="http://schemas.microsoft.com/office/drawing/2014/main" id="{1B8E1F62-A763-3BEF-9E0D-275FF5620DED}"/>
              </a:ext>
            </a:extLst>
          </p:cNvPr>
          <p:cNvPicPr>
            <a:picLocks noGrp="1" noChangeAspect="1"/>
          </p:cNvPicPr>
          <p:nvPr>
            <p:ph idx="1"/>
          </p:nvPr>
        </p:nvPicPr>
        <p:blipFill>
          <a:blip r:embed="rId2"/>
          <a:stretch>
            <a:fillRect/>
          </a:stretch>
        </p:blipFill>
        <p:spPr>
          <a:xfrm>
            <a:off x="6664911" y="389688"/>
            <a:ext cx="3686689" cy="2934109"/>
          </a:xfrm>
        </p:spPr>
      </p:pic>
      <p:sp>
        <p:nvSpPr>
          <p:cNvPr id="4" name="Slide Number Placeholder 3">
            <a:extLst>
              <a:ext uri="{FF2B5EF4-FFF2-40B4-BE49-F238E27FC236}">
                <a16:creationId xmlns:a16="http://schemas.microsoft.com/office/drawing/2014/main" id="{92D152A4-C4B1-8F12-5C4B-8401643E0E21}"/>
              </a:ext>
            </a:extLst>
          </p:cNvPr>
          <p:cNvSpPr>
            <a:spLocks noGrp="1"/>
          </p:cNvSpPr>
          <p:nvPr>
            <p:ph type="sldNum" sz="quarter" idx="12"/>
          </p:nvPr>
        </p:nvSpPr>
        <p:spPr/>
        <p:txBody>
          <a:bodyPr/>
          <a:lstStyle/>
          <a:p>
            <a:pPr>
              <a:defRPr/>
            </a:pPr>
            <a:fld id="{4F093C6D-1F35-428B-94EC-06E34E24B451}" type="slidenum">
              <a:rPr lang="en-US" altLang="en-US" smtClean="0"/>
              <a:pPr>
                <a:defRPr/>
              </a:pPr>
              <a:t>13</a:t>
            </a:fld>
            <a:endParaRPr lang="en-US" altLang="en-US"/>
          </a:p>
        </p:txBody>
      </p:sp>
      <p:pic>
        <p:nvPicPr>
          <p:cNvPr id="8" name="Picture 7">
            <a:extLst>
              <a:ext uri="{FF2B5EF4-FFF2-40B4-BE49-F238E27FC236}">
                <a16:creationId xmlns:a16="http://schemas.microsoft.com/office/drawing/2014/main" id="{4C60BDFA-85F5-9C74-716C-1CB806289904}"/>
              </a:ext>
            </a:extLst>
          </p:cNvPr>
          <p:cNvPicPr>
            <a:picLocks noChangeAspect="1"/>
          </p:cNvPicPr>
          <p:nvPr/>
        </p:nvPicPr>
        <p:blipFill>
          <a:blip r:embed="rId3"/>
          <a:stretch>
            <a:fillRect/>
          </a:stretch>
        </p:blipFill>
        <p:spPr>
          <a:xfrm>
            <a:off x="5670942" y="3476497"/>
            <a:ext cx="5702555" cy="3004132"/>
          </a:xfrm>
          <a:prstGeom prst="rect">
            <a:avLst/>
          </a:prstGeom>
        </p:spPr>
      </p:pic>
      <p:sp>
        <p:nvSpPr>
          <p:cNvPr id="10" name="TextBox 9">
            <a:extLst>
              <a:ext uri="{FF2B5EF4-FFF2-40B4-BE49-F238E27FC236}">
                <a16:creationId xmlns:a16="http://schemas.microsoft.com/office/drawing/2014/main" id="{1EFAA926-58DF-E328-003A-7DD42432E2CF}"/>
              </a:ext>
            </a:extLst>
          </p:cNvPr>
          <p:cNvSpPr txBox="1"/>
          <p:nvPr/>
        </p:nvSpPr>
        <p:spPr>
          <a:xfrm>
            <a:off x="838200" y="1551189"/>
            <a:ext cx="4096657" cy="2585323"/>
          </a:xfrm>
          <a:prstGeom prst="rect">
            <a:avLst/>
          </a:prstGeom>
          <a:noFill/>
        </p:spPr>
        <p:txBody>
          <a:bodyPr wrap="square">
            <a:spAutoFit/>
          </a:bodyPr>
          <a:lstStyle/>
          <a:p>
            <a:pPr algn="just"/>
            <a:r>
              <a:rPr lang="en-US" dirty="0"/>
              <a:t>RMSE (Root Mean Squared Error): measure the overall performance of a regression model. </a:t>
            </a:r>
          </a:p>
          <a:p>
            <a:pPr algn="just"/>
            <a:r>
              <a:rPr lang="en-US" dirty="0"/>
              <a:t>MAE (Mean Absolute Error): the average absolute difference between the predicted values and the actual values. MSE (Mean Squared Error): the average of the squared differences between the predicted values and the actual values</a:t>
            </a:r>
          </a:p>
        </p:txBody>
      </p:sp>
      <p:pic>
        <p:nvPicPr>
          <p:cNvPr id="12" name="Picture 11">
            <a:extLst>
              <a:ext uri="{FF2B5EF4-FFF2-40B4-BE49-F238E27FC236}">
                <a16:creationId xmlns:a16="http://schemas.microsoft.com/office/drawing/2014/main" id="{849360A2-7C9A-0DEF-F577-1E9E7121E2A0}"/>
              </a:ext>
            </a:extLst>
          </p:cNvPr>
          <p:cNvPicPr>
            <a:picLocks noChangeAspect="1"/>
          </p:cNvPicPr>
          <p:nvPr/>
        </p:nvPicPr>
        <p:blipFill>
          <a:blip r:embed="rId4"/>
          <a:stretch>
            <a:fillRect/>
          </a:stretch>
        </p:blipFill>
        <p:spPr>
          <a:xfrm>
            <a:off x="643812" y="4910981"/>
            <a:ext cx="4096657" cy="1298237"/>
          </a:xfrm>
          <a:prstGeom prst="rect">
            <a:avLst/>
          </a:prstGeom>
        </p:spPr>
      </p:pic>
    </p:spTree>
    <p:extLst>
      <p:ext uri="{BB962C8B-B14F-4D97-AF65-F5344CB8AC3E}">
        <p14:creationId xmlns:p14="http://schemas.microsoft.com/office/powerpoint/2010/main" val="369328069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270E-888E-4EBD-19AE-37F6027E9F7B}"/>
              </a:ext>
            </a:extLst>
          </p:cNvPr>
          <p:cNvSpPr>
            <a:spLocks noGrp="1"/>
          </p:cNvSpPr>
          <p:nvPr>
            <p:ph type="title"/>
          </p:nvPr>
        </p:nvSpPr>
        <p:spPr>
          <a:xfrm>
            <a:off x="7790541" y="1955666"/>
            <a:ext cx="4305660" cy="1185562"/>
          </a:xfrm>
        </p:spPr>
        <p:txBody>
          <a:bodyPr vert="horz" lIns="91440" tIns="45720" rIns="91440" bIns="45720" rtlCol="0" anchor="t">
            <a:normAutofit fontScale="90000"/>
          </a:bodyPr>
          <a:lstStyle/>
          <a:p>
            <a:r>
              <a:rPr lang="en-US" sz="4000" b="1" dirty="0">
                <a:latin typeface="Arial Nova"/>
              </a:rPr>
              <a:t>Residual Analysis</a:t>
            </a:r>
          </a:p>
        </p:txBody>
      </p:sp>
      <p:sp>
        <p:nvSpPr>
          <p:cNvPr id="4" name="Slide Number Placeholder 3">
            <a:extLst>
              <a:ext uri="{FF2B5EF4-FFF2-40B4-BE49-F238E27FC236}">
                <a16:creationId xmlns:a16="http://schemas.microsoft.com/office/drawing/2014/main" id="{51A4A4D8-73D2-4BD4-E63D-F39C6F1C66A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defRPr/>
            </a:pPr>
            <a:fld id="{4F093C6D-1F35-428B-94EC-06E34E24B451}" type="slidenum">
              <a:rPr lang="en-US" altLang="en-US" smtClean="0"/>
              <a:pPr defTabSz="914400">
                <a:spcAft>
                  <a:spcPts val="600"/>
                </a:spcAft>
                <a:defRPr/>
              </a:pPr>
              <a:t>14</a:t>
            </a:fld>
            <a:endParaRPr lang="en-US" altLang="en-US"/>
          </a:p>
        </p:txBody>
      </p:sp>
      <p:pic>
        <p:nvPicPr>
          <p:cNvPr id="6" name="Content Placeholder 5">
            <a:extLst>
              <a:ext uri="{FF2B5EF4-FFF2-40B4-BE49-F238E27FC236}">
                <a16:creationId xmlns:a16="http://schemas.microsoft.com/office/drawing/2014/main" id="{396FEF1C-7CAD-2257-8827-24E129CE6A8A}"/>
              </a:ext>
            </a:extLst>
          </p:cNvPr>
          <p:cNvPicPr>
            <a:picLocks noGrp="1" noChangeAspect="1"/>
          </p:cNvPicPr>
          <p:nvPr>
            <p:ph idx="1"/>
          </p:nvPr>
        </p:nvPicPr>
        <p:blipFill rotWithShape="1">
          <a:blip r:embed="rId3"/>
          <a:srcRect t="1053" r="-2" b="-2"/>
          <a:stretch/>
        </p:blipFill>
        <p:spPr>
          <a:xfrm>
            <a:off x="281084" y="1121228"/>
            <a:ext cx="7045970" cy="5201816"/>
          </a:xfrm>
          <a:prstGeom prst="rect">
            <a:avLst/>
          </a:prstGeom>
          <a:effectLst>
            <a:outerShdw blurRad="50800" dist="38100" dir="5400000" algn="t" rotWithShape="0">
              <a:prstClr val="black">
                <a:alpha val="43000"/>
              </a:prstClr>
            </a:outerShdw>
          </a:effectLst>
        </p:spPr>
      </p:pic>
      <p:sp>
        <p:nvSpPr>
          <p:cNvPr id="8" name="TextBox 7">
            <a:extLst>
              <a:ext uri="{FF2B5EF4-FFF2-40B4-BE49-F238E27FC236}">
                <a16:creationId xmlns:a16="http://schemas.microsoft.com/office/drawing/2014/main" id="{9C991333-6E4A-222A-1299-04BD17AA87AC}"/>
              </a:ext>
            </a:extLst>
          </p:cNvPr>
          <p:cNvSpPr txBox="1"/>
          <p:nvPr/>
        </p:nvSpPr>
        <p:spPr>
          <a:xfrm>
            <a:off x="7789312" y="3072385"/>
            <a:ext cx="3754987" cy="1306783"/>
          </a:xfrm>
          <a:prstGeom prst="rect">
            <a:avLst/>
          </a:prstGeom>
        </p:spPr>
        <p:txBody>
          <a:bodyPr vert="horz" lIns="91440" tIns="45720" rIns="91440" bIns="45720" rtlCol="0" anchor="t">
            <a:normAutofit/>
          </a:bodyPr>
          <a:lstStyle/>
          <a:p>
            <a:pPr marL="285750" indent="-285750">
              <a:spcBef>
                <a:spcPts val="1000"/>
              </a:spcBef>
              <a:buClr>
                <a:schemeClr val="bg2">
                  <a:lumMod val="40000"/>
                  <a:lumOff val="60000"/>
                </a:schemeClr>
              </a:buClr>
              <a:buSzPct val="80000"/>
              <a:buFont typeface="Wingdings"/>
              <a:buChar char="Ø"/>
            </a:pPr>
            <a:r>
              <a:rPr lang="en-US" sz="2000" b="1" dirty="0">
                <a:latin typeface="Calibri"/>
                <a:ea typeface="+mj-ea"/>
                <a:cs typeface="Calibri"/>
              </a:rPr>
              <a:t>The distribution plot of error term show the normal distribution of mean at zero.</a:t>
            </a:r>
          </a:p>
        </p:txBody>
      </p:sp>
    </p:spTree>
    <p:extLst>
      <p:ext uri="{BB962C8B-B14F-4D97-AF65-F5344CB8AC3E}">
        <p14:creationId xmlns:p14="http://schemas.microsoft.com/office/powerpoint/2010/main" val="33493728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226" name="Rectangle 922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218" name="Title 1">
            <a:extLst>
              <a:ext uri="{FF2B5EF4-FFF2-40B4-BE49-F238E27FC236}">
                <a16:creationId xmlns:a16="http://schemas.microsoft.com/office/drawing/2014/main" id="{62BB20E0-98A8-DB09-CD0D-9F16C345E454}"/>
              </a:ext>
            </a:extLst>
          </p:cNvPr>
          <p:cNvSpPr>
            <a:spLocks noGrp="1"/>
          </p:cNvSpPr>
          <p:nvPr>
            <p:ph type="title"/>
          </p:nvPr>
        </p:nvSpPr>
        <p:spPr>
          <a:xfrm>
            <a:off x="648930" y="629266"/>
            <a:ext cx="6188190" cy="1210219"/>
          </a:xfrm>
        </p:spPr>
        <p:txBody>
          <a:bodyPr>
            <a:normAutofit/>
          </a:bodyPr>
          <a:lstStyle/>
          <a:p>
            <a:pPr eaLnBrk="1" hangingPunct="1"/>
            <a:r>
              <a:rPr lang="en-US" altLang="en-US" sz="4000" b="1" dirty="0">
                <a:solidFill>
                  <a:srgbClr val="EBEBEB"/>
                </a:solidFill>
                <a:latin typeface="Arial Nova"/>
              </a:rPr>
              <a:t>Results and Discussion</a:t>
            </a:r>
          </a:p>
        </p:txBody>
      </p:sp>
      <p:sp>
        <p:nvSpPr>
          <p:cNvPr id="9219" name="Content Placeholder 2">
            <a:extLst>
              <a:ext uri="{FF2B5EF4-FFF2-40B4-BE49-F238E27FC236}">
                <a16:creationId xmlns:a16="http://schemas.microsoft.com/office/drawing/2014/main" id="{BCD78DBC-8010-31EC-CD39-71D75D50A91A}"/>
              </a:ext>
            </a:extLst>
          </p:cNvPr>
          <p:cNvSpPr>
            <a:spLocks noGrp="1"/>
          </p:cNvSpPr>
          <p:nvPr>
            <p:ph idx="1"/>
          </p:nvPr>
        </p:nvSpPr>
        <p:spPr>
          <a:xfrm>
            <a:off x="648930" y="2438400"/>
            <a:ext cx="6188189" cy="1491645"/>
          </a:xfrm>
        </p:spPr>
        <p:txBody>
          <a:bodyPr vert="horz" lIns="91440" tIns="45720" rIns="91440" bIns="45720" rtlCol="0" anchor="t">
            <a:normAutofit/>
          </a:bodyPr>
          <a:lstStyle/>
          <a:p>
            <a:pPr marL="0" indent="0" eaLnBrk="1" hangingPunct="1">
              <a:buNone/>
            </a:pPr>
            <a:r>
              <a:rPr lang="en-US" b="1" i="0" dirty="0">
                <a:solidFill>
                  <a:srgbClr val="FFFFFF"/>
                </a:solidFill>
                <a:effectLst/>
                <a:latin typeface="Calibri"/>
                <a:cs typeface="Calibri"/>
              </a:rPr>
              <a:t>The graph shows that the actual and predicted values are closely aligned, with only a few inaccuracies in the predictions. This suggests that our model is capable of providing accurate predictions.</a:t>
            </a:r>
            <a:endParaRPr lang="en-US" altLang="en-US" b="1" dirty="0">
              <a:solidFill>
                <a:srgbClr val="FFFFFF"/>
              </a:solidFill>
              <a:latin typeface="Calibri"/>
              <a:cs typeface="Calibri"/>
            </a:endParaRPr>
          </a:p>
        </p:txBody>
      </p:sp>
      <p:sp>
        <p:nvSpPr>
          <p:cNvPr id="922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222" name="Picture 9221" descr="Financial graphs on a dark display">
            <a:extLst>
              <a:ext uri="{FF2B5EF4-FFF2-40B4-BE49-F238E27FC236}">
                <a16:creationId xmlns:a16="http://schemas.microsoft.com/office/drawing/2014/main" id="{6079BFC6-9613-8B03-6D41-80F8F53A00C8}"/>
              </a:ext>
            </a:extLst>
          </p:cNvPr>
          <p:cNvPicPr>
            <a:picLocks noChangeAspect="1"/>
          </p:cNvPicPr>
          <p:nvPr/>
        </p:nvPicPr>
        <p:blipFill rotWithShape="1">
          <a:blip r:embed="rId4"/>
          <a:srcRect l="24678" r="30091" b="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9220" name="Slide Number Placeholder 4">
            <a:extLst>
              <a:ext uri="{FF2B5EF4-FFF2-40B4-BE49-F238E27FC236}">
                <a16:creationId xmlns:a16="http://schemas.microsoft.com/office/drawing/2014/main" id="{002BF71D-1900-1A57-D968-F77C7BF8D627}"/>
              </a:ext>
            </a:extLst>
          </p:cNvPr>
          <p:cNvSpPr>
            <a:spLocks noGrp="1" noChangeArrowheads="1"/>
          </p:cNvSpPr>
          <p:nvPr>
            <p:ph type="sldNum" sz="quarter" idx="12"/>
          </p:nvPr>
        </p:nvSpPr>
        <p:spPr bwMode="auto">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FontTx/>
              <a:buNone/>
            </a:pPr>
            <a:fld id="{4403620D-3BA2-42B2-90A2-0A40EB5ED508}" type="slidenum">
              <a:rPr lang="en-US" altLang="en-US">
                <a:solidFill>
                  <a:srgbClr val="FFFFFF"/>
                </a:solidFill>
              </a:rPr>
              <a:pPr>
                <a:spcBef>
                  <a:spcPct val="0"/>
                </a:spcBef>
                <a:spcAft>
                  <a:spcPts val="600"/>
                </a:spcAft>
                <a:buFontTx/>
                <a:buNone/>
              </a:pPr>
              <a:t>15</a:t>
            </a:fld>
            <a:endParaRPr lang="en-US"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311" name="Picture 1127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312" name="Picture 1127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313" name="Oval 1127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314" name="Picture 1127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315" name="Picture 1128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316" name="Rectangle 1128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317" name="Picture 11269" descr="Empty dining table">
            <a:extLst>
              <a:ext uri="{FF2B5EF4-FFF2-40B4-BE49-F238E27FC236}">
                <a16:creationId xmlns:a16="http://schemas.microsoft.com/office/drawing/2014/main" id="{75C81FD3-E005-3296-D8C7-B0765DFA4D30}"/>
              </a:ext>
            </a:extLst>
          </p:cNvPr>
          <p:cNvPicPr>
            <a:picLocks noChangeAspect="1"/>
          </p:cNvPicPr>
          <p:nvPr/>
        </p:nvPicPr>
        <p:blipFill rotWithShape="1">
          <a:blip r:embed="rId8">
            <a:duotone>
              <a:prstClr val="black"/>
              <a:schemeClr val="accent5">
                <a:tint val="45000"/>
                <a:satMod val="400000"/>
              </a:schemeClr>
            </a:duotone>
            <a:alphaModFix amt="25000"/>
          </a:blip>
          <a:srcRect t="23278" r="9085" b="-7"/>
          <a:stretch/>
        </p:blipFill>
        <p:spPr>
          <a:xfrm>
            <a:off x="20" y="10"/>
            <a:ext cx="12191980" cy="6857990"/>
          </a:xfrm>
          <a:prstGeom prst="rect">
            <a:avLst/>
          </a:prstGeom>
        </p:spPr>
      </p:pic>
      <p:sp>
        <p:nvSpPr>
          <p:cNvPr id="3" name="Title 2">
            <a:extLst>
              <a:ext uri="{FF2B5EF4-FFF2-40B4-BE49-F238E27FC236}">
                <a16:creationId xmlns:a16="http://schemas.microsoft.com/office/drawing/2014/main" id="{852BDCE3-531C-6A35-F4CD-9456FE1D4747}"/>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Thank You</a:t>
            </a:r>
          </a:p>
        </p:txBody>
      </p:sp>
      <p:sp>
        <p:nvSpPr>
          <p:cNvPr id="11318" name="Rectangle 11285">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268" name="Slide Number Placeholder 4">
            <a:extLst>
              <a:ext uri="{FF2B5EF4-FFF2-40B4-BE49-F238E27FC236}">
                <a16:creationId xmlns:a16="http://schemas.microsoft.com/office/drawing/2014/main" id="{252D3428-8224-3167-E90D-8D648D4DEA23}"/>
              </a:ext>
            </a:extLst>
          </p:cNvPr>
          <p:cNvSpPr>
            <a:spLocks noGrp="1" noChangeArrowheads="1"/>
          </p:cNvSpPr>
          <p:nvPr>
            <p:ph type="sldNum" sz="quarter" idx="12"/>
          </p:nvPr>
        </p:nvSpPr>
        <p:spPr bwMode="auto">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14400">
              <a:spcBef>
                <a:spcPct val="0"/>
              </a:spcBef>
              <a:spcAft>
                <a:spcPts val="600"/>
              </a:spcAft>
              <a:buFontTx/>
              <a:buNone/>
            </a:pPr>
            <a:fld id="{8E2F68EF-F8FA-46E8-B0A3-DD89C2FD7F15}" type="slidenum">
              <a:rPr lang="en-US" altLang="en-US">
                <a:solidFill>
                  <a:schemeClr val="tx1">
                    <a:tint val="75000"/>
                  </a:schemeClr>
                </a:solidFill>
                <a:latin typeface="+mn-lt"/>
              </a:rPr>
              <a:pPr defTabSz="914400">
                <a:spcBef>
                  <a:spcPct val="0"/>
                </a:spcBef>
                <a:spcAft>
                  <a:spcPts val="600"/>
                </a:spcAft>
                <a:buFontTx/>
                <a:buNone/>
              </a:pPr>
              <a:t>16</a:t>
            </a:fld>
            <a:endParaRPr lang="en-US" altLang="en-US">
              <a:solidFill>
                <a:schemeClr val="tx1">
                  <a:tint val="75000"/>
                </a:schemeClr>
              </a:solidFill>
              <a:latin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24B9F36-D550-1054-8622-609CCE430D18}"/>
              </a:ext>
            </a:extLst>
          </p:cNvPr>
          <p:cNvSpPr>
            <a:spLocks noGrp="1"/>
          </p:cNvSpPr>
          <p:nvPr>
            <p:ph type="title"/>
          </p:nvPr>
        </p:nvSpPr>
        <p:spPr>
          <a:xfrm>
            <a:off x="646111" y="593591"/>
            <a:ext cx="9788925" cy="1259657"/>
          </a:xfrm>
        </p:spPr>
        <p:txBody>
          <a:bodyPr vert="horz" lIns="91440" tIns="45720" rIns="91440" bIns="45720" rtlCol="0" anchor="t">
            <a:normAutofit fontScale="90000"/>
          </a:bodyPr>
          <a:lstStyle/>
          <a:p>
            <a:r>
              <a:rPr lang="en-US" altLang="en-US" sz="4000" b="1" dirty="0">
                <a:latin typeface="Arial Nova"/>
              </a:rPr>
              <a:t>Problem Statement and Dataset Discussion</a:t>
            </a:r>
          </a:p>
        </p:txBody>
      </p:sp>
      <p:sp>
        <p:nvSpPr>
          <p:cNvPr id="5124" name="Slide Number Placeholder 4">
            <a:extLst>
              <a:ext uri="{FF2B5EF4-FFF2-40B4-BE49-F238E27FC236}">
                <a16:creationId xmlns:a16="http://schemas.microsoft.com/office/drawing/2014/main" id="{DAEED3E1-112F-83C6-02B5-7B4D079B87C4}"/>
              </a:ext>
            </a:extLst>
          </p:cNvPr>
          <p:cNvSpPr>
            <a:spLocks noGrp="1" noChangeArrowheads="1"/>
          </p:cNvSpPr>
          <p:nvPr>
            <p:ph type="sldNum" sz="quarter" idx="12"/>
          </p:nvPr>
        </p:nvSpPr>
        <p:spPr bwMode="auto">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14400">
              <a:spcBef>
                <a:spcPct val="0"/>
              </a:spcBef>
              <a:spcAft>
                <a:spcPts val="600"/>
              </a:spcAft>
              <a:buFontTx/>
              <a:buNone/>
            </a:pPr>
            <a:fld id="{38E653C5-294C-4D2A-B2A3-9D250D90D400}" type="slidenum">
              <a:rPr lang="en-US" altLang="en-US">
                <a:solidFill>
                  <a:schemeClr val="tx1">
                    <a:tint val="75000"/>
                  </a:schemeClr>
                </a:solidFill>
                <a:latin typeface="+mn-lt"/>
              </a:rPr>
              <a:pPr defTabSz="914400">
                <a:spcBef>
                  <a:spcPct val="0"/>
                </a:spcBef>
                <a:spcAft>
                  <a:spcPts val="600"/>
                </a:spcAft>
                <a:buFontTx/>
                <a:buNone/>
              </a:pPr>
              <a:t>2</a:t>
            </a:fld>
            <a:endParaRPr lang="en-US" altLang="en-US">
              <a:solidFill>
                <a:schemeClr val="tx1">
                  <a:tint val="75000"/>
                </a:schemeClr>
              </a:solidFill>
              <a:latin typeface="+mn-lt"/>
            </a:endParaRPr>
          </a:p>
        </p:txBody>
      </p:sp>
      <p:graphicFrame>
        <p:nvGraphicFramePr>
          <p:cNvPr id="5126" name="Content Placeholder 2">
            <a:extLst>
              <a:ext uri="{FF2B5EF4-FFF2-40B4-BE49-F238E27FC236}">
                <a16:creationId xmlns:a16="http://schemas.microsoft.com/office/drawing/2014/main" id="{EBF9B0D7-EC6B-323B-D667-94285D2C22A2}"/>
              </a:ext>
            </a:extLst>
          </p:cNvPr>
          <p:cNvGraphicFramePr/>
          <p:nvPr>
            <p:extLst>
              <p:ext uri="{D42A27DB-BD31-4B8C-83A1-F6EECF244321}">
                <p14:modId xmlns:p14="http://schemas.microsoft.com/office/powerpoint/2010/main" val="3827735317"/>
              </p:ext>
            </p:extLst>
          </p:nvPr>
        </p:nvGraphicFramePr>
        <p:xfrm>
          <a:off x="646111" y="2140085"/>
          <a:ext cx="10825898"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9077840-F339-CD3F-D4B6-C99AA50F3FD2}"/>
              </a:ext>
            </a:extLst>
          </p:cNvPr>
          <p:cNvPicPr>
            <a:picLocks noGrp="1" noChangeAspect="1"/>
          </p:cNvPicPr>
          <p:nvPr>
            <p:ph idx="1"/>
          </p:nvPr>
        </p:nvPicPr>
        <p:blipFill>
          <a:blip r:embed="rId2"/>
          <a:stretch>
            <a:fillRect/>
          </a:stretch>
        </p:blipFill>
        <p:spPr>
          <a:xfrm>
            <a:off x="423254" y="3865495"/>
            <a:ext cx="7577210" cy="2525486"/>
          </a:xfrm>
        </p:spPr>
      </p:pic>
      <p:sp>
        <p:nvSpPr>
          <p:cNvPr id="4" name="Slide Number Placeholder 3">
            <a:extLst>
              <a:ext uri="{FF2B5EF4-FFF2-40B4-BE49-F238E27FC236}">
                <a16:creationId xmlns:a16="http://schemas.microsoft.com/office/drawing/2014/main" id="{6BDEADE2-047D-55B9-B3C3-B2D13724F3AD}"/>
              </a:ext>
            </a:extLst>
          </p:cNvPr>
          <p:cNvSpPr>
            <a:spLocks noGrp="1"/>
          </p:cNvSpPr>
          <p:nvPr>
            <p:ph type="sldNum" sz="quarter" idx="12"/>
          </p:nvPr>
        </p:nvSpPr>
        <p:spPr/>
        <p:txBody>
          <a:bodyPr/>
          <a:lstStyle/>
          <a:p>
            <a:pPr>
              <a:defRPr/>
            </a:pPr>
            <a:fld id="{4F093C6D-1F35-428B-94EC-06E34E24B451}" type="slidenum">
              <a:rPr lang="en-US" altLang="en-US" smtClean="0"/>
              <a:pPr>
                <a:defRPr/>
              </a:pPr>
              <a:t>3</a:t>
            </a:fld>
            <a:endParaRPr lang="en-US" altLang="en-US"/>
          </a:p>
        </p:txBody>
      </p:sp>
      <p:pic>
        <p:nvPicPr>
          <p:cNvPr id="6" name="Picture 5">
            <a:extLst>
              <a:ext uri="{FF2B5EF4-FFF2-40B4-BE49-F238E27FC236}">
                <a16:creationId xmlns:a16="http://schemas.microsoft.com/office/drawing/2014/main" id="{0B285757-2EDB-8B42-2549-C0BA3E7B9FB8}"/>
              </a:ext>
            </a:extLst>
          </p:cNvPr>
          <p:cNvPicPr>
            <a:picLocks noChangeAspect="1"/>
          </p:cNvPicPr>
          <p:nvPr/>
        </p:nvPicPr>
        <p:blipFill>
          <a:blip r:embed="rId3"/>
          <a:stretch>
            <a:fillRect/>
          </a:stretch>
        </p:blipFill>
        <p:spPr>
          <a:xfrm>
            <a:off x="421112" y="1031075"/>
            <a:ext cx="7632721" cy="2392589"/>
          </a:xfrm>
          <a:prstGeom prst="rect">
            <a:avLst/>
          </a:prstGeom>
        </p:spPr>
      </p:pic>
      <p:pic>
        <p:nvPicPr>
          <p:cNvPr id="8" name="Picture 7">
            <a:extLst>
              <a:ext uri="{FF2B5EF4-FFF2-40B4-BE49-F238E27FC236}">
                <a16:creationId xmlns:a16="http://schemas.microsoft.com/office/drawing/2014/main" id="{6CDEEF70-0B44-39B6-63A0-578C8CD6FF8E}"/>
              </a:ext>
            </a:extLst>
          </p:cNvPr>
          <p:cNvPicPr>
            <a:picLocks noChangeAspect="1"/>
          </p:cNvPicPr>
          <p:nvPr/>
        </p:nvPicPr>
        <p:blipFill rotWithShape="1">
          <a:blip r:embed="rId4"/>
          <a:srcRect t="10035"/>
          <a:stretch/>
        </p:blipFill>
        <p:spPr>
          <a:xfrm>
            <a:off x="8330047" y="1690621"/>
            <a:ext cx="2938390" cy="4346023"/>
          </a:xfrm>
          <a:prstGeom prst="rect">
            <a:avLst/>
          </a:prstGeom>
        </p:spPr>
      </p:pic>
    </p:spTree>
    <p:extLst>
      <p:ext uri="{BB962C8B-B14F-4D97-AF65-F5344CB8AC3E}">
        <p14:creationId xmlns:p14="http://schemas.microsoft.com/office/powerpoint/2010/main" val="19165209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2" name="Rectangle 820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20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8194" name="Title 1">
            <a:extLst>
              <a:ext uri="{FF2B5EF4-FFF2-40B4-BE49-F238E27FC236}">
                <a16:creationId xmlns:a16="http://schemas.microsoft.com/office/drawing/2014/main" id="{6CEBFDDA-208F-BAB0-2E78-BB3547BB3020}"/>
              </a:ext>
            </a:extLst>
          </p:cNvPr>
          <p:cNvSpPr>
            <a:spLocks noGrp="1"/>
          </p:cNvSpPr>
          <p:nvPr>
            <p:ph type="title"/>
          </p:nvPr>
        </p:nvSpPr>
        <p:spPr>
          <a:xfrm>
            <a:off x="648930" y="629267"/>
            <a:ext cx="9252154" cy="1016654"/>
          </a:xfrm>
        </p:spPr>
        <p:txBody>
          <a:bodyPr>
            <a:normAutofit/>
          </a:bodyPr>
          <a:lstStyle/>
          <a:p>
            <a:pPr eaLnBrk="1" hangingPunct="1">
              <a:lnSpc>
                <a:spcPct val="90000"/>
              </a:lnSpc>
            </a:pPr>
            <a:r>
              <a:rPr lang="en-US" altLang="en-US" sz="4000" b="1" dirty="0">
                <a:solidFill>
                  <a:srgbClr val="EBEBEB"/>
                </a:solidFill>
                <a:latin typeface="Arial Nova"/>
              </a:rPr>
              <a:t>Proposed Analytical/Predictive Model</a:t>
            </a:r>
          </a:p>
        </p:txBody>
      </p:sp>
      <p:sp>
        <p:nvSpPr>
          <p:cNvPr id="8206" name="Rectangle 820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96" name="Slide Number Placeholder 4">
            <a:extLst>
              <a:ext uri="{FF2B5EF4-FFF2-40B4-BE49-F238E27FC236}">
                <a16:creationId xmlns:a16="http://schemas.microsoft.com/office/drawing/2014/main" id="{FDD99E5D-3E8F-337B-E085-D29F171EE6E4}"/>
              </a:ext>
            </a:extLst>
          </p:cNvPr>
          <p:cNvSpPr>
            <a:spLocks noGrp="1" noChangeArrowheads="1"/>
          </p:cNvSpPr>
          <p:nvPr>
            <p:ph type="sldNum" sz="quarter" idx="12"/>
          </p:nvPr>
        </p:nvSpPr>
        <p:spPr bwMode="auto">
          <a:xfrm>
            <a:off x="10352540" y="295729"/>
            <a:ext cx="838199" cy="767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FontTx/>
              <a:buNone/>
            </a:pPr>
            <a:fld id="{E3C8D283-875E-4154-9119-B7EBBEDA8502}" type="slidenum">
              <a:rPr lang="en-US" altLang="en-US">
                <a:solidFill>
                  <a:srgbClr val="FFFFFF"/>
                </a:solidFill>
              </a:rPr>
              <a:pPr>
                <a:spcBef>
                  <a:spcPct val="0"/>
                </a:spcBef>
                <a:spcAft>
                  <a:spcPts val="600"/>
                </a:spcAft>
                <a:buFontTx/>
                <a:buNone/>
              </a:pPr>
              <a:t>4</a:t>
            </a:fld>
            <a:endParaRPr lang="en-US" altLang="en-US">
              <a:solidFill>
                <a:srgbClr val="FFFFFF"/>
              </a:solidFill>
            </a:endParaRPr>
          </a:p>
        </p:txBody>
      </p:sp>
      <p:sp>
        <p:nvSpPr>
          <p:cNvPr id="8208" name="Freeform: Shape 820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8198" name="Content Placeholder 2">
            <a:extLst>
              <a:ext uri="{FF2B5EF4-FFF2-40B4-BE49-F238E27FC236}">
                <a16:creationId xmlns:a16="http://schemas.microsoft.com/office/drawing/2014/main" id="{2F322E73-F0D9-D9A8-497C-080B83558427}"/>
              </a:ext>
            </a:extLst>
          </p:cNvPr>
          <p:cNvGraphicFramePr>
            <a:graphicFrameLocks noGrp="1"/>
          </p:cNvGraphicFramePr>
          <p:nvPr>
            <p:ph idx="1"/>
            <p:extLst>
              <p:ext uri="{D42A27DB-BD31-4B8C-83A1-F6EECF244321}">
                <p14:modId xmlns:p14="http://schemas.microsoft.com/office/powerpoint/2010/main" val="1554055761"/>
              </p:ext>
            </p:extLst>
          </p:nvPr>
        </p:nvGraphicFramePr>
        <p:xfrm>
          <a:off x="111048" y="2451668"/>
          <a:ext cx="11747016" cy="410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7599-BD3B-51E7-44F2-AE13A2EA671B}"/>
              </a:ext>
            </a:extLst>
          </p:cNvPr>
          <p:cNvSpPr>
            <a:spLocks noGrp="1"/>
          </p:cNvSpPr>
          <p:nvPr>
            <p:ph type="title"/>
          </p:nvPr>
        </p:nvSpPr>
        <p:spPr>
          <a:xfrm>
            <a:off x="646111" y="452718"/>
            <a:ext cx="9404723" cy="862648"/>
          </a:xfrm>
        </p:spPr>
        <p:txBody>
          <a:bodyPr/>
          <a:lstStyle/>
          <a:p>
            <a:r>
              <a:rPr lang="en-US" sz="4000" b="1" dirty="0">
                <a:latin typeface="Arial Nova"/>
              </a:rPr>
              <a:t>Analysis</a:t>
            </a:r>
          </a:p>
        </p:txBody>
      </p:sp>
      <p:sp>
        <p:nvSpPr>
          <p:cNvPr id="3" name="Content Placeholder 2">
            <a:extLst>
              <a:ext uri="{FF2B5EF4-FFF2-40B4-BE49-F238E27FC236}">
                <a16:creationId xmlns:a16="http://schemas.microsoft.com/office/drawing/2014/main" id="{36E31387-FDA8-44D9-29EE-1724B0134467}"/>
              </a:ext>
            </a:extLst>
          </p:cNvPr>
          <p:cNvSpPr>
            <a:spLocks noGrp="1"/>
          </p:cNvSpPr>
          <p:nvPr>
            <p:ph idx="1"/>
          </p:nvPr>
        </p:nvSpPr>
        <p:spPr>
          <a:xfrm>
            <a:off x="648674" y="1399776"/>
            <a:ext cx="9401179" cy="3625581"/>
          </a:xfrm>
        </p:spPr>
        <p:txBody>
          <a:bodyPr vert="horz" lIns="91440" tIns="45720" rIns="91440" bIns="45720" rtlCol="0" anchor="t">
            <a:normAutofit/>
          </a:bodyPr>
          <a:lstStyle/>
          <a:p>
            <a:pPr algn="just">
              <a:buFont typeface="Wingdings 3"/>
            </a:pPr>
            <a:r>
              <a:rPr lang="en-US" sz="2800" b="1" dirty="0">
                <a:latin typeface="Calibri"/>
                <a:cs typeface="Calibri"/>
              </a:rPr>
              <a:t>We have all columns as float / int type except date type.</a:t>
            </a:r>
            <a:endParaRPr lang="en-US"/>
          </a:p>
          <a:p>
            <a:pPr algn="just">
              <a:buFont typeface="Wingdings 3"/>
            </a:pPr>
            <a:r>
              <a:rPr lang="en-US" sz="2800" b="1" dirty="0">
                <a:latin typeface="Calibri"/>
                <a:cs typeface="Calibri"/>
              </a:rPr>
              <a:t>There are some fields that are categorical in nature like season, month, holiday , etc.</a:t>
            </a:r>
          </a:p>
          <a:p>
            <a:pPr algn="just">
              <a:buFont typeface="Wingdings 3"/>
            </a:pPr>
            <a:r>
              <a:rPr lang="en-US" sz="2800" b="1" dirty="0">
                <a:latin typeface="Calibri"/>
                <a:cs typeface="Calibri"/>
              </a:rPr>
              <a:t>There are no null values are missing data.</a:t>
            </a:r>
          </a:p>
          <a:p>
            <a:pPr algn="just">
              <a:buFont typeface="Wingdings 3"/>
            </a:pPr>
            <a:r>
              <a:rPr lang="en-US" sz="2800" b="1" dirty="0">
                <a:latin typeface="Calibri"/>
                <a:cs typeface="Calibri"/>
              </a:rPr>
              <a:t>There are no duplicate values.</a:t>
            </a:r>
          </a:p>
          <a:p>
            <a:pPr algn="just">
              <a:buFont typeface="Wingdings 3"/>
            </a:pPr>
            <a:r>
              <a:rPr lang="en-US" sz="2800" b="1" dirty="0">
                <a:latin typeface="Calibri"/>
                <a:cs typeface="Calibri"/>
              </a:rPr>
              <a:t>We will drop columns : Casual and Registered</a:t>
            </a:r>
          </a:p>
          <a:p>
            <a:endParaRPr lang="en-US" dirty="0"/>
          </a:p>
        </p:txBody>
      </p:sp>
      <p:sp>
        <p:nvSpPr>
          <p:cNvPr id="4" name="Slide Number Placeholder 3">
            <a:extLst>
              <a:ext uri="{FF2B5EF4-FFF2-40B4-BE49-F238E27FC236}">
                <a16:creationId xmlns:a16="http://schemas.microsoft.com/office/drawing/2014/main" id="{38020931-A450-5630-8B71-4F800B975688}"/>
              </a:ext>
            </a:extLst>
          </p:cNvPr>
          <p:cNvSpPr>
            <a:spLocks noGrp="1"/>
          </p:cNvSpPr>
          <p:nvPr>
            <p:ph type="sldNum" sz="quarter" idx="12"/>
          </p:nvPr>
        </p:nvSpPr>
        <p:spPr/>
        <p:txBody>
          <a:bodyPr/>
          <a:lstStyle/>
          <a:p>
            <a:pPr>
              <a:defRPr/>
            </a:pPr>
            <a:fld id="{4F093C6D-1F35-428B-94EC-06E34E24B451}" type="slidenum">
              <a:rPr lang="en-US" altLang="en-US" smtClean="0"/>
              <a:pPr>
                <a:defRPr/>
              </a:pPr>
              <a:t>5</a:t>
            </a:fld>
            <a:endParaRPr lang="en-US" altLang="en-US"/>
          </a:p>
        </p:txBody>
      </p:sp>
    </p:spTree>
    <p:extLst>
      <p:ext uri="{BB962C8B-B14F-4D97-AF65-F5344CB8AC3E}">
        <p14:creationId xmlns:p14="http://schemas.microsoft.com/office/powerpoint/2010/main" val="31698310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463F-FF97-1BA3-93A6-3070FC75F2B1}"/>
              </a:ext>
            </a:extLst>
          </p:cNvPr>
          <p:cNvSpPr>
            <a:spLocks noGrp="1"/>
          </p:cNvSpPr>
          <p:nvPr>
            <p:ph type="title"/>
          </p:nvPr>
        </p:nvSpPr>
        <p:spPr>
          <a:xfrm>
            <a:off x="639709" y="4212709"/>
            <a:ext cx="4214408" cy="831400"/>
          </a:xfrm>
        </p:spPr>
        <p:txBody>
          <a:bodyPr>
            <a:normAutofit/>
          </a:bodyPr>
          <a:lstStyle/>
          <a:p>
            <a:r>
              <a:rPr lang="en-US" sz="4000"/>
              <a:t>Analysis</a:t>
            </a:r>
          </a:p>
        </p:txBody>
      </p:sp>
      <p:pic>
        <p:nvPicPr>
          <p:cNvPr id="8" name="Picture 7">
            <a:extLst>
              <a:ext uri="{FF2B5EF4-FFF2-40B4-BE49-F238E27FC236}">
                <a16:creationId xmlns:a16="http://schemas.microsoft.com/office/drawing/2014/main" id="{F9208A99-6706-5DA0-EFCB-21F709ECFEC7}"/>
              </a:ext>
            </a:extLst>
          </p:cNvPr>
          <p:cNvPicPr>
            <a:picLocks noChangeAspect="1"/>
          </p:cNvPicPr>
          <p:nvPr/>
        </p:nvPicPr>
        <p:blipFill>
          <a:blip r:embed="rId3"/>
          <a:stretch>
            <a:fillRect/>
          </a:stretch>
        </p:blipFill>
        <p:spPr>
          <a:xfrm>
            <a:off x="441430" y="640080"/>
            <a:ext cx="4769793" cy="3243757"/>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635305FC-6CA4-EBF6-372B-744321E6B103}"/>
              </a:ext>
            </a:extLst>
          </p:cNvPr>
          <p:cNvPicPr>
            <a:picLocks noChangeAspect="1"/>
          </p:cNvPicPr>
          <p:nvPr/>
        </p:nvPicPr>
        <p:blipFill>
          <a:blip r:embed="rId4"/>
          <a:stretch>
            <a:fillRect/>
          </a:stretch>
        </p:blipFill>
        <p:spPr>
          <a:xfrm>
            <a:off x="5823129" y="637032"/>
            <a:ext cx="4655595" cy="3986546"/>
          </a:xfrm>
          <a:prstGeom prst="rect">
            <a:avLst/>
          </a:prstGeom>
          <a:effectLst>
            <a:outerShdw blurRad="50800" dist="38100" dir="5400000" algn="t" rotWithShape="0">
              <a:prstClr val="black">
                <a:alpha val="43000"/>
              </a:prstClr>
            </a:outerShdw>
          </a:effectLst>
        </p:spPr>
      </p:pic>
      <p:sp>
        <p:nvSpPr>
          <p:cNvPr id="4" name="Slide Number Placeholder 3">
            <a:extLst>
              <a:ext uri="{FF2B5EF4-FFF2-40B4-BE49-F238E27FC236}">
                <a16:creationId xmlns:a16="http://schemas.microsoft.com/office/drawing/2014/main" id="{6FD63597-BC6D-05FF-683F-302F04DE3536}"/>
              </a:ext>
            </a:extLst>
          </p:cNvPr>
          <p:cNvSpPr>
            <a:spLocks noGrp="1"/>
          </p:cNvSpPr>
          <p:nvPr>
            <p:ph type="sldNum" sz="quarter" idx="12"/>
          </p:nvPr>
        </p:nvSpPr>
        <p:spPr>
          <a:xfrm>
            <a:off x="10352540" y="295729"/>
            <a:ext cx="838199" cy="767687"/>
          </a:xfrm>
        </p:spPr>
        <p:txBody>
          <a:bodyPr>
            <a:normAutofit/>
          </a:bodyPr>
          <a:lstStyle/>
          <a:p>
            <a:pPr>
              <a:spcAft>
                <a:spcPts val="600"/>
              </a:spcAft>
              <a:defRPr/>
            </a:pPr>
            <a:fld id="{4F093C6D-1F35-428B-94EC-06E34E24B451}" type="slidenum">
              <a:rPr lang="en-US" altLang="en-US"/>
              <a:pPr>
                <a:spcAft>
                  <a:spcPts val="600"/>
                </a:spcAft>
                <a:defRPr/>
              </a:pPr>
              <a:t>6</a:t>
            </a:fld>
            <a:endParaRPr lang="en-US" altLang="en-US"/>
          </a:p>
        </p:txBody>
      </p:sp>
      <p:sp>
        <p:nvSpPr>
          <p:cNvPr id="3" name="Content Placeholder 2">
            <a:extLst>
              <a:ext uri="{FF2B5EF4-FFF2-40B4-BE49-F238E27FC236}">
                <a16:creationId xmlns:a16="http://schemas.microsoft.com/office/drawing/2014/main" id="{420CA21A-20DB-CF84-9277-6C415DE831CD}"/>
              </a:ext>
            </a:extLst>
          </p:cNvPr>
          <p:cNvSpPr>
            <a:spLocks noGrp="1"/>
          </p:cNvSpPr>
          <p:nvPr>
            <p:ph idx="1"/>
          </p:nvPr>
        </p:nvSpPr>
        <p:spPr>
          <a:xfrm>
            <a:off x="635459" y="4939261"/>
            <a:ext cx="9164206" cy="1835602"/>
          </a:xfrm>
        </p:spPr>
        <p:txBody>
          <a:bodyPr vert="horz" lIns="91440" tIns="45720" rIns="91440" bIns="45720" rtlCol="0" anchor="t">
            <a:noAutofit/>
          </a:bodyPr>
          <a:lstStyle/>
          <a:p>
            <a:pPr algn="just" rtl="0">
              <a:lnSpc>
                <a:spcPct val="90000"/>
              </a:lnSpc>
              <a:buFont typeface="Wingdings 3"/>
            </a:pPr>
            <a:r>
              <a:rPr lang="en-US" sz="1400" b="1" dirty="0">
                <a:effectLst/>
                <a:latin typeface="Calibri"/>
                <a:cs typeface="Calibri"/>
              </a:rPr>
              <a:t>As per the analysis we do not require some of the columns instant - record index - which does not have any significance.</a:t>
            </a:r>
            <a:endParaRPr lang="en-US"/>
          </a:p>
          <a:p>
            <a:pPr algn="just" rtl="0">
              <a:lnSpc>
                <a:spcPct val="90000"/>
              </a:lnSpc>
              <a:buFont typeface="Wingdings 3"/>
            </a:pPr>
            <a:r>
              <a:rPr lang="en-US" sz="1400" b="1" dirty="0">
                <a:effectLst/>
                <a:latin typeface="Calibri"/>
                <a:cs typeface="Calibri"/>
              </a:rPr>
              <a:t>temp and attempt are related to each other, so will be using one that is temp.</a:t>
            </a:r>
          </a:p>
          <a:p>
            <a:pPr algn="just" rtl="0">
              <a:lnSpc>
                <a:spcPct val="90000"/>
              </a:lnSpc>
              <a:buFont typeface="Wingdings 3"/>
            </a:pPr>
            <a:r>
              <a:rPr lang="en-US" sz="1400" b="1" dirty="0">
                <a:effectLst/>
                <a:latin typeface="Calibri"/>
                <a:cs typeface="Calibri"/>
              </a:rPr>
              <a:t>casual &amp; registered - </a:t>
            </a:r>
            <a:r>
              <a:rPr lang="en-US" sz="1400" b="1" dirty="0" err="1">
                <a:effectLst/>
                <a:latin typeface="Calibri"/>
                <a:cs typeface="Calibri"/>
              </a:rPr>
              <a:t>cnt</a:t>
            </a:r>
            <a:r>
              <a:rPr lang="en-US" sz="1400" b="1" dirty="0">
                <a:effectLst/>
                <a:latin typeface="Calibri"/>
                <a:cs typeface="Calibri"/>
              </a:rPr>
              <a:t> includes both causal and registered. These columns contains the count of bike booked by different categories of customers. Further, we need to count total number of bikes and not to go with category.</a:t>
            </a:r>
          </a:p>
          <a:p>
            <a:pPr algn="just" rtl="0">
              <a:lnSpc>
                <a:spcPct val="90000"/>
              </a:lnSpc>
              <a:buFont typeface="Wingdings 3"/>
            </a:pPr>
            <a:r>
              <a:rPr lang="en-US" sz="1400" b="1" dirty="0" err="1">
                <a:effectLst/>
                <a:latin typeface="Calibri"/>
                <a:cs typeface="Calibri"/>
              </a:rPr>
              <a:t>dteday</a:t>
            </a:r>
            <a:r>
              <a:rPr lang="en-US" sz="1400" b="1" dirty="0">
                <a:effectLst/>
                <a:latin typeface="Calibri"/>
                <a:cs typeface="Calibri"/>
              </a:rPr>
              <a:t> - As we have separate columns for 'year', 'month', so therefore no need of this column.</a:t>
            </a:r>
          </a:p>
        </p:txBody>
      </p:sp>
    </p:spTree>
    <p:extLst>
      <p:ext uri="{BB962C8B-B14F-4D97-AF65-F5344CB8AC3E}">
        <p14:creationId xmlns:p14="http://schemas.microsoft.com/office/powerpoint/2010/main" val="366393054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52FC-67C5-C238-970B-7DC0B622F81F}"/>
              </a:ext>
            </a:extLst>
          </p:cNvPr>
          <p:cNvSpPr>
            <a:spLocks noGrp="1"/>
          </p:cNvSpPr>
          <p:nvPr>
            <p:ph type="title"/>
          </p:nvPr>
        </p:nvSpPr>
        <p:spPr>
          <a:xfrm>
            <a:off x="838200" y="365126"/>
            <a:ext cx="10515600" cy="694418"/>
          </a:xfrm>
        </p:spPr>
        <p:txBody>
          <a:bodyPr>
            <a:noAutofit/>
          </a:bodyPr>
          <a:lstStyle/>
          <a:p>
            <a:r>
              <a:rPr lang="en-US" sz="4400" b="1" dirty="0">
                <a:latin typeface="Arial Nova"/>
              </a:rPr>
              <a:t>Visualizing the Data</a:t>
            </a:r>
          </a:p>
        </p:txBody>
      </p:sp>
      <p:sp>
        <p:nvSpPr>
          <p:cNvPr id="3" name="Content Placeholder 2">
            <a:extLst>
              <a:ext uri="{FF2B5EF4-FFF2-40B4-BE49-F238E27FC236}">
                <a16:creationId xmlns:a16="http://schemas.microsoft.com/office/drawing/2014/main" id="{7AA60C44-34C0-3D0E-2FAC-C1295E91D549}"/>
              </a:ext>
            </a:extLst>
          </p:cNvPr>
          <p:cNvSpPr>
            <a:spLocks noGrp="1"/>
          </p:cNvSpPr>
          <p:nvPr>
            <p:ph idx="1"/>
          </p:nvPr>
        </p:nvSpPr>
        <p:spPr>
          <a:xfrm>
            <a:off x="838199" y="1059544"/>
            <a:ext cx="10515600" cy="2887062"/>
          </a:xfrm>
        </p:spPr>
        <p:txBody>
          <a:bodyPr vert="horz" lIns="91440" tIns="45720" rIns="91440" bIns="45720" rtlCol="0" anchor="t">
            <a:noAutofit/>
          </a:bodyPr>
          <a:lstStyle/>
          <a:p>
            <a:pPr marL="0" indent="0">
              <a:buNone/>
            </a:pPr>
            <a:r>
              <a:rPr lang="en-US" sz="1600" b="1" dirty="0">
                <a:latin typeface="Calibri"/>
                <a:cs typeface="Calibri"/>
              </a:rPr>
              <a:t>We are differentiating the categorical values and  numerical values.</a:t>
            </a:r>
          </a:p>
          <a:p>
            <a:pPr marL="0" indent="0" rtl="0">
              <a:buNone/>
            </a:pPr>
            <a:r>
              <a:rPr lang="en-US" sz="1600" b="1" dirty="0">
                <a:effectLst/>
                <a:latin typeface="Calibri"/>
                <a:cs typeface="Calibri"/>
              </a:rPr>
              <a:t>Below categorical columns are having following </a:t>
            </a:r>
            <a:r>
              <a:rPr lang="en-US" sz="1600" b="1" dirty="0">
                <a:latin typeface="Calibri"/>
                <a:cs typeface="Calibri"/>
              </a:rPr>
              <a:t>characteristics</a:t>
            </a:r>
            <a:r>
              <a:rPr lang="en-US" sz="1600" b="1" dirty="0">
                <a:effectLst/>
                <a:latin typeface="Calibri"/>
                <a:cs typeface="Calibri"/>
              </a:rPr>
              <a:t> and can be </a:t>
            </a:r>
            <a:r>
              <a:rPr lang="en-US" sz="1600" b="1" dirty="0">
                <a:latin typeface="Calibri"/>
                <a:cs typeface="Calibri"/>
              </a:rPr>
              <a:t>mapped</a:t>
            </a:r>
            <a:r>
              <a:rPr lang="en-US" sz="1600" b="1" dirty="0">
                <a:effectLst/>
                <a:latin typeface="Calibri"/>
                <a:cs typeface="Calibri"/>
              </a:rPr>
              <a:t> with respective values:</a:t>
            </a:r>
          </a:p>
          <a:p>
            <a:pPr algn="just"/>
            <a:r>
              <a:rPr lang="en-US" sz="1600" b="1" dirty="0">
                <a:latin typeface="Calibri"/>
                <a:cs typeface="Calibri"/>
              </a:rPr>
              <a:t>Seasons: The business climate is essentially the same across the four seasons. </a:t>
            </a:r>
          </a:p>
          <a:p>
            <a:pPr algn="just"/>
            <a:r>
              <a:rPr lang="en-US" sz="1600" b="1" dirty="0">
                <a:latin typeface="Calibri"/>
                <a:cs typeface="Calibri"/>
              </a:rPr>
              <a:t>Monthly: Each monthly % is the same.</a:t>
            </a:r>
          </a:p>
          <a:p>
            <a:pPr algn="just"/>
            <a:r>
              <a:rPr lang="en-US" sz="1600" b="1" dirty="0">
                <a:latin typeface="Calibri"/>
                <a:cs typeface="Calibri"/>
              </a:rPr>
              <a:t>Weekdays: There is a similar percentage of business on all weekdays. </a:t>
            </a:r>
          </a:p>
          <a:p>
            <a:pPr algn="just"/>
            <a:r>
              <a:rPr lang="en-US" sz="1600" b="1" dirty="0">
                <a:latin typeface="Calibri"/>
                <a:cs typeface="Calibri"/>
              </a:rPr>
              <a:t>Weather: Even though there are four different weather conditions, most individuals prefer to bike when the sky is clear, partially cloudy, or cloudless. The opposite is true when there is heavy rain, ice pallets, a thunderstorm, mist, snow, and fog.</a:t>
            </a:r>
          </a:p>
        </p:txBody>
      </p:sp>
      <p:sp>
        <p:nvSpPr>
          <p:cNvPr id="4" name="Slide Number Placeholder 3">
            <a:extLst>
              <a:ext uri="{FF2B5EF4-FFF2-40B4-BE49-F238E27FC236}">
                <a16:creationId xmlns:a16="http://schemas.microsoft.com/office/drawing/2014/main" id="{5F40FF03-3A78-1CF9-CB4F-FE4F69F388A3}"/>
              </a:ext>
            </a:extLst>
          </p:cNvPr>
          <p:cNvSpPr>
            <a:spLocks noGrp="1"/>
          </p:cNvSpPr>
          <p:nvPr>
            <p:ph type="sldNum" sz="quarter" idx="12"/>
          </p:nvPr>
        </p:nvSpPr>
        <p:spPr/>
        <p:txBody>
          <a:bodyPr/>
          <a:lstStyle/>
          <a:p>
            <a:pPr>
              <a:defRPr/>
            </a:pPr>
            <a:fld id="{4F093C6D-1F35-428B-94EC-06E34E24B451}" type="slidenum">
              <a:rPr lang="en-US" altLang="en-US" smtClean="0"/>
              <a:pPr>
                <a:defRPr/>
              </a:pPr>
              <a:t>7</a:t>
            </a:fld>
            <a:endParaRPr lang="en-US" altLang="en-US"/>
          </a:p>
        </p:txBody>
      </p:sp>
      <p:pic>
        <p:nvPicPr>
          <p:cNvPr id="5" name="Picture 6" descr="Chart, pie chart&#10;&#10;Description automatically generated">
            <a:extLst>
              <a:ext uri="{FF2B5EF4-FFF2-40B4-BE49-F238E27FC236}">
                <a16:creationId xmlns:a16="http://schemas.microsoft.com/office/drawing/2014/main" id="{7CE6330D-9639-3E5A-AB9F-C66A2AFFCFB2}"/>
              </a:ext>
            </a:extLst>
          </p:cNvPr>
          <p:cNvPicPr>
            <a:picLocks noChangeAspect="1"/>
          </p:cNvPicPr>
          <p:nvPr/>
        </p:nvPicPr>
        <p:blipFill>
          <a:blip r:embed="rId2"/>
          <a:stretch>
            <a:fillRect/>
          </a:stretch>
        </p:blipFill>
        <p:spPr>
          <a:xfrm>
            <a:off x="357309" y="3988817"/>
            <a:ext cx="11509399" cy="2619928"/>
          </a:xfrm>
          <a:prstGeom prst="rect">
            <a:avLst/>
          </a:prstGeom>
        </p:spPr>
      </p:pic>
    </p:spTree>
    <p:extLst>
      <p:ext uri="{BB962C8B-B14F-4D97-AF65-F5344CB8AC3E}">
        <p14:creationId xmlns:p14="http://schemas.microsoft.com/office/powerpoint/2010/main" val="2765400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EED1-4C90-18ED-8C02-E4A839D88E9E}"/>
              </a:ext>
            </a:extLst>
          </p:cNvPr>
          <p:cNvSpPr>
            <a:spLocks noGrp="1"/>
          </p:cNvSpPr>
          <p:nvPr>
            <p:ph type="title"/>
          </p:nvPr>
        </p:nvSpPr>
        <p:spPr>
          <a:xfrm>
            <a:off x="646111" y="452718"/>
            <a:ext cx="9404723" cy="700735"/>
          </a:xfrm>
        </p:spPr>
        <p:txBody>
          <a:bodyPr/>
          <a:lstStyle/>
          <a:p>
            <a:r>
              <a:rPr lang="en-US" sz="4000" b="1" dirty="0">
                <a:latin typeface="Arial Nova"/>
              </a:rPr>
              <a:t>Performing Univariate Analysis</a:t>
            </a:r>
          </a:p>
        </p:txBody>
      </p:sp>
      <p:sp>
        <p:nvSpPr>
          <p:cNvPr id="4" name="Slide Number Placeholder 3">
            <a:extLst>
              <a:ext uri="{FF2B5EF4-FFF2-40B4-BE49-F238E27FC236}">
                <a16:creationId xmlns:a16="http://schemas.microsoft.com/office/drawing/2014/main" id="{21E163FF-3B35-C028-5E53-06DCEB65A30F}"/>
              </a:ext>
            </a:extLst>
          </p:cNvPr>
          <p:cNvSpPr>
            <a:spLocks noGrp="1"/>
          </p:cNvSpPr>
          <p:nvPr>
            <p:ph type="sldNum" sz="quarter" idx="12"/>
          </p:nvPr>
        </p:nvSpPr>
        <p:spPr/>
        <p:txBody>
          <a:bodyPr/>
          <a:lstStyle/>
          <a:p>
            <a:pPr>
              <a:defRPr/>
            </a:pPr>
            <a:fld id="{4F093C6D-1F35-428B-94EC-06E34E24B451}" type="slidenum">
              <a:rPr lang="en-US" altLang="en-US" smtClean="0"/>
              <a:pPr>
                <a:defRPr/>
              </a:pPr>
              <a:t>8</a:t>
            </a:fld>
            <a:endParaRPr lang="en-US" altLang="en-US"/>
          </a:p>
        </p:txBody>
      </p:sp>
      <p:sp>
        <p:nvSpPr>
          <p:cNvPr id="8" name="TextBox 7">
            <a:extLst>
              <a:ext uri="{FF2B5EF4-FFF2-40B4-BE49-F238E27FC236}">
                <a16:creationId xmlns:a16="http://schemas.microsoft.com/office/drawing/2014/main" id="{2C80158F-288B-81D8-AEDA-40FCA849AC56}"/>
              </a:ext>
            </a:extLst>
          </p:cNvPr>
          <p:cNvSpPr txBox="1"/>
          <p:nvPr/>
        </p:nvSpPr>
        <p:spPr>
          <a:xfrm>
            <a:off x="711718" y="6112445"/>
            <a:ext cx="9448281" cy="400110"/>
          </a:xfrm>
          <a:prstGeom prst="rect">
            <a:avLst/>
          </a:prstGeom>
          <a:noFill/>
        </p:spPr>
        <p:txBody>
          <a:bodyPr wrap="square" lIns="91440" tIns="45720" rIns="91440" bIns="45720" anchor="t">
            <a:spAutoFit/>
          </a:bodyPr>
          <a:lstStyle/>
          <a:p>
            <a:r>
              <a:rPr lang="en-US" sz="2000" b="1" dirty="0">
                <a:latin typeface="Calibri"/>
                <a:cs typeface="Calibri"/>
              </a:rPr>
              <a:t>Overtime, there has been a growth, and currently there are comparably few users.</a:t>
            </a:r>
          </a:p>
        </p:txBody>
      </p:sp>
      <p:pic>
        <p:nvPicPr>
          <p:cNvPr id="7" name="Picture 8" descr="Chart, line chart&#10;&#10;Description automatically generated">
            <a:extLst>
              <a:ext uri="{FF2B5EF4-FFF2-40B4-BE49-F238E27FC236}">
                <a16:creationId xmlns:a16="http://schemas.microsoft.com/office/drawing/2014/main" id="{43ED087F-842F-9AF7-A886-7DEC6DDC3A29}"/>
              </a:ext>
            </a:extLst>
          </p:cNvPr>
          <p:cNvPicPr>
            <a:picLocks noGrp="1" noChangeAspect="1"/>
          </p:cNvPicPr>
          <p:nvPr>
            <p:ph idx="1"/>
          </p:nvPr>
        </p:nvPicPr>
        <p:blipFill>
          <a:blip r:embed="rId2"/>
          <a:stretch>
            <a:fillRect/>
          </a:stretch>
        </p:blipFill>
        <p:spPr>
          <a:xfrm>
            <a:off x="707833" y="1375339"/>
            <a:ext cx="10769355" cy="4382024"/>
          </a:xfrm>
        </p:spPr>
      </p:pic>
    </p:spTree>
    <p:extLst>
      <p:ext uri="{BB962C8B-B14F-4D97-AF65-F5344CB8AC3E}">
        <p14:creationId xmlns:p14="http://schemas.microsoft.com/office/powerpoint/2010/main" val="265949300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3EAFB-EDA1-455A-C530-9D1F135DFC37}"/>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000" b="1" i="0" kern="1200" dirty="0">
                <a:solidFill>
                  <a:srgbClr val="EBEBEB"/>
                </a:solidFill>
                <a:latin typeface="Arial Nova"/>
              </a:rPr>
              <a:t>Detecting and treating outliers</a:t>
            </a: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5">
            <a:extLst>
              <a:ext uri="{FF2B5EF4-FFF2-40B4-BE49-F238E27FC236}">
                <a16:creationId xmlns:a16="http://schemas.microsoft.com/office/drawing/2014/main" id="{5C075285-5CB7-72CB-3893-8144320FD8D9}"/>
              </a:ext>
            </a:extLst>
          </p:cNvPr>
          <p:cNvPicPr>
            <a:picLocks noGrp="1" noChangeAspect="1"/>
          </p:cNvPicPr>
          <p:nvPr>
            <p:ph idx="1"/>
          </p:nvPr>
        </p:nvPicPr>
        <p:blipFill>
          <a:blip r:embed="rId2"/>
          <a:stretch>
            <a:fillRect/>
          </a:stretch>
        </p:blipFill>
        <p:spPr>
          <a:xfrm>
            <a:off x="5837401" y="1392735"/>
            <a:ext cx="5706480" cy="4056975"/>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369A8A7-27F5-9A34-84D7-3C72880B91F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defRPr/>
            </a:pPr>
            <a:fld id="{4F093C6D-1F35-428B-94EC-06E34E24B451}" type="slidenum">
              <a:rPr lang="en-US" altLang="en-US" dirty="0">
                <a:solidFill>
                  <a:srgbClr val="FFFFFF"/>
                </a:solidFill>
              </a:rPr>
              <a:pPr defTabSz="914400">
                <a:spcAft>
                  <a:spcPts val="600"/>
                </a:spcAft>
                <a:defRPr/>
              </a:pPr>
              <a:t>9</a:t>
            </a:fld>
            <a:endParaRPr lang="en-US" altLang="en-US" dirty="0">
              <a:solidFill>
                <a:srgbClr val="FFFFFF"/>
              </a:solidFill>
            </a:endParaRPr>
          </a:p>
        </p:txBody>
      </p:sp>
      <p:sp>
        <p:nvSpPr>
          <p:cNvPr id="8" name="TextBox 7">
            <a:extLst>
              <a:ext uri="{FF2B5EF4-FFF2-40B4-BE49-F238E27FC236}">
                <a16:creationId xmlns:a16="http://schemas.microsoft.com/office/drawing/2014/main" id="{BAEB21AB-DFC6-7938-300D-0A4825F03709}"/>
              </a:ext>
            </a:extLst>
          </p:cNvPr>
          <p:cNvSpPr txBox="1"/>
          <p:nvPr/>
        </p:nvSpPr>
        <p:spPr>
          <a:xfrm>
            <a:off x="648931" y="2671665"/>
            <a:ext cx="4166509" cy="2611317"/>
          </a:xfrm>
          <a:prstGeom prst="rect">
            <a:avLst/>
          </a:prstGeom>
        </p:spPr>
        <p:txBody>
          <a:bodyPr vert="horz" lIns="91440" tIns="45720" rIns="91440" bIns="45720" rtlCol="0" anchor="t">
            <a:normAutofit/>
          </a:bodyPr>
          <a:lstStyle/>
          <a:p>
            <a:pPr marL="342900" indent="-342900" algn="just">
              <a:spcBef>
                <a:spcPts val="1000"/>
              </a:spcBef>
              <a:buClr>
                <a:schemeClr val="bg2">
                  <a:lumMod val="40000"/>
                  <a:lumOff val="60000"/>
                </a:schemeClr>
              </a:buClr>
              <a:buSzPct val="80000"/>
              <a:buFont typeface="Wingdings"/>
              <a:buChar char="Ø"/>
            </a:pPr>
            <a:r>
              <a:rPr lang="en-US" sz="2000" b="1" dirty="0">
                <a:solidFill>
                  <a:srgbClr val="EBEBEB"/>
                </a:solidFill>
                <a:latin typeface="Calibri"/>
                <a:ea typeface="+mj-ea"/>
                <a:cs typeface="Calibri"/>
              </a:rPr>
              <a:t>Humidity and windspeed have few outlier.</a:t>
            </a:r>
            <a:endParaRPr lang="en-US" sz="2000" b="1">
              <a:latin typeface="Calibri"/>
              <a:ea typeface="+mj-ea"/>
              <a:cs typeface="Calibri"/>
            </a:endParaRPr>
          </a:p>
          <a:p>
            <a:pPr marL="342900" indent="-342900" algn="just">
              <a:spcBef>
                <a:spcPts val="1000"/>
              </a:spcBef>
              <a:buClr>
                <a:schemeClr val="bg2">
                  <a:lumMod val="40000"/>
                  <a:lumOff val="60000"/>
                </a:schemeClr>
              </a:buClr>
              <a:buSzPct val="80000"/>
              <a:buFont typeface="Wingdings"/>
              <a:buChar char="Ø"/>
            </a:pPr>
            <a:r>
              <a:rPr lang="en-US" sz="2000" b="1" dirty="0">
                <a:solidFill>
                  <a:srgbClr val="EBEBEB"/>
                </a:solidFill>
                <a:latin typeface="Calibri"/>
                <a:ea typeface="+mj-ea"/>
                <a:cs typeface="Calibri"/>
              </a:rPr>
              <a:t>By calculating IQR we can conclude that their percentage is low and insignificant. Therefore, we have removed then using trimming.</a:t>
            </a:r>
          </a:p>
        </p:txBody>
      </p:sp>
    </p:spTree>
    <p:extLst>
      <p:ext uri="{BB962C8B-B14F-4D97-AF65-F5344CB8AC3E}">
        <p14:creationId xmlns:p14="http://schemas.microsoft.com/office/powerpoint/2010/main" val="774907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7719653-0e6f-49a3-bb2c-045b03d7c50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D16905BC0D7940AD37C2034EF72562" ma:contentTypeVersion="12" ma:contentTypeDescription="Create a new document." ma:contentTypeScope="" ma:versionID="4d7097d7fa08ff0f2d03aaef0c3aa929">
  <xsd:schema xmlns:xsd="http://www.w3.org/2001/XMLSchema" xmlns:xs="http://www.w3.org/2001/XMLSchema" xmlns:p="http://schemas.microsoft.com/office/2006/metadata/properties" xmlns:ns3="a7719653-0e6f-49a3-bb2c-045b03d7c50e" xmlns:ns4="28ec1dda-87ac-4558-a23e-ada419e6435f" targetNamespace="http://schemas.microsoft.com/office/2006/metadata/properties" ma:root="true" ma:fieldsID="c39754dfe03134f6a9523e3ac8de38e9" ns3:_="" ns4:_="">
    <xsd:import namespace="a7719653-0e6f-49a3-bb2c-045b03d7c50e"/>
    <xsd:import namespace="28ec1dda-87ac-4558-a23e-ada419e6435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719653-0e6f-49a3-bb2c-045b03d7c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8ec1dda-87ac-4558-a23e-ada419e643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958FC-FFE6-4B72-9760-DA94CE05E177}">
  <ds:schemaRefs>
    <ds:schemaRef ds:uri="http://purl.org/dc/elements/1.1/"/>
    <ds:schemaRef ds:uri="http://schemas.microsoft.com/office/2006/metadata/properties"/>
    <ds:schemaRef ds:uri="http://purl.org/dc/terms/"/>
    <ds:schemaRef ds:uri="28ec1dda-87ac-4558-a23e-ada419e6435f"/>
    <ds:schemaRef ds:uri="http://schemas.microsoft.com/office/2006/documentManagement/types"/>
    <ds:schemaRef ds:uri="http://schemas.microsoft.com/office/infopath/2007/PartnerControls"/>
    <ds:schemaRef ds:uri="a7719653-0e6f-49a3-bb2c-045b03d7c50e"/>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4FD42F1-8E5B-461C-9F16-248E65C65F65}">
  <ds:schemaRefs>
    <ds:schemaRef ds:uri="http://schemas.microsoft.com/sharepoint/v3/contenttype/forms"/>
  </ds:schemaRefs>
</ds:datastoreItem>
</file>

<file path=customXml/itemProps3.xml><?xml version="1.0" encoding="utf-8"?>
<ds:datastoreItem xmlns:ds="http://schemas.openxmlformats.org/officeDocument/2006/customXml" ds:itemID="{47C7C404-48F2-4E64-AB68-1E386FF324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719653-0e6f-49a3-bb2c-045b03d7c50e"/>
    <ds:schemaRef ds:uri="28ec1dda-87ac-4558-a23e-ada419e64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120</TotalTime>
  <Words>794</Words>
  <Application>Microsoft Office PowerPoint</Application>
  <PresentationFormat>Widescreen</PresentationFormat>
  <Paragraphs>84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BIKE SHARING SYSTEM</vt:lpstr>
      <vt:lpstr>Problem Statement and Dataset Discussion</vt:lpstr>
      <vt:lpstr>PowerPoint Presentation</vt:lpstr>
      <vt:lpstr>Proposed Analytical/Predictive Model</vt:lpstr>
      <vt:lpstr>Analysis</vt:lpstr>
      <vt:lpstr>Analysis</vt:lpstr>
      <vt:lpstr>Visualizing the Data</vt:lpstr>
      <vt:lpstr>Performing Univariate Analysis</vt:lpstr>
      <vt:lpstr>Detecting and treating outliers</vt:lpstr>
      <vt:lpstr>Bivariate Analysis</vt:lpstr>
      <vt:lpstr>PowerPoint Presentation</vt:lpstr>
      <vt:lpstr>PowerPoint Presentation</vt:lpstr>
      <vt:lpstr>Model evaluation</vt:lpstr>
      <vt:lpstr>Residual Analysis</vt:lpstr>
      <vt:lpstr>Results and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Hojjat</dc:creator>
  <cp:lastModifiedBy>Siddhesh Satish Nikam</cp:lastModifiedBy>
  <cp:revision>185</cp:revision>
  <dcterms:created xsi:type="dcterms:W3CDTF">2021-11-08T17:25:37Z</dcterms:created>
  <dcterms:modified xsi:type="dcterms:W3CDTF">2023-04-19T00:04:26Z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0x0101001FD16905BC0D7940AD37C2034EF72562</vt:lpwstr>
  </property>
</Properties>
</file>