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haansoftxlsx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</p:sldIdLst>
  <p:sldSz cx="9906000" cy="6858000" type="A4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>
        <p:scale>
          <a:sx n="100" d="100"/>
          <a:sy n="100" d="100"/>
        </p:scale>
        <p:origin x="782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8" name="Shape 3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7292418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52500" y="685800"/>
            <a:ext cx="4953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1046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1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24"/>
          <p:cNvSpPr/>
          <p:nvPr/>
        </p:nvSpPr>
        <p:spPr>
          <a:xfrm>
            <a:off x="506505" y="5053636"/>
            <a:ext cx="5886656" cy="142618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sp>
        <p:nvSpPr>
          <p:cNvPr id="119" name="TextBox 25"/>
          <p:cNvSpPr txBox="1"/>
          <p:nvPr/>
        </p:nvSpPr>
        <p:spPr>
          <a:xfrm>
            <a:off x="708243" y="5655835"/>
            <a:ext cx="521315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NOTICE</a:t>
            </a:r>
          </a:p>
        </p:txBody>
      </p:sp>
      <p:sp>
        <p:nvSpPr>
          <p:cNvPr id="120" name="직사각형 26"/>
          <p:cNvSpPr/>
          <p:nvPr/>
        </p:nvSpPr>
        <p:spPr>
          <a:xfrm>
            <a:off x="7922525" y="0"/>
            <a:ext cx="1545895" cy="1268760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grpSp>
        <p:nvGrpSpPr>
          <p:cNvPr id="131" name="그룹 27"/>
          <p:cNvGrpSpPr/>
          <p:nvPr/>
        </p:nvGrpSpPr>
        <p:grpSpPr>
          <a:xfrm>
            <a:off x="6509157" y="5053636"/>
            <a:ext cx="2959263" cy="1426188"/>
            <a:chOff x="0" y="0"/>
            <a:chExt cx="2959262" cy="1426187"/>
          </a:xfrm>
        </p:grpSpPr>
        <p:sp>
          <p:nvSpPr>
            <p:cNvPr id="121" name="직사각형 28"/>
            <p:cNvSpPr/>
            <p:nvPr/>
          </p:nvSpPr>
          <p:spPr>
            <a:xfrm>
              <a:off x="8967" y="0"/>
              <a:ext cx="933372" cy="1426187"/>
            </a:xfrm>
            <a:prstGeom prst="rect">
              <a:avLst/>
            </a:prstGeom>
            <a:solidFill>
              <a:srgbClr val="808080">
                <a:alpha val="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  <a:endParaRPr/>
            </a:p>
          </p:txBody>
        </p:sp>
        <p:sp>
          <p:nvSpPr>
            <p:cNvPr id="122" name="TextBox 29"/>
            <p:cNvSpPr txBox="1"/>
            <p:nvPr/>
          </p:nvSpPr>
          <p:spPr>
            <a:xfrm>
              <a:off x="114894" y="154104"/>
              <a:ext cx="765541" cy="225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소속/작성자</a:t>
              </a:r>
            </a:p>
          </p:txBody>
        </p:sp>
        <p:sp>
          <p:nvSpPr>
            <p:cNvPr id="123" name="직선 연결선 30"/>
            <p:cNvSpPr/>
            <p:nvPr/>
          </p:nvSpPr>
          <p:spPr>
            <a:xfrm>
              <a:off x="-1" y="-1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직선 연결선 31"/>
            <p:cNvSpPr/>
            <p:nvPr/>
          </p:nvSpPr>
          <p:spPr>
            <a:xfrm>
              <a:off x="-1" y="487410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직선 연결선 32"/>
            <p:cNvSpPr/>
            <p:nvPr/>
          </p:nvSpPr>
          <p:spPr>
            <a:xfrm>
              <a:off x="-1" y="79925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TextBox 33"/>
            <p:cNvSpPr txBox="1"/>
            <p:nvPr/>
          </p:nvSpPr>
          <p:spPr>
            <a:xfrm>
              <a:off x="114894" y="541742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버전</a:t>
              </a:r>
            </a:p>
          </p:txBody>
        </p:sp>
        <p:sp>
          <p:nvSpPr>
            <p:cNvPr id="127" name="TextBox 34"/>
            <p:cNvSpPr txBox="1"/>
            <p:nvPr/>
          </p:nvSpPr>
          <p:spPr>
            <a:xfrm>
              <a:off x="114894" y="855443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최종수정일</a:t>
              </a:r>
            </a:p>
          </p:txBody>
        </p:sp>
        <p:sp>
          <p:nvSpPr>
            <p:cNvPr id="128" name="TextBox 35"/>
            <p:cNvSpPr txBox="1"/>
            <p:nvPr/>
          </p:nvSpPr>
          <p:spPr>
            <a:xfrm>
              <a:off x="114894" y="1160776"/>
              <a:ext cx="693146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비밀등급</a:t>
              </a:r>
            </a:p>
          </p:txBody>
        </p:sp>
        <p:sp>
          <p:nvSpPr>
            <p:cNvPr id="129" name="직선 연결선 36"/>
            <p:cNvSpPr/>
            <p:nvPr/>
          </p:nvSpPr>
          <p:spPr>
            <a:xfrm>
              <a:off x="-1" y="111166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직선 연결선 37"/>
            <p:cNvSpPr/>
            <p:nvPr/>
          </p:nvSpPr>
          <p:spPr>
            <a:xfrm>
              <a:off x="-1" y="1426186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32" name="TextBox 38"/>
          <p:cNvSpPr txBox="1"/>
          <p:nvPr/>
        </p:nvSpPr>
        <p:spPr>
          <a:xfrm>
            <a:off x="708243" y="5836398"/>
            <a:ext cx="5351165" cy="51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pic>
        <p:nvPicPr>
          <p:cNvPr id="13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5596" y="745655"/>
            <a:ext cx="1319755" cy="404725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Rectangle 93"/>
          <p:cNvSpPr/>
          <p:nvPr/>
        </p:nvSpPr>
        <p:spPr>
          <a:xfrm>
            <a:off x="0" y="0"/>
            <a:ext cx="9906000" cy="68278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pic>
        <p:nvPicPr>
          <p:cNvPr id="135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473950" y="5876925"/>
            <a:ext cx="2200275" cy="7334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Picture 8" descr="Picture 8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657600" y="2276475"/>
            <a:ext cx="2562225" cy="933450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직사각형 1"/>
          <p:cNvSpPr txBox="1"/>
          <p:nvPr/>
        </p:nvSpPr>
        <p:spPr>
          <a:xfrm>
            <a:off x="3909695" y="3276600"/>
            <a:ext cx="2137360" cy="548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3200">
                <a:solidFill>
                  <a:srgbClr val="5F5F5F"/>
                </a:solidFill>
                <a:latin typeface="나눔고딕 ExtraBold"/>
                <a:ea typeface="나눔고딕 ExtraBold"/>
                <a:cs typeface="나눔고딕 ExtraBold"/>
                <a:sym typeface="나눔고딕 ExtraBold"/>
              </a:defRPr>
            </a:pPr>
            <a:r>
              <a:t>감사합니다.</a:t>
            </a:r>
          </a:p>
        </p:txBody>
      </p:sp>
      <p:sp>
        <p:nvSpPr>
          <p:cNvPr id="138" name="Rectangle 10"/>
          <p:cNvSpPr txBox="1"/>
          <p:nvPr/>
        </p:nvSpPr>
        <p:spPr>
          <a:xfrm>
            <a:off x="363538" y="6228556"/>
            <a:ext cx="7110411" cy="285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>
              <a:lnSpc>
                <a:spcPct val="150000"/>
              </a:lnSpc>
              <a:defRPr sz="800">
                <a:solidFill>
                  <a:srgbClr val="808080"/>
                </a:solidFill>
                <a:latin typeface="나눔고딕"/>
                <a:ea typeface="나눔고딕"/>
                <a:cs typeface="나눔고딕"/>
                <a:sym typeface="나눔고딕"/>
              </a:defRPr>
            </a:pPr>
            <a:r>
              <a:t>NOTICE: 본 문서는 ㈜잡코리아 내부자료로써, 부정경쟁방지 및 영업비밀의 보호에 관한 법률을 포함하여 관계 법령에 따라 보호의 대상이 되는 영업비밀, 기밀정보 등을 포함하고 있을 수 있습니다.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139" name="Rectangle 93"/>
          <p:cNvSpPr/>
          <p:nvPr/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굴림"/>
                <a:ea typeface="굴림"/>
                <a:cs typeface="굴림"/>
                <a:sym typeface="굴림"/>
              </a:defRPr>
            </a:pPr>
            <a:endParaRPr/>
          </a:p>
        </p:txBody>
      </p:sp>
      <p:sp>
        <p:nvSpPr>
          <p:cNvPr id="14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직사각형 24"/>
          <p:cNvSpPr/>
          <p:nvPr/>
        </p:nvSpPr>
        <p:spPr>
          <a:xfrm>
            <a:off x="506505" y="5053636"/>
            <a:ext cx="5886656" cy="142618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sp>
        <p:nvSpPr>
          <p:cNvPr id="148" name="TextBox 25"/>
          <p:cNvSpPr txBox="1"/>
          <p:nvPr/>
        </p:nvSpPr>
        <p:spPr>
          <a:xfrm>
            <a:off x="708243" y="5655835"/>
            <a:ext cx="521315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NOTICE</a:t>
            </a:r>
          </a:p>
        </p:txBody>
      </p:sp>
      <p:sp>
        <p:nvSpPr>
          <p:cNvPr id="149" name="직사각형 26"/>
          <p:cNvSpPr/>
          <p:nvPr/>
        </p:nvSpPr>
        <p:spPr>
          <a:xfrm>
            <a:off x="7922525" y="0"/>
            <a:ext cx="1545895" cy="1268760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grpSp>
        <p:nvGrpSpPr>
          <p:cNvPr id="160" name="그룹 27"/>
          <p:cNvGrpSpPr/>
          <p:nvPr/>
        </p:nvGrpSpPr>
        <p:grpSpPr>
          <a:xfrm>
            <a:off x="6509157" y="5053636"/>
            <a:ext cx="2959263" cy="1426188"/>
            <a:chOff x="0" y="0"/>
            <a:chExt cx="2959262" cy="1426187"/>
          </a:xfrm>
        </p:grpSpPr>
        <p:sp>
          <p:nvSpPr>
            <p:cNvPr id="150" name="직사각형 28"/>
            <p:cNvSpPr/>
            <p:nvPr/>
          </p:nvSpPr>
          <p:spPr>
            <a:xfrm>
              <a:off x="8967" y="0"/>
              <a:ext cx="933372" cy="1426187"/>
            </a:xfrm>
            <a:prstGeom prst="rect">
              <a:avLst/>
            </a:prstGeom>
            <a:solidFill>
              <a:srgbClr val="808080">
                <a:alpha val="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  <a:endParaRPr/>
            </a:p>
          </p:txBody>
        </p:sp>
        <p:sp>
          <p:nvSpPr>
            <p:cNvPr id="151" name="TextBox 29"/>
            <p:cNvSpPr txBox="1"/>
            <p:nvPr/>
          </p:nvSpPr>
          <p:spPr>
            <a:xfrm>
              <a:off x="114894" y="154104"/>
              <a:ext cx="765541" cy="225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소속/작성자</a:t>
              </a:r>
            </a:p>
          </p:txBody>
        </p:sp>
        <p:sp>
          <p:nvSpPr>
            <p:cNvPr id="152" name="직선 연결선 30"/>
            <p:cNvSpPr/>
            <p:nvPr/>
          </p:nvSpPr>
          <p:spPr>
            <a:xfrm>
              <a:off x="-1" y="-1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직선 연결선 31"/>
            <p:cNvSpPr/>
            <p:nvPr/>
          </p:nvSpPr>
          <p:spPr>
            <a:xfrm>
              <a:off x="-1" y="487410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직선 연결선 32"/>
            <p:cNvSpPr/>
            <p:nvPr/>
          </p:nvSpPr>
          <p:spPr>
            <a:xfrm>
              <a:off x="-1" y="79925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TextBox 33"/>
            <p:cNvSpPr txBox="1"/>
            <p:nvPr/>
          </p:nvSpPr>
          <p:spPr>
            <a:xfrm>
              <a:off x="114894" y="541742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버전</a:t>
              </a:r>
            </a:p>
          </p:txBody>
        </p:sp>
        <p:sp>
          <p:nvSpPr>
            <p:cNvPr id="156" name="TextBox 34"/>
            <p:cNvSpPr txBox="1"/>
            <p:nvPr/>
          </p:nvSpPr>
          <p:spPr>
            <a:xfrm>
              <a:off x="114894" y="855443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최종수정일</a:t>
              </a:r>
            </a:p>
          </p:txBody>
        </p:sp>
        <p:sp>
          <p:nvSpPr>
            <p:cNvPr id="157" name="TextBox 35"/>
            <p:cNvSpPr txBox="1"/>
            <p:nvPr/>
          </p:nvSpPr>
          <p:spPr>
            <a:xfrm>
              <a:off x="114894" y="1160776"/>
              <a:ext cx="693146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비밀등급</a:t>
              </a:r>
            </a:p>
          </p:txBody>
        </p:sp>
        <p:sp>
          <p:nvSpPr>
            <p:cNvPr id="158" name="직선 연결선 36"/>
            <p:cNvSpPr/>
            <p:nvPr/>
          </p:nvSpPr>
          <p:spPr>
            <a:xfrm>
              <a:off x="-1" y="111166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직선 연결선 37"/>
            <p:cNvSpPr/>
            <p:nvPr/>
          </p:nvSpPr>
          <p:spPr>
            <a:xfrm>
              <a:off x="-1" y="1426186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61" name="TextBox 38"/>
          <p:cNvSpPr txBox="1"/>
          <p:nvPr/>
        </p:nvSpPr>
        <p:spPr>
          <a:xfrm>
            <a:off x="708243" y="5836398"/>
            <a:ext cx="5351165" cy="51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pic>
        <p:nvPicPr>
          <p:cNvPr id="162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5596" y="745655"/>
            <a:ext cx="1319755" cy="404725"/>
          </a:xfrm>
          <a:prstGeom prst="rect">
            <a:avLst/>
          </a:prstGeom>
          <a:ln w="12700">
            <a:miter lim="400000"/>
          </a:ln>
        </p:spPr>
      </p:pic>
      <p:sp>
        <p:nvSpPr>
          <p:cNvPr id="163" name="제목 텍스트"/>
          <p:cNvSpPr txBox="1">
            <a:spLocks noGrp="1"/>
          </p:cNvSpPr>
          <p:nvPr>
            <p:ph type="title"/>
          </p:nvPr>
        </p:nvSpPr>
        <p:spPr>
          <a:xfrm>
            <a:off x="124272" y="149883"/>
            <a:ext cx="9433049" cy="340636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1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직사각형 24"/>
          <p:cNvSpPr/>
          <p:nvPr/>
        </p:nvSpPr>
        <p:spPr>
          <a:xfrm>
            <a:off x="506505" y="5053636"/>
            <a:ext cx="5886656" cy="142618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sp>
        <p:nvSpPr>
          <p:cNvPr id="172" name="TextBox 25"/>
          <p:cNvSpPr txBox="1"/>
          <p:nvPr/>
        </p:nvSpPr>
        <p:spPr>
          <a:xfrm>
            <a:off x="708243" y="5655835"/>
            <a:ext cx="521315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NOTICE</a:t>
            </a:r>
          </a:p>
        </p:txBody>
      </p:sp>
      <p:sp>
        <p:nvSpPr>
          <p:cNvPr id="173" name="직사각형 26"/>
          <p:cNvSpPr/>
          <p:nvPr/>
        </p:nvSpPr>
        <p:spPr>
          <a:xfrm>
            <a:off x="7922525" y="0"/>
            <a:ext cx="1545895" cy="1268760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grpSp>
        <p:nvGrpSpPr>
          <p:cNvPr id="184" name="그룹 27"/>
          <p:cNvGrpSpPr/>
          <p:nvPr/>
        </p:nvGrpSpPr>
        <p:grpSpPr>
          <a:xfrm>
            <a:off x="6509157" y="5053636"/>
            <a:ext cx="2959263" cy="1426188"/>
            <a:chOff x="0" y="0"/>
            <a:chExt cx="2959262" cy="1426187"/>
          </a:xfrm>
        </p:grpSpPr>
        <p:sp>
          <p:nvSpPr>
            <p:cNvPr id="174" name="직사각형 28"/>
            <p:cNvSpPr/>
            <p:nvPr/>
          </p:nvSpPr>
          <p:spPr>
            <a:xfrm>
              <a:off x="8967" y="0"/>
              <a:ext cx="933372" cy="1426187"/>
            </a:xfrm>
            <a:prstGeom prst="rect">
              <a:avLst/>
            </a:prstGeom>
            <a:solidFill>
              <a:srgbClr val="808080">
                <a:alpha val="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  <a:endParaRPr/>
            </a:p>
          </p:txBody>
        </p:sp>
        <p:sp>
          <p:nvSpPr>
            <p:cNvPr id="175" name="TextBox 29"/>
            <p:cNvSpPr txBox="1"/>
            <p:nvPr/>
          </p:nvSpPr>
          <p:spPr>
            <a:xfrm>
              <a:off x="114894" y="154104"/>
              <a:ext cx="765541" cy="225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소속/작성자</a:t>
              </a:r>
            </a:p>
          </p:txBody>
        </p:sp>
        <p:sp>
          <p:nvSpPr>
            <p:cNvPr id="176" name="직선 연결선 30"/>
            <p:cNvSpPr/>
            <p:nvPr/>
          </p:nvSpPr>
          <p:spPr>
            <a:xfrm>
              <a:off x="-1" y="-1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직선 연결선 31"/>
            <p:cNvSpPr/>
            <p:nvPr/>
          </p:nvSpPr>
          <p:spPr>
            <a:xfrm>
              <a:off x="-1" y="487410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직선 연결선 32"/>
            <p:cNvSpPr/>
            <p:nvPr/>
          </p:nvSpPr>
          <p:spPr>
            <a:xfrm>
              <a:off x="-1" y="79925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TextBox 33"/>
            <p:cNvSpPr txBox="1"/>
            <p:nvPr/>
          </p:nvSpPr>
          <p:spPr>
            <a:xfrm>
              <a:off x="114894" y="541742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버전</a:t>
              </a:r>
            </a:p>
          </p:txBody>
        </p:sp>
        <p:sp>
          <p:nvSpPr>
            <p:cNvPr id="180" name="TextBox 34"/>
            <p:cNvSpPr txBox="1"/>
            <p:nvPr/>
          </p:nvSpPr>
          <p:spPr>
            <a:xfrm>
              <a:off x="114894" y="855443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최종수정일</a:t>
              </a:r>
            </a:p>
          </p:txBody>
        </p:sp>
        <p:sp>
          <p:nvSpPr>
            <p:cNvPr id="181" name="TextBox 35"/>
            <p:cNvSpPr txBox="1"/>
            <p:nvPr/>
          </p:nvSpPr>
          <p:spPr>
            <a:xfrm>
              <a:off x="114894" y="1160776"/>
              <a:ext cx="693146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비밀등급</a:t>
              </a:r>
            </a:p>
          </p:txBody>
        </p:sp>
        <p:sp>
          <p:nvSpPr>
            <p:cNvPr id="182" name="직선 연결선 36"/>
            <p:cNvSpPr/>
            <p:nvPr/>
          </p:nvSpPr>
          <p:spPr>
            <a:xfrm>
              <a:off x="-1" y="111166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직선 연결선 37"/>
            <p:cNvSpPr/>
            <p:nvPr/>
          </p:nvSpPr>
          <p:spPr>
            <a:xfrm>
              <a:off x="-1" y="1426186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85" name="TextBox 38"/>
          <p:cNvSpPr txBox="1"/>
          <p:nvPr/>
        </p:nvSpPr>
        <p:spPr>
          <a:xfrm>
            <a:off x="708243" y="5836398"/>
            <a:ext cx="5351165" cy="51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pic>
        <p:nvPicPr>
          <p:cNvPr id="186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5596" y="745655"/>
            <a:ext cx="1319755" cy="404725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직사각형 7"/>
          <p:cNvSpPr/>
          <p:nvPr/>
        </p:nvSpPr>
        <p:spPr>
          <a:xfrm>
            <a:off x="698196" y="2438252"/>
            <a:ext cx="1803737" cy="54644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sp>
        <p:nvSpPr>
          <p:cNvPr id="188" name="Index"/>
          <p:cNvSpPr txBox="1">
            <a:spLocks noGrp="1"/>
          </p:cNvSpPr>
          <p:nvPr>
            <p:ph type="title" hasCustomPrompt="1"/>
          </p:nvPr>
        </p:nvSpPr>
        <p:spPr>
          <a:xfrm>
            <a:off x="590550" y="1493912"/>
            <a:ext cx="8601397" cy="1143001"/>
          </a:xfrm>
          <a:prstGeom prst="rect">
            <a:avLst/>
          </a:prstGeom>
        </p:spPr>
        <p:txBody>
          <a:bodyPr anchor="t"/>
          <a:lstStyle>
            <a:lvl1pPr>
              <a:defRPr sz="5400" b="1" spc="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Index</a:t>
            </a:r>
          </a:p>
        </p:txBody>
      </p:sp>
      <p:sp>
        <p:nvSpPr>
          <p:cNvPr id="189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카테고리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직사각형 24"/>
          <p:cNvSpPr/>
          <p:nvPr/>
        </p:nvSpPr>
        <p:spPr>
          <a:xfrm>
            <a:off x="506505" y="5053636"/>
            <a:ext cx="5886656" cy="142618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sp>
        <p:nvSpPr>
          <p:cNvPr id="197" name="TextBox 25"/>
          <p:cNvSpPr txBox="1"/>
          <p:nvPr/>
        </p:nvSpPr>
        <p:spPr>
          <a:xfrm>
            <a:off x="708243" y="5655835"/>
            <a:ext cx="521315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NOTICE</a:t>
            </a:r>
          </a:p>
        </p:txBody>
      </p:sp>
      <p:sp>
        <p:nvSpPr>
          <p:cNvPr id="198" name="직사각형 26"/>
          <p:cNvSpPr/>
          <p:nvPr/>
        </p:nvSpPr>
        <p:spPr>
          <a:xfrm>
            <a:off x="7922525" y="0"/>
            <a:ext cx="1545895" cy="1268760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grpSp>
        <p:nvGrpSpPr>
          <p:cNvPr id="209" name="그룹 27"/>
          <p:cNvGrpSpPr/>
          <p:nvPr/>
        </p:nvGrpSpPr>
        <p:grpSpPr>
          <a:xfrm>
            <a:off x="6509157" y="5053636"/>
            <a:ext cx="2959263" cy="1426188"/>
            <a:chOff x="0" y="0"/>
            <a:chExt cx="2959262" cy="1426187"/>
          </a:xfrm>
        </p:grpSpPr>
        <p:sp>
          <p:nvSpPr>
            <p:cNvPr id="199" name="직사각형 28"/>
            <p:cNvSpPr/>
            <p:nvPr/>
          </p:nvSpPr>
          <p:spPr>
            <a:xfrm>
              <a:off x="8967" y="0"/>
              <a:ext cx="933372" cy="1426187"/>
            </a:xfrm>
            <a:prstGeom prst="rect">
              <a:avLst/>
            </a:prstGeom>
            <a:solidFill>
              <a:srgbClr val="808080">
                <a:alpha val="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  <a:endParaRPr/>
            </a:p>
          </p:txBody>
        </p:sp>
        <p:sp>
          <p:nvSpPr>
            <p:cNvPr id="200" name="TextBox 29"/>
            <p:cNvSpPr txBox="1"/>
            <p:nvPr/>
          </p:nvSpPr>
          <p:spPr>
            <a:xfrm>
              <a:off x="114894" y="154104"/>
              <a:ext cx="765541" cy="225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소속/작성자</a:t>
              </a:r>
            </a:p>
          </p:txBody>
        </p:sp>
        <p:sp>
          <p:nvSpPr>
            <p:cNvPr id="201" name="직선 연결선 30"/>
            <p:cNvSpPr/>
            <p:nvPr/>
          </p:nvSpPr>
          <p:spPr>
            <a:xfrm>
              <a:off x="-1" y="-1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직선 연결선 31"/>
            <p:cNvSpPr/>
            <p:nvPr/>
          </p:nvSpPr>
          <p:spPr>
            <a:xfrm>
              <a:off x="-1" y="487410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직선 연결선 32"/>
            <p:cNvSpPr/>
            <p:nvPr/>
          </p:nvSpPr>
          <p:spPr>
            <a:xfrm>
              <a:off x="-1" y="79925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TextBox 33"/>
            <p:cNvSpPr txBox="1"/>
            <p:nvPr/>
          </p:nvSpPr>
          <p:spPr>
            <a:xfrm>
              <a:off x="114894" y="541742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버전</a:t>
              </a:r>
            </a:p>
          </p:txBody>
        </p:sp>
        <p:sp>
          <p:nvSpPr>
            <p:cNvPr id="205" name="TextBox 34"/>
            <p:cNvSpPr txBox="1"/>
            <p:nvPr/>
          </p:nvSpPr>
          <p:spPr>
            <a:xfrm>
              <a:off x="114894" y="855443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최종수정일</a:t>
              </a:r>
            </a:p>
          </p:txBody>
        </p:sp>
        <p:sp>
          <p:nvSpPr>
            <p:cNvPr id="206" name="TextBox 35"/>
            <p:cNvSpPr txBox="1"/>
            <p:nvPr/>
          </p:nvSpPr>
          <p:spPr>
            <a:xfrm>
              <a:off x="114894" y="1160776"/>
              <a:ext cx="693146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비밀등급</a:t>
              </a:r>
            </a:p>
          </p:txBody>
        </p:sp>
        <p:sp>
          <p:nvSpPr>
            <p:cNvPr id="207" name="직선 연결선 36"/>
            <p:cNvSpPr/>
            <p:nvPr/>
          </p:nvSpPr>
          <p:spPr>
            <a:xfrm>
              <a:off x="-1" y="111166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직선 연결선 37"/>
            <p:cNvSpPr/>
            <p:nvPr/>
          </p:nvSpPr>
          <p:spPr>
            <a:xfrm>
              <a:off x="-1" y="1426186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210" name="TextBox 38"/>
          <p:cNvSpPr txBox="1"/>
          <p:nvPr/>
        </p:nvSpPr>
        <p:spPr>
          <a:xfrm>
            <a:off x="708243" y="5836398"/>
            <a:ext cx="5351165" cy="51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pic>
        <p:nvPicPr>
          <p:cNvPr id="21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5596" y="745655"/>
            <a:ext cx="1319755" cy="404725"/>
          </a:xfrm>
          <a:prstGeom prst="rect">
            <a:avLst/>
          </a:prstGeom>
          <a:ln w="12700">
            <a:miter lim="400000"/>
          </a:ln>
        </p:spPr>
      </p:pic>
      <p:sp>
        <p:nvSpPr>
          <p:cNvPr id="212" name="카테고리타이틀"/>
          <p:cNvSpPr txBox="1">
            <a:spLocks noGrp="1"/>
          </p:cNvSpPr>
          <p:nvPr>
            <p:ph type="title" hasCustomPrompt="1"/>
          </p:nvPr>
        </p:nvSpPr>
        <p:spPr>
          <a:xfrm>
            <a:off x="495300" y="2348880"/>
            <a:ext cx="8915400" cy="1499160"/>
          </a:xfrm>
          <a:prstGeom prst="rect">
            <a:avLst/>
          </a:prstGeom>
        </p:spPr>
        <p:txBody>
          <a:bodyPr/>
          <a:lstStyle>
            <a:lvl1pPr algn="ctr">
              <a:defRPr sz="5400" b="1" spc="-300">
                <a:solidFill>
                  <a:srgbClr val="46A5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카테고리타이틀</a:t>
            </a:r>
          </a:p>
        </p:txBody>
      </p:sp>
      <p:sp>
        <p:nvSpPr>
          <p:cNvPr id="21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마무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직사각형 6"/>
          <p:cNvSpPr/>
          <p:nvPr/>
        </p:nvSpPr>
        <p:spPr>
          <a:xfrm>
            <a:off x="506505" y="5589241"/>
            <a:ext cx="8892990" cy="90963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21" name="TextBox 7"/>
          <p:cNvSpPr txBox="1"/>
          <p:nvPr/>
        </p:nvSpPr>
        <p:spPr>
          <a:xfrm>
            <a:off x="708243" y="5805265"/>
            <a:ext cx="5213150" cy="22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NOTICE</a:t>
            </a:r>
          </a:p>
        </p:txBody>
      </p:sp>
      <p:sp>
        <p:nvSpPr>
          <p:cNvPr id="222" name="TextBox 8"/>
          <p:cNvSpPr txBox="1"/>
          <p:nvPr/>
        </p:nvSpPr>
        <p:spPr>
          <a:xfrm>
            <a:off x="708243" y="5985831"/>
            <a:ext cx="8419491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22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직사각형 6"/>
          <p:cNvSpPr/>
          <p:nvPr/>
        </p:nvSpPr>
        <p:spPr>
          <a:xfrm>
            <a:off x="506505" y="5589241"/>
            <a:ext cx="8892990" cy="90963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31" name="TextBox 7"/>
          <p:cNvSpPr txBox="1"/>
          <p:nvPr/>
        </p:nvSpPr>
        <p:spPr>
          <a:xfrm>
            <a:off x="708243" y="5805265"/>
            <a:ext cx="5213150" cy="22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NOTICE</a:t>
            </a:r>
          </a:p>
        </p:txBody>
      </p:sp>
      <p:sp>
        <p:nvSpPr>
          <p:cNvPr id="232" name="TextBox 8"/>
          <p:cNvSpPr txBox="1"/>
          <p:nvPr/>
        </p:nvSpPr>
        <p:spPr>
          <a:xfrm>
            <a:off x="708243" y="5985831"/>
            <a:ext cx="8419491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23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직사각형 6"/>
          <p:cNvSpPr/>
          <p:nvPr/>
        </p:nvSpPr>
        <p:spPr>
          <a:xfrm>
            <a:off x="506505" y="5589241"/>
            <a:ext cx="8892990" cy="90963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41" name="TextBox 7"/>
          <p:cNvSpPr txBox="1"/>
          <p:nvPr/>
        </p:nvSpPr>
        <p:spPr>
          <a:xfrm>
            <a:off x="708243" y="5805265"/>
            <a:ext cx="5213150" cy="22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NOTICE</a:t>
            </a:r>
          </a:p>
        </p:txBody>
      </p:sp>
      <p:sp>
        <p:nvSpPr>
          <p:cNvPr id="242" name="TextBox 8"/>
          <p:cNvSpPr txBox="1"/>
          <p:nvPr/>
        </p:nvSpPr>
        <p:spPr>
          <a:xfrm>
            <a:off x="708243" y="5985831"/>
            <a:ext cx="8419491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243" name="제목 텍스트"/>
          <p:cNvSpPr txBox="1">
            <a:spLocks noGrp="1"/>
          </p:cNvSpPr>
          <p:nvPr>
            <p:ph type="title"/>
          </p:nvPr>
        </p:nvSpPr>
        <p:spPr>
          <a:xfrm>
            <a:off x="124272" y="149883"/>
            <a:ext cx="9433049" cy="340636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4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직사각형 6"/>
          <p:cNvSpPr/>
          <p:nvPr/>
        </p:nvSpPr>
        <p:spPr>
          <a:xfrm>
            <a:off x="506505" y="5589241"/>
            <a:ext cx="8892990" cy="90963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52" name="TextBox 7"/>
          <p:cNvSpPr txBox="1"/>
          <p:nvPr/>
        </p:nvSpPr>
        <p:spPr>
          <a:xfrm>
            <a:off x="708243" y="5805265"/>
            <a:ext cx="5213150" cy="22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NOTICE</a:t>
            </a:r>
          </a:p>
        </p:txBody>
      </p:sp>
      <p:sp>
        <p:nvSpPr>
          <p:cNvPr id="253" name="TextBox 8"/>
          <p:cNvSpPr txBox="1"/>
          <p:nvPr/>
        </p:nvSpPr>
        <p:spPr>
          <a:xfrm>
            <a:off x="708243" y="5985831"/>
            <a:ext cx="8419491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254" name="직사각형 7"/>
          <p:cNvSpPr/>
          <p:nvPr/>
        </p:nvSpPr>
        <p:spPr>
          <a:xfrm>
            <a:off x="698196" y="2438252"/>
            <a:ext cx="1803737" cy="54644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55" name="Index"/>
          <p:cNvSpPr txBox="1">
            <a:spLocks noGrp="1"/>
          </p:cNvSpPr>
          <p:nvPr>
            <p:ph type="title" hasCustomPrompt="1"/>
          </p:nvPr>
        </p:nvSpPr>
        <p:spPr>
          <a:xfrm>
            <a:off x="590550" y="1493912"/>
            <a:ext cx="8601397" cy="1143001"/>
          </a:xfrm>
          <a:prstGeom prst="rect">
            <a:avLst/>
          </a:prstGeom>
        </p:spPr>
        <p:txBody>
          <a:bodyPr anchor="t"/>
          <a:lstStyle>
            <a:lvl1pPr>
              <a:defRPr sz="5400" b="1" spc="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Index</a:t>
            </a:r>
          </a:p>
        </p:txBody>
      </p:sp>
      <p:sp>
        <p:nvSpPr>
          <p:cNvPr id="256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카테고리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직사각형 6"/>
          <p:cNvSpPr/>
          <p:nvPr/>
        </p:nvSpPr>
        <p:spPr>
          <a:xfrm>
            <a:off x="506505" y="5589241"/>
            <a:ext cx="8892990" cy="90963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64" name="TextBox 7"/>
          <p:cNvSpPr txBox="1"/>
          <p:nvPr/>
        </p:nvSpPr>
        <p:spPr>
          <a:xfrm>
            <a:off x="708243" y="5805265"/>
            <a:ext cx="5213150" cy="22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NOTICE</a:t>
            </a:r>
          </a:p>
        </p:txBody>
      </p:sp>
      <p:sp>
        <p:nvSpPr>
          <p:cNvPr id="265" name="TextBox 8"/>
          <p:cNvSpPr txBox="1"/>
          <p:nvPr/>
        </p:nvSpPr>
        <p:spPr>
          <a:xfrm>
            <a:off x="708243" y="5985831"/>
            <a:ext cx="8419491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266" name="카테고리타이틀"/>
          <p:cNvSpPr txBox="1">
            <a:spLocks noGrp="1"/>
          </p:cNvSpPr>
          <p:nvPr>
            <p:ph type="title" hasCustomPrompt="1"/>
          </p:nvPr>
        </p:nvSpPr>
        <p:spPr>
          <a:xfrm>
            <a:off x="495300" y="2348880"/>
            <a:ext cx="8915400" cy="1499160"/>
          </a:xfrm>
          <a:prstGeom prst="rect">
            <a:avLst/>
          </a:prstGeom>
        </p:spPr>
        <p:txBody>
          <a:bodyPr/>
          <a:lstStyle>
            <a:lvl1pPr algn="ctr">
              <a:defRPr sz="5400" b="1" spc="-300">
                <a:solidFill>
                  <a:srgbClr val="46A5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카테고리타이틀</a:t>
            </a:r>
          </a:p>
        </p:txBody>
      </p:sp>
      <p:sp>
        <p:nvSpPr>
          <p:cNvPr id="26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직사각형 6"/>
          <p:cNvSpPr/>
          <p:nvPr/>
        </p:nvSpPr>
        <p:spPr>
          <a:xfrm>
            <a:off x="506505" y="5589241"/>
            <a:ext cx="8892990" cy="90963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75" name="TextBox 7"/>
          <p:cNvSpPr txBox="1"/>
          <p:nvPr/>
        </p:nvSpPr>
        <p:spPr>
          <a:xfrm>
            <a:off x="708243" y="5805265"/>
            <a:ext cx="5213150" cy="22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NOTICE</a:t>
            </a:r>
          </a:p>
        </p:txBody>
      </p:sp>
      <p:sp>
        <p:nvSpPr>
          <p:cNvPr id="276" name="TextBox 8"/>
          <p:cNvSpPr txBox="1"/>
          <p:nvPr/>
        </p:nvSpPr>
        <p:spPr>
          <a:xfrm>
            <a:off x="708243" y="5985831"/>
            <a:ext cx="8419491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277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C버전_세로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5"/>
          <p:cNvSpPr/>
          <p:nvPr/>
        </p:nvSpPr>
        <p:spPr>
          <a:xfrm>
            <a:off x="0" y="6494405"/>
            <a:ext cx="9906000" cy="36062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25" name="직사각형 34"/>
          <p:cNvSpPr/>
          <p:nvPr/>
        </p:nvSpPr>
        <p:spPr>
          <a:xfrm rot="16200000">
            <a:off x="-110959" y="288818"/>
            <a:ext cx="280612" cy="54644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26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463" y="6536067"/>
            <a:ext cx="923926" cy="257176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Line 17"/>
          <p:cNvSpPr/>
          <p:nvPr/>
        </p:nvSpPr>
        <p:spPr>
          <a:xfrm flipH="1">
            <a:off x="6969224" y="568717"/>
            <a:ext cx="1" cy="6100642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8" name="직사각형 17"/>
          <p:cNvSpPr/>
          <p:nvPr/>
        </p:nvSpPr>
        <p:spPr>
          <a:xfrm>
            <a:off x="7093971" y="568717"/>
            <a:ext cx="2611556" cy="288034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9" name="Text Box 14"/>
          <p:cNvSpPr txBox="1"/>
          <p:nvPr/>
        </p:nvSpPr>
        <p:spPr>
          <a:xfrm>
            <a:off x="7138728" y="582890"/>
            <a:ext cx="1792083" cy="239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9781" tIns="49781" rIns="49781" bIns="49781">
            <a:spAutoFit/>
          </a:bodyPr>
          <a:lstStyle>
            <a:lvl1pPr>
              <a:lnSpc>
                <a:spcPct val="130000"/>
              </a:lnSpc>
              <a:defRPr sz="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description</a:t>
            </a:r>
          </a:p>
        </p:txBody>
      </p:sp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4272" y="149883"/>
            <a:ext cx="9433049" cy="34063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제목 텍스트</a:t>
            </a:r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직사각형 6"/>
          <p:cNvSpPr/>
          <p:nvPr/>
        </p:nvSpPr>
        <p:spPr>
          <a:xfrm>
            <a:off x="506505" y="5589241"/>
            <a:ext cx="8892990" cy="90963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85" name="TextBox 7"/>
          <p:cNvSpPr txBox="1"/>
          <p:nvPr/>
        </p:nvSpPr>
        <p:spPr>
          <a:xfrm>
            <a:off x="708243" y="5805265"/>
            <a:ext cx="5213150" cy="22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NOTICE</a:t>
            </a:r>
          </a:p>
        </p:txBody>
      </p:sp>
      <p:sp>
        <p:nvSpPr>
          <p:cNvPr id="286" name="TextBox 8"/>
          <p:cNvSpPr txBox="1"/>
          <p:nvPr/>
        </p:nvSpPr>
        <p:spPr>
          <a:xfrm>
            <a:off x="708243" y="5985831"/>
            <a:ext cx="8419491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287" name="제목 텍스트"/>
          <p:cNvSpPr txBox="1">
            <a:spLocks noGrp="1"/>
          </p:cNvSpPr>
          <p:nvPr>
            <p:ph type="title"/>
          </p:nvPr>
        </p:nvSpPr>
        <p:spPr>
          <a:xfrm>
            <a:off x="124272" y="149883"/>
            <a:ext cx="9433049" cy="340636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28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직사각형 6"/>
          <p:cNvSpPr/>
          <p:nvPr/>
        </p:nvSpPr>
        <p:spPr>
          <a:xfrm>
            <a:off x="506505" y="5589241"/>
            <a:ext cx="8892990" cy="90963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96" name="TextBox 7"/>
          <p:cNvSpPr txBox="1"/>
          <p:nvPr/>
        </p:nvSpPr>
        <p:spPr>
          <a:xfrm>
            <a:off x="708243" y="5805265"/>
            <a:ext cx="5213150" cy="22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NOTICE</a:t>
            </a:r>
          </a:p>
        </p:txBody>
      </p:sp>
      <p:sp>
        <p:nvSpPr>
          <p:cNvPr id="297" name="TextBox 8"/>
          <p:cNvSpPr txBox="1"/>
          <p:nvPr/>
        </p:nvSpPr>
        <p:spPr>
          <a:xfrm>
            <a:off x="708243" y="5985831"/>
            <a:ext cx="8419491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298" name="직사각형 7"/>
          <p:cNvSpPr/>
          <p:nvPr/>
        </p:nvSpPr>
        <p:spPr>
          <a:xfrm>
            <a:off x="698196" y="2438252"/>
            <a:ext cx="1803737" cy="54644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299" name="Index"/>
          <p:cNvSpPr txBox="1">
            <a:spLocks noGrp="1"/>
          </p:cNvSpPr>
          <p:nvPr>
            <p:ph type="title" hasCustomPrompt="1"/>
          </p:nvPr>
        </p:nvSpPr>
        <p:spPr>
          <a:xfrm>
            <a:off x="590550" y="1493912"/>
            <a:ext cx="8601397" cy="1143001"/>
          </a:xfrm>
          <a:prstGeom prst="rect">
            <a:avLst/>
          </a:prstGeom>
        </p:spPr>
        <p:txBody>
          <a:bodyPr anchor="t"/>
          <a:lstStyle>
            <a:lvl1pPr>
              <a:defRPr sz="5400" b="1" spc="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Index</a:t>
            </a:r>
          </a:p>
        </p:txBody>
      </p:sp>
      <p:sp>
        <p:nvSpPr>
          <p:cNvPr id="30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카테고리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직사각형 6"/>
          <p:cNvSpPr/>
          <p:nvPr/>
        </p:nvSpPr>
        <p:spPr>
          <a:xfrm>
            <a:off x="506505" y="5589241"/>
            <a:ext cx="8892990" cy="909632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308" name="TextBox 7"/>
          <p:cNvSpPr txBox="1"/>
          <p:nvPr/>
        </p:nvSpPr>
        <p:spPr>
          <a:xfrm>
            <a:off x="708243" y="5805265"/>
            <a:ext cx="5213150" cy="2265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NOTICE</a:t>
            </a:r>
          </a:p>
        </p:txBody>
      </p:sp>
      <p:sp>
        <p:nvSpPr>
          <p:cNvPr id="309" name="TextBox 8"/>
          <p:cNvSpPr txBox="1"/>
          <p:nvPr/>
        </p:nvSpPr>
        <p:spPr>
          <a:xfrm>
            <a:off x="708243" y="5985831"/>
            <a:ext cx="8419491" cy="3733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sp>
        <p:nvSpPr>
          <p:cNvPr id="310" name="카테고리타이틀"/>
          <p:cNvSpPr txBox="1">
            <a:spLocks noGrp="1"/>
          </p:cNvSpPr>
          <p:nvPr>
            <p:ph type="title" hasCustomPrompt="1"/>
          </p:nvPr>
        </p:nvSpPr>
        <p:spPr>
          <a:xfrm>
            <a:off x="495300" y="2348880"/>
            <a:ext cx="8915400" cy="1499160"/>
          </a:xfrm>
          <a:prstGeom prst="rect">
            <a:avLst/>
          </a:prstGeom>
        </p:spPr>
        <p:txBody>
          <a:bodyPr/>
          <a:lstStyle>
            <a:lvl1pPr algn="ctr">
              <a:defRPr sz="5400" b="1" spc="-300">
                <a:solidFill>
                  <a:srgbClr val="46A5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카테고리타이틀</a:t>
            </a:r>
          </a:p>
        </p:txBody>
      </p:sp>
      <p:sp>
        <p:nvSpPr>
          <p:cNvPr id="3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C버전_가로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5"/>
          <p:cNvSpPr/>
          <p:nvPr/>
        </p:nvSpPr>
        <p:spPr>
          <a:xfrm>
            <a:off x="0" y="6494405"/>
            <a:ext cx="9906000" cy="36062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39" name="직사각형 34"/>
          <p:cNvSpPr/>
          <p:nvPr/>
        </p:nvSpPr>
        <p:spPr>
          <a:xfrm rot="16200000">
            <a:off x="-110959" y="288818"/>
            <a:ext cx="280612" cy="54644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40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463" y="6536067"/>
            <a:ext cx="923926" cy="257176"/>
          </a:xfrm>
          <a:prstGeom prst="rect">
            <a:avLst/>
          </a:prstGeom>
          <a:ln w="12700">
            <a:miter lim="400000"/>
          </a:ln>
        </p:spPr>
      </p:pic>
      <p:sp>
        <p:nvSpPr>
          <p:cNvPr id="41" name="직사각형 5"/>
          <p:cNvSpPr/>
          <p:nvPr/>
        </p:nvSpPr>
        <p:spPr>
          <a:xfrm>
            <a:off x="344488" y="4071115"/>
            <a:ext cx="9173524" cy="26184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2" name="Line 17"/>
          <p:cNvSpPr/>
          <p:nvPr/>
        </p:nvSpPr>
        <p:spPr>
          <a:xfrm>
            <a:off x="344488" y="4005064"/>
            <a:ext cx="9173524" cy="1"/>
          </a:xfrm>
          <a:prstGeom prst="line">
            <a:avLst/>
          </a:prstGeom>
          <a:ln>
            <a:solidFill>
              <a:srgbClr val="D9D9D9"/>
            </a:solidFill>
            <a:prstDash val="dash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" name="Text Box 14"/>
          <p:cNvSpPr txBox="1"/>
          <p:nvPr/>
        </p:nvSpPr>
        <p:spPr>
          <a:xfrm>
            <a:off x="394267" y="4072194"/>
            <a:ext cx="1792084" cy="2392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9781" tIns="49781" rIns="49781" bIns="49781">
            <a:spAutoFit/>
          </a:bodyPr>
          <a:lstStyle>
            <a:lvl1pPr>
              <a:lnSpc>
                <a:spcPct val="130000"/>
              </a:lnSpc>
              <a:defRPr sz="8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description</a:t>
            </a:r>
          </a:p>
        </p:txBody>
      </p:sp>
      <p:sp>
        <p:nvSpPr>
          <p:cNvPr id="44" name="제목 텍스트"/>
          <p:cNvSpPr txBox="1">
            <a:spLocks noGrp="1"/>
          </p:cNvSpPr>
          <p:nvPr>
            <p:ph type="title"/>
          </p:nvPr>
        </p:nvSpPr>
        <p:spPr>
          <a:xfrm>
            <a:off x="124272" y="149883"/>
            <a:ext cx="9433049" cy="340636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제목 텍스트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"/>
          <p:cNvSpPr/>
          <p:nvPr/>
        </p:nvSpPr>
        <p:spPr>
          <a:xfrm>
            <a:off x="0" y="6494405"/>
            <a:ext cx="9906000" cy="36062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3" name="직사각형 34"/>
          <p:cNvSpPr/>
          <p:nvPr/>
        </p:nvSpPr>
        <p:spPr>
          <a:xfrm rot="16200000">
            <a:off x="-110959" y="288818"/>
            <a:ext cx="280612" cy="54644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4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463" y="6536067"/>
            <a:ext cx="923926" cy="257176"/>
          </a:xfrm>
          <a:prstGeom prst="rect">
            <a:avLst/>
          </a:prstGeom>
          <a:ln w="12700">
            <a:miter lim="400000"/>
          </a:ln>
        </p:spPr>
      </p:pic>
      <p:sp>
        <p:nvSpPr>
          <p:cNvPr id="55" name="제목 텍스트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 anchor="t"/>
          <a:lstStyle>
            <a:lvl1pPr>
              <a:defRPr spc="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56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0" y="0"/>
            <a:ext cx="1271" cy="127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직사각형 7"/>
          <p:cNvSpPr/>
          <p:nvPr/>
        </p:nvSpPr>
        <p:spPr>
          <a:xfrm>
            <a:off x="698196" y="2438252"/>
            <a:ext cx="1803737" cy="54644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64" name="Index"/>
          <p:cNvSpPr txBox="1">
            <a:spLocks noGrp="1"/>
          </p:cNvSpPr>
          <p:nvPr>
            <p:ph type="title" hasCustomPrompt="1"/>
          </p:nvPr>
        </p:nvSpPr>
        <p:spPr>
          <a:xfrm>
            <a:off x="590550" y="1493912"/>
            <a:ext cx="8601397" cy="1143001"/>
          </a:xfrm>
          <a:prstGeom prst="rect">
            <a:avLst/>
          </a:prstGeom>
        </p:spPr>
        <p:txBody>
          <a:bodyPr anchor="t"/>
          <a:lstStyle>
            <a:lvl1pPr>
              <a:defRPr sz="5400" b="1" spc="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Index</a:t>
            </a:r>
          </a:p>
        </p:txBody>
      </p:sp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카테고리 타이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카테고리타이틀"/>
          <p:cNvSpPr txBox="1">
            <a:spLocks noGrp="1"/>
          </p:cNvSpPr>
          <p:nvPr>
            <p:ph type="title" hasCustomPrompt="1"/>
          </p:nvPr>
        </p:nvSpPr>
        <p:spPr>
          <a:xfrm>
            <a:off x="495300" y="2348880"/>
            <a:ext cx="8915400" cy="1499160"/>
          </a:xfrm>
          <a:prstGeom prst="rect">
            <a:avLst/>
          </a:prstGeom>
        </p:spPr>
        <p:txBody>
          <a:bodyPr/>
          <a:lstStyle>
            <a:lvl1pPr algn="ctr">
              <a:defRPr sz="5400" b="1" spc="-300">
                <a:solidFill>
                  <a:srgbClr val="46A5FF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r>
              <a:t>카테고리타이틀</a:t>
            </a:r>
          </a:p>
        </p:txBody>
      </p:sp>
      <p:sp>
        <p:nvSpPr>
          <p:cNvPr id="7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기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제목 텍스트"/>
          <p:cNvSpPr txBox="1">
            <a:spLocks noGrp="1"/>
          </p:cNvSpPr>
          <p:nvPr>
            <p:ph type="title"/>
          </p:nvPr>
        </p:nvSpPr>
        <p:spPr>
          <a:xfrm>
            <a:off x="124272" y="149883"/>
            <a:ext cx="9433049" cy="340636"/>
          </a:xfrm>
          <a:prstGeom prst="rect">
            <a:avLst/>
          </a:prstGeom>
        </p:spPr>
        <p:txBody>
          <a:bodyPr/>
          <a:lstStyle>
            <a:lvl1pPr algn="ctr">
              <a:defRPr sz="1600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제목 텍스트</a:t>
            </a:r>
          </a:p>
        </p:txBody>
      </p:sp>
      <p:sp>
        <p:nvSpPr>
          <p:cNvPr id="88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직사각형 24"/>
          <p:cNvSpPr/>
          <p:nvPr/>
        </p:nvSpPr>
        <p:spPr>
          <a:xfrm>
            <a:off x="506505" y="5053636"/>
            <a:ext cx="5886656" cy="142618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sp>
        <p:nvSpPr>
          <p:cNvPr id="96" name="TextBox 25"/>
          <p:cNvSpPr txBox="1"/>
          <p:nvPr/>
        </p:nvSpPr>
        <p:spPr>
          <a:xfrm>
            <a:off x="708243" y="5655835"/>
            <a:ext cx="5213150" cy="228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1100"/>
              </a:lnSpc>
              <a:defRPr sz="800" b="1" spc="300">
                <a:solidFill>
                  <a:srgbClr val="808080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NOTICE</a:t>
            </a:r>
          </a:p>
        </p:txBody>
      </p:sp>
      <p:sp>
        <p:nvSpPr>
          <p:cNvPr id="97" name="직사각형 26"/>
          <p:cNvSpPr/>
          <p:nvPr/>
        </p:nvSpPr>
        <p:spPr>
          <a:xfrm>
            <a:off x="7922525" y="0"/>
            <a:ext cx="1545895" cy="1268760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defRPr>
            </a:pPr>
            <a:endParaRPr/>
          </a:p>
        </p:txBody>
      </p:sp>
      <p:grpSp>
        <p:nvGrpSpPr>
          <p:cNvPr id="108" name="그룹 27"/>
          <p:cNvGrpSpPr/>
          <p:nvPr/>
        </p:nvGrpSpPr>
        <p:grpSpPr>
          <a:xfrm>
            <a:off x="6509157" y="5053636"/>
            <a:ext cx="2959263" cy="1426188"/>
            <a:chOff x="0" y="0"/>
            <a:chExt cx="2959262" cy="1426187"/>
          </a:xfrm>
        </p:grpSpPr>
        <p:sp>
          <p:nvSpPr>
            <p:cNvPr id="98" name="직사각형 28"/>
            <p:cNvSpPr/>
            <p:nvPr/>
          </p:nvSpPr>
          <p:spPr>
            <a:xfrm>
              <a:off x="8967" y="0"/>
              <a:ext cx="933372" cy="1426187"/>
            </a:xfrm>
            <a:prstGeom prst="rect">
              <a:avLst/>
            </a:prstGeom>
            <a:solidFill>
              <a:srgbClr val="808080">
                <a:alpha val="3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Cambria"/>
                  <a:ea typeface="Cambria"/>
                  <a:cs typeface="Cambria"/>
                  <a:sym typeface="Cambria"/>
                </a:defRPr>
              </a:pPr>
              <a:endParaRPr/>
            </a:p>
          </p:txBody>
        </p:sp>
        <p:sp>
          <p:nvSpPr>
            <p:cNvPr id="99" name="TextBox 29"/>
            <p:cNvSpPr txBox="1"/>
            <p:nvPr/>
          </p:nvSpPr>
          <p:spPr>
            <a:xfrm>
              <a:off x="114894" y="154104"/>
              <a:ext cx="765541" cy="22555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소속/작성자</a:t>
              </a:r>
            </a:p>
          </p:txBody>
        </p:sp>
        <p:sp>
          <p:nvSpPr>
            <p:cNvPr id="100" name="직선 연결선 30"/>
            <p:cNvSpPr/>
            <p:nvPr/>
          </p:nvSpPr>
          <p:spPr>
            <a:xfrm>
              <a:off x="-1" y="-1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1" name="직선 연결선 31"/>
            <p:cNvSpPr/>
            <p:nvPr/>
          </p:nvSpPr>
          <p:spPr>
            <a:xfrm>
              <a:off x="-1" y="487410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2" name="직선 연결선 32"/>
            <p:cNvSpPr/>
            <p:nvPr/>
          </p:nvSpPr>
          <p:spPr>
            <a:xfrm>
              <a:off x="-1" y="79925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3" name="TextBox 33"/>
            <p:cNvSpPr txBox="1"/>
            <p:nvPr/>
          </p:nvSpPr>
          <p:spPr>
            <a:xfrm>
              <a:off x="114894" y="541742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버전</a:t>
              </a:r>
            </a:p>
          </p:txBody>
        </p:sp>
        <p:sp>
          <p:nvSpPr>
            <p:cNvPr id="104" name="TextBox 34"/>
            <p:cNvSpPr txBox="1"/>
            <p:nvPr/>
          </p:nvSpPr>
          <p:spPr>
            <a:xfrm>
              <a:off x="114894" y="855443"/>
              <a:ext cx="687147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최종수정일</a:t>
              </a:r>
            </a:p>
          </p:txBody>
        </p:sp>
        <p:sp>
          <p:nvSpPr>
            <p:cNvPr id="105" name="TextBox 35"/>
            <p:cNvSpPr txBox="1"/>
            <p:nvPr/>
          </p:nvSpPr>
          <p:spPr>
            <a:xfrm>
              <a:off x="114894" y="1160776"/>
              <a:ext cx="693146" cy="205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>
                  <a:solidFill>
                    <a:srgbClr val="808080"/>
                  </a:solidFill>
                  <a:latin typeface="+mn-lt"/>
                  <a:ea typeface="+mn-ea"/>
                  <a:cs typeface="+mn-cs"/>
                  <a:sym typeface="Helvetica"/>
                </a:defRPr>
              </a:lvl1pPr>
            </a:lstStyle>
            <a:p>
              <a:r>
                <a:t>비밀등급</a:t>
              </a:r>
            </a:p>
          </p:txBody>
        </p:sp>
        <p:sp>
          <p:nvSpPr>
            <p:cNvPr id="106" name="직선 연결선 36"/>
            <p:cNvSpPr/>
            <p:nvPr/>
          </p:nvSpPr>
          <p:spPr>
            <a:xfrm>
              <a:off x="-1" y="1111667"/>
              <a:ext cx="2959264" cy="1"/>
            </a:xfrm>
            <a:prstGeom prst="line">
              <a:avLst/>
            </a:prstGeom>
            <a:noFill/>
            <a:ln w="6350" cap="flat">
              <a:solidFill>
                <a:srgbClr val="808080">
                  <a:alpha val="15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07" name="직선 연결선 37"/>
            <p:cNvSpPr/>
            <p:nvPr/>
          </p:nvSpPr>
          <p:spPr>
            <a:xfrm>
              <a:off x="-1" y="1426186"/>
              <a:ext cx="2959264" cy="1"/>
            </a:xfrm>
            <a:prstGeom prst="line">
              <a:avLst/>
            </a:prstGeom>
            <a:noFill/>
            <a:ln w="9525" cap="flat">
              <a:solidFill>
                <a:srgbClr val="808080">
                  <a:alpha val="30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sp>
        <p:nvSpPr>
          <p:cNvPr id="109" name="TextBox 38"/>
          <p:cNvSpPr txBox="1"/>
          <p:nvPr/>
        </p:nvSpPr>
        <p:spPr>
          <a:xfrm>
            <a:off x="708243" y="5836398"/>
            <a:ext cx="5351165" cy="513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1100"/>
              </a:lnSpc>
              <a:defRPr sz="800" spc="-30">
                <a:solidFill>
                  <a:srgbClr val="A6A6A6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본 문서는</a:t>
            </a:r>
            <a:r>
              <a:rPr b="1"/>
              <a:t> 잡코리아(유) </a:t>
            </a:r>
            <a:r>
              <a:t>내부자료로서, 부정경쟁방지 및 영업비밀의 보호에 관한 법률을 포함하여 관계 법령에 따라 보호의 대상이 되는 영업비밀, 기밀정보 등을 포함하고 있을 수 있습니다.  본 문서에 포함된 정보의 전부 또는 일부를 무단으로 제3자에게 공개, 배포, 복사 또는 사용하는 것은 엄격히 금지됩니다. </a:t>
            </a:r>
          </a:p>
        </p:txBody>
      </p:sp>
      <p:pic>
        <p:nvPicPr>
          <p:cNvPr id="110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35596" y="745655"/>
            <a:ext cx="1319755" cy="404725"/>
          </a:xfrm>
          <a:prstGeom prst="rect">
            <a:avLst/>
          </a:prstGeom>
          <a:ln w="12700">
            <a:miter lim="400000"/>
          </a:ln>
        </p:spPr>
      </p:pic>
      <p:sp>
        <p:nvSpPr>
          <p:cNvPr id="111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4787900" y="6172200"/>
            <a:ext cx="2311400" cy="368301"/>
          </a:xfrm>
          <a:prstGeom prst="rect">
            <a:avLst/>
          </a:prstGeom>
        </p:spPr>
        <p:txBody>
          <a:bodyPr lIns="45719" tIns="45719" rIns="45719" bIns="45719"/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5"/>
          <p:cNvSpPr/>
          <p:nvPr/>
        </p:nvSpPr>
        <p:spPr>
          <a:xfrm>
            <a:off x="0" y="6494405"/>
            <a:ext cx="9906000" cy="360628"/>
          </a:xfrm>
          <a:prstGeom prst="rect">
            <a:avLst/>
          </a:prstGeom>
          <a:solidFill>
            <a:srgbClr val="F2F2F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3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409741" y="6511669"/>
            <a:ext cx="366543" cy="358792"/>
          </a:xfrm>
          <a:prstGeom prst="rect">
            <a:avLst/>
          </a:prstGeom>
          <a:ln w="12700">
            <a:miter lim="400000"/>
          </a:ln>
        </p:spPr>
        <p:txBody>
          <a:bodyPr wrap="none" lIns="49785" tIns="49785" rIns="49785" bIns="49785" anchor="ctr">
            <a:spAutoFit/>
          </a:bodyPr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4" name="직사각형 34"/>
          <p:cNvSpPr/>
          <p:nvPr/>
        </p:nvSpPr>
        <p:spPr>
          <a:xfrm rot="16200000">
            <a:off x="-110959" y="288818"/>
            <a:ext cx="280612" cy="54644"/>
          </a:xfrm>
          <a:prstGeom prst="rect">
            <a:avLst/>
          </a:prstGeom>
          <a:solidFill>
            <a:srgbClr val="46A5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pic>
        <p:nvPicPr>
          <p:cNvPr id="5" name="Picture 2" descr="Picture 2"/>
          <p:cNvPicPr>
            <a:picLocks noChangeAspect="1"/>
          </p:cNvPicPr>
          <p:nvPr/>
        </p:nvPicPr>
        <p:blipFill>
          <a:blip r:embed="rId24">
            <a:extLst/>
          </a:blip>
          <a:stretch>
            <a:fillRect/>
          </a:stretch>
        </p:blipFill>
        <p:spPr>
          <a:xfrm>
            <a:off x="128463" y="6536067"/>
            <a:ext cx="923926" cy="25717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제목 텍스트"/>
          <p:cNvSpPr txBox="1">
            <a:spLocks noGrp="1"/>
          </p:cNvSpPr>
          <p:nvPr>
            <p:ph type="title"/>
          </p:nvPr>
        </p:nvSpPr>
        <p:spPr>
          <a:xfrm>
            <a:off x="272480" y="147662"/>
            <a:ext cx="9361041" cy="3406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7" name="직선 연결선 2"/>
          <p:cNvSpPr/>
          <p:nvPr/>
        </p:nvSpPr>
        <p:spPr>
          <a:xfrm>
            <a:off x="272479" y="560306"/>
            <a:ext cx="9361042" cy="1"/>
          </a:xfrm>
          <a:prstGeom prst="line">
            <a:avLst/>
          </a:prstGeom>
          <a:ln w="28575">
            <a:solidFill>
              <a:srgbClr val="808080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8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495300" y="1600200"/>
            <a:ext cx="89154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-150" baseline="0">
          <a:solidFill>
            <a:srgbClr val="00000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-150" baseline="0">
          <a:solidFill>
            <a:srgbClr val="00000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-150" baseline="0">
          <a:solidFill>
            <a:srgbClr val="00000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-150" baseline="0">
          <a:solidFill>
            <a:srgbClr val="00000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-150" baseline="0">
          <a:solidFill>
            <a:srgbClr val="00000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-150" baseline="0">
          <a:solidFill>
            <a:srgbClr val="00000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-150" baseline="0">
          <a:solidFill>
            <a:srgbClr val="00000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-150" baseline="0">
          <a:solidFill>
            <a:srgbClr val="00000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-150" baseline="0">
          <a:solidFill>
            <a:srgbClr val="000000"/>
          </a:solidFill>
          <a:uFillTx/>
          <a:latin typeface="Arial Rounded MT Bold"/>
          <a:ea typeface="Arial Rounded MT Bold"/>
          <a:cs typeface="Arial Rounded MT Bold"/>
          <a:sym typeface="Arial Rounded MT Bold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22860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2743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3200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3657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5" Type="http://schemas.openxmlformats.org/officeDocument/2006/relationships/package" Target="../embeddings/Microsoft_Excel_____1.xlsx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Stanley@jobkorea.co.kr" TargetMode="Externa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608761" y="6577779"/>
            <a:ext cx="168776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1</a:t>
            </a:fld>
            <a:endParaRPr/>
          </a:p>
        </p:txBody>
      </p:sp>
      <p:sp>
        <p:nvSpPr>
          <p:cNvPr id="321" name="Text Box 6"/>
          <p:cNvSpPr txBox="1"/>
          <p:nvPr/>
        </p:nvSpPr>
        <p:spPr>
          <a:xfrm>
            <a:off x="3440831" y="4221088"/>
            <a:ext cx="2891401" cy="5540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31646" tIns="31646" rIns="31646" bIns="31646">
            <a:spAutoFit/>
          </a:bodyPr>
          <a:lstStyle/>
          <a:p>
            <a:pPr algn="ctr">
              <a:lnSpc>
                <a:spcPct val="130000"/>
              </a:lnSpc>
              <a:defRPr sz="1400" b="1"/>
            </a:pPr>
            <a:r>
              <a:t>2021. 11. 30</a:t>
            </a:r>
          </a:p>
          <a:p>
            <a:pPr algn="ctr">
              <a:lnSpc>
                <a:spcPct val="130000"/>
              </a:lnSpc>
              <a:defRPr sz="1400" b="1"/>
            </a:pPr>
            <a:r>
              <a:rPr err="1">
                <a:latin typeface="+mn-lt"/>
                <a:ea typeface="+mn-ea"/>
                <a:cs typeface="+mn-cs"/>
                <a:sym typeface="Helvetica"/>
              </a:rPr>
              <a:t>잡코리아</a:t>
            </a:r>
            <a:r>
              <a:rPr>
                <a:latin typeface="+mn-lt"/>
                <a:ea typeface="+mn-ea"/>
                <a:cs typeface="+mn-cs"/>
                <a:sym typeface="Helvetica"/>
              </a:rPr>
              <a:t> 기술본부</a:t>
            </a:r>
          </a:p>
        </p:txBody>
      </p:sp>
      <p:sp>
        <p:nvSpPr>
          <p:cNvPr id="322" name="직선 연결선 2"/>
          <p:cNvSpPr/>
          <p:nvPr/>
        </p:nvSpPr>
        <p:spPr>
          <a:xfrm>
            <a:off x="1208583" y="1844824"/>
            <a:ext cx="7992890" cy="1"/>
          </a:xfrm>
          <a:prstGeom prst="line">
            <a:avLst/>
          </a:prstGeom>
          <a:ln w="38100">
            <a:solidFill>
              <a:srgbClr val="4A7EBB"/>
            </a:solidFill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23" name="TextBox 7"/>
          <p:cNvSpPr txBox="1"/>
          <p:nvPr/>
        </p:nvSpPr>
        <p:spPr>
          <a:xfrm>
            <a:off x="1326312" y="1196751"/>
            <a:ext cx="8333274" cy="4810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2400" b="1">
                <a:latin typeface="+mj-lt"/>
                <a:ea typeface="+mj-ea"/>
                <a:cs typeface="+mj-cs"/>
                <a:sym typeface="맑은 고딕"/>
              </a:defRPr>
            </a:pPr>
            <a:r>
              <a:rPr dirty="0" err="1"/>
              <a:t>잡코리아</a:t>
            </a:r>
            <a:r>
              <a:rPr dirty="0"/>
              <a:t> </a:t>
            </a:r>
            <a:r>
              <a:rPr dirty="0" err="1"/>
              <a:t>JAVA전환</a:t>
            </a:r>
            <a:r>
              <a:rPr dirty="0"/>
              <a:t> 및 MSA </a:t>
            </a:r>
            <a:r>
              <a:rPr dirty="0" err="1"/>
              <a:t>구축</a:t>
            </a:r>
            <a:r>
              <a:rPr dirty="0"/>
              <a:t> </a:t>
            </a:r>
            <a:r>
              <a:rPr dirty="0" err="1"/>
              <a:t>제안</a:t>
            </a:r>
            <a:r>
              <a:rPr dirty="0"/>
              <a:t> </a:t>
            </a:r>
            <a:r>
              <a:rPr dirty="0" err="1"/>
              <a:t>요청서</a:t>
            </a:r>
            <a:r>
              <a:rPr dirty="0"/>
              <a:t>(RFP)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pic>
        <p:nvPicPr>
          <p:cNvPr id="769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0846" y="788811"/>
            <a:ext cx="8122051" cy="5533039"/>
          </a:xfrm>
          <a:prstGeom prst="rect">
            <a:avLst/>
          </a:prstGeom>
          <a:ln w="12700">
            <a:miter lim="400000"/>
          </a:ln>
        </p:spPr>
      </p:pic>
      <p:sp>
        <p:nvSpPr>
          <p:cNvPr id="770" name="직사각형 75"/>
          <p:cNvSpPr txBox="1"/>
          <p:nvPr/>
        </p:nvSpPr>
        <p:spPr>
          <a:xfrm>
            <a:off x="318199" y="138117"/>
            <a:ext cx="2110067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잡코리아 구축 일정(계속)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409741" y="6511669"/>
            <a:ext cx="349577" cy="35879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773" name="인력 투입 계획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740663">
              <a:defRPr sz="1620" spc="-121"/>
            </a:lvl1pPr>
          </a:lstStyle>
          <a:p>
            <a:r>
              <a:t>인력 투입 계획</a:t>
            </a:r>
          </a:p>
        </p:txBody>
      </p:sp>
      <p:sp>
        <p:nvSpPr>
          <p:cNvPr id="775" name="job Korea/Albamon은 오픈 이후 개선의 니즈보다 서비스 추가의 니즈중심으로 운용되어 왔으며 내부를 개선해야 하는  지속적 부채를 가지고 있음"/>
          <p:cNvSpPr txBox="1"/>
          <p:nvPr/>
        </p:nvSpPr>
        <p:spPr>
          <a:xfrm>
            <a:off x="344487" y="620687"/>
            <a:ext cx="875812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57200">
              <a:defRPr sz="1200">
                <a:latin typeface="+mj-lt"/>
                <a:ea typeface="+mj-ea"/>
                <a:cs typeface="+mj-cs"/>
                <a:sym typeface="맑은 고딕"/>
              </a:defRPr>
            </a:pPr>
            <a:r>
              <a:t>투입인력은 잡코리아 MSA개발팀과 파트너사와 협업으로 구성되며 알바몬 구축팀과 잡코리아 구축팀별도 구성함.</a:t>
            </a:r>
          </a:p>
          <a:p>
            <a:pPr defTabSz="457200">
              <a:defRPr sz="1200">
                <a:latin typeface="+mj-lt"/>
                <a:ea typeface="+mj-ea"/>
                <a:cs typeface="+mj-cs"/>
                <a:sym typeface="맑은 고딕"/>
              </a:defRPr>
            </a:pPr>
            <a:r>
              <a:t>알바몬 프로젝트 종료 후 잡코리아 프로젝트 팀으로 전환하여 프로젝트 구축</a:t>
            </a:r>
          </a:p>
          <a:p>
            <a:pPr defTabSz="457200"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두 프로젝트에 대한 별도의 구축 일정 제시 필요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556363B0-A4D2-4DB6-9933-C0AE6C019BF6}"/>
              </a:ext>
            </a:extLst>
          </p:cNvPr>
          <p:cNvSpPr/>
          <p:nvPr/>
        </p:nvSpPr>
        <p:spPr>
          <a:xfrm>
            <a:off x="2875251" y="3402483"/>
            <a:ext cx="4818640" cy="646329"/>
          </a:xfrm>
          <a:prstGeom prst="rect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인력 투입 계획은 기초 초안 자료이며 본 프로젝트 진행 시 협의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/</a:t>
            </a:r>
            <a:r>
              <a:rPr kumimoji="0" lang="ko-KR" alt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변경 가능함</a:t>
            </a:r>
            <a:r>
              <a:rPr kumimoji="0" lang="en-US" altLang="ko-KR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.</a:t>
            </a: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" name="개체 7">
            <a:extLst>
              <a:ext uri="{FF2B5EF4-FFF2-40B4-BE49-F238E27FC236}">
                <a16:creationId xmlns:a16="http://schemas.microsoft.com/office/drawing/2014/main" xmlns="" id="{B410C865-59BF-44D8-8704-04115822D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8210849"/>
              </p:ext>
            </p:extLst>
          </p:nvPr>
        </p:nvGraphicFramePr>
        <p:xfrm>
          <a:off x="1503218" y="342900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showAsIcon="1" r:id="rId5" imgW="914400" imgH="771480" progId="Excel.Sheet.12">
                  <p:embed/>
                </p:oleObj>
              </mc:Choice>
              <mc:Fallback>
                <p:oleObj name="Worksheet" showAsIcon="1" r:id="rId5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3218" y="342900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552256" y="6577779"/>
            <a:ext cx="225281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778" name="직사각형 75"/>
          <p:cNvSpPr txBox="1"/>
          <p:nvPr/>
        </p:nvSpPr>
        <p:spPr>
          <a:xfrm>
            <a:off x="318200" y="138117"/>
            <a:ext cx="1849117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제안 요청 내역 _ 일반</a:t>
            </a:r>
          </a:p>
        </p:txBody>
      </p:sp>
      <p:sp>
        <p:nvSpPr>
          <p:cNvPr id="779" name="TextBox 77"/>
          <p:cNvSpPr txBox="1"/>
          <p:nvPr/>
        </p:nvSpPr>
        <p:spPr>
          <a:xfrm>
            <a:off x="534669" y="620687"/>
            <a:ext cx="9053132" cy="59778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AutoNum type="arabicPeriod"/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개발 방법론 및 프로젝트 관리 방법론</a:t>
            </a:r>
            <a:r>
              <a:rPr/>
              <a:t/>
            </a:r>
            <a:br>
              <a:rPr/>
            </a:br>
            <a:r>
              <a:t>◎ 본 프로젝트 구축 시 실제로 적용할 구체적인 개발 방법론 (MSA 구축 방법론) 내용을 기술하여야 한다</a:t>
            </a:r>
            <a:r>
              <a:rPr/>
              <a:t/>
            </a:r>
            <a:br>
              <a:rPr/>
            </a:br>
            <a:r>
              <a:t>◎ MSA 구축 방법론 중 MSA로 전환 방안을 기술하여야 한다</a:t>
            </a:r>
            <a:r>
              <a:rPr/>
              <a:t/>
            </a:r>
            <a:br>
              <a:rPr/>
            </a:br>
            <a:r>
              <a:t>◎ 다양한 방법론을 적용 할 경우 , 방법론 통합 적용방안을 제시하여야 한다</a:t>
            </a:r>
            <a:r>
              <a:rPr/>
              <a:t/>
            </a:r>
            <a:br>
              <a:rPr/>
            </a:br>
            <a:r>
              <a:t>◎ 방법론의 특장점 및 적용 사유를 제시하고, 단계별 산출물 목록 및 예시를 제시하여야 한다</a:t>
            </a:r>
            <a:r>
              <a:rPr/>
              <a:t/>
            </a:r>
            <a:br>
              <a:rPr/>
            </a:br>
            <a:r>
              <a:t>◎ 본 프로젝트에 적용할 프로젝트 관리 방법론을 기술하여야 한다.</a:t>
            </a:r>
            <a:r>
              <a:rPr lang="en-US" altLang="ko-KR"/>
              <a:t>(</a:t>
            </a:r>
            <a:r>
              <a:rPr lang="ko-KR" altLang="en-US"/>
              <a:t>프로젝트 관리 도구 포함</a:t>
            </a:r>
            <a:r>
              <a:rPr lang="en-US" altLang="ko-KR"/>
              <a:t>)</a:t>
            </a:r>
            <a:r>
              <a:rPr/>
              <a:t/>
            </a:r>
            <a:br>
              <a:rPr/>
            </a:br>
            <a:r>
              <a:t>◎ 본 프로젝트  수행 시 잡코리아 내부 참여 인력과 협업 방안 및 인력관리, 싯점별 인력운영 방안 기술하여야 한다</a:t>
            </a:r>
            <a:r>
              <a:rPr/>
              <a:t/>
            </a:r>
            <a:br>
              <a:rPr/>
            </a:br>
            <a:r>
              <a:t>    [잡코리아 내부 참여 인력 제시 참조]</a:t>
            </a:r>
            <a:r>
              <a:rPr>
                <a:solidFill>
                  <a:srgbClr val="FF0000"/>
                </a:solidFill>
              </a:rPr>
              <a:t/>
            </a:r>
            <a:br>
              <a:rPr>
                <a:solidFill>
                  <a:srgbClr val="FF0000"/>
                </a:solidFill>
              </a:rPr>
            </a:br>
            <a:r>
              <a:t>◎ 프로젝트 이행 방안에 대해 이행 계획 수립, 이행준비, 이행, 안정화에 대해 영역별 담당자가 수행해야 할 내용에 대해 </a:t>
            </a:r>
            <a:r>
              <a:rPr/>
              <a:t/>
            </a:r>
            <a:br>
              <a:rPr/>
            </a:br>
            <a:r>
              <a:t>   기술하여야 한다</a:t>
            </a:r>
            <a:r>
              <a:rPr/>
              <a:t/>
            </a:r>
            <a:br>
              <a:rPr/>
            </a:br>
            <a:endParaRPr/>
          </a:p>
          <a:p>
            <a:pPr marL="228600" indent="-228600">
              <a:lnSpc>
                <a:spcPct val="150000"/>
              </a:lnSpc>
              <a:buSzPct val="100000"/>
              <a:buAutoNum type="arabicPeriod"/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수행부문</a:t>
            </a: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◎ 요구사항 정의 및 현황 분석 / 설계 방안 </a:t>
            </a:r>
            <a:r>
              <a:rPr/>
              <a:t/>
            </a:r>
            <a:br>
              <a:rPr/>
            </a:br>
            <a:r>
              <a:t>          - 기획에서 정의 되어진 요구사항 외 비기능 정의</a:t>
            </a:r>
            <a:r>
              <a:rPr/>
              <a:t/>
            </a:r>
            <a:br>
              <a:rPr/>
            </a:br>
            <a:r>
              <a:t>          - 효율적인 Bounded Context 분할 및 API 설계 방안 (DDD 적용)</a:t>
            </a:r>
            <a:r>
              <a:rPr/>
              <a:t/>
            </a:r>
            <a:br>
              <a:rPr/>
            </a:br>
            <a:r>
              <a:t>    ◎ To-Be 아키텍처 수립 방안  [방법론에 의거한 기존 시스템 전황 로드맵 제시]</a:t>
            </a:r>
            <a:r>
              <a:rPr/>
              <a:t/>
            </a:r>
            <a:br>
              <a:rPr/>
            </a:br>
            <a:r>
              <a:t>          - 잡코리아 MSA 적용 방안 ( 방법론에 따른 아키텍처 구성 전략_아키텍처 개념도 등 )</a:t>
            </a:r>
            <a:r>
              <a:rPr/>
              <a:t/>
            </a:r>
            <a:br>
              <a:rPr/>
            </a:br>
            <a:r>
              <a:t>          - 잡코리아 적합한 MSA 기술 스택 (주요 component 정의 _ Service Mesh/API Gateway 적용)</a:t>
            </a: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◎ 구축전략 </a:t>
            </a:r>
            <a:r>
              <a:rPr/>
              <a:t/>
            </a:r>
            <a:br>
              <a:rPr/>
            </a:br>
            <a:r>
              <a:t>         - 기존 닷넷 (ASP)에서 JAVA 기반으로의 효과적인 전환 전략</a:t>
            </a: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     - 모바일 중심 (API Driven 적용을 통한 공통 API化)  구축전략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552256" y="6577779"/>
            <a:ext cx="225281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782" name="직사각형 75"/>
          <p:cNvSpPr txBox="1"/>
          <p:nvPr/>
        </p:nvSpPr>
        <p:spPr>
          <a:xfrm>
            <a:off x="318200" y="138117"/>
            <a:ext cx="1849117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제안 요청 내역 _ 일반</a:t>
            </a:r>
          </a:p>
        </p:txBody>
      </p:sp>
      <p:sp>
        <p:nvSpPr>
          <p:cNvPr id="783" name="TextBox 77"/>
          <p:cNvSpPr txBox="1"/>
          <p:nvPr/>
        </p:nvSpPr>
        <p:spPr>
          <a:xfrm>
            <a:off x="534223" y="620687"/>
            <a:ext cx="9053132" cy="5596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2.  수행 부문 (계속)</a:t>
            </a: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◎ 구축전략  [방법론에 의거한 기존 시스템 전환 로드맵 제시] _ 계속</a:t>
            </a:r>
            <a:r>
              <a:rPr/>
              <a:t/>
            </a:r>
            <a:br>
              <a:rPr/>
            </a:br>
            <a:r>
              <a:t>         - 기반 기술 도입 및 적용 방식 제안 (DDD - Domain Driven Dev, TDD - Test Driven Dev, component 등)</a:t>
            </a:r>
            <a:r>
              <a:rPr/>
              <a:t/>
            </a:r>
            <a:br>
              <a:rPr/>
            </a:br>
            <a:r>
              <a:t>         - 프론트 앤드 (react 적용) 고도화 구축 방안 제안</a:t>
            </a:r>
            <a:r>
              <a:rPr/>
              <a:t/>
            </a:r>
            <a:br>
              <a:rPr/>
            </a:br>
            <a:r>
              <a:t>           * 마이크로 프론트엔드 아키텍처 전략에 따른 모노레포 구조 구성(잡코리아 내부)</a:t>
            </a:r>
            <a:r>
              <a:rPr/>
              <a:t/>
            </a:r>
            <a:br>
              <a:rPr/>
            </a:br>
            <a:r>
              <a:t>           * React 프레임워크 환경을 기반으로 요청된 당사 비즈니스에 대한 UI  설계 및 개발(개발 인력 제시)</a:t>
            </a:r>
            <a:r>
              <a:rPr/>
              <a:t/>
            </a:r>
            <a:br>
              <a:rPr/>
            </a:br>
            <a:r>
              <a:t>         - CI / CD 구성 방안(기존 bitbucket</a:t>
            </a:r>
            <a:r>
              <a:rPr lang="en-US" altLang="ko-KR"/>
              <a:t>/jira/wiki</a:t>
            </a:r>
            <a:r>
              <a:t> 활용 방안)</a:t>
            </a:r>
            <a:r>
              <a:rPr/>
              <a:t/>
            </a:r>
            <a:br>
              <a:rPr/>
            </a:br>
            <a:r>
              <a:t>         - 단계적 구축 (알바몬, 잡코리아, 잡코리아 분석 설계 선행 등) 및 잡코리아 인원과의 협업 전략</a:t>
            </a:r>
            <a:r>
              <a:rPr/>
              <a:t/>
            </a:r>
            <a:br>
              <a:rPr/>
            </a:br>
            <a:r>
              <a:t>    ◎ 테스트 및 품질요구 사항</a:t>
            </a:r>
            <a:r>
              <a:rPr/>
              <a:t/>
            </a:r>
            <a:br>
              <a:rPr/>
            </a:br>
            <a:r>
              <a:t>        - 모바일 디바이스 및 PC 브라우저에 대해 표준 테스트 디바이스와 브라우저에 대해 제안사가 진행한 유사 프로젝트를 </a:t>
            </a:r>
            <a:r>
              <a:rPr/>
              <a:t/>
            </a:r>
            <a:br>
              <a:rPr/>
            </a:br>
            <a:r>
              <a:t>          바탕으로 제시하여야 한다</a:t>
            </a:r>
            <a:r>
              <a:rPr/>
              <a:t/>
            </a:r>
            <a:br>
              <a:rPr/>
            </a:br>
            <a:r>
              <a:t>        - 테스트 환경 및 테스트 시 필요한 도구 등 준비 사항에 대해서 제시하여야 한다(오픈 소스 기반)</a:t>
            </a:r>
            <a:r>
              <a:rPr/>
              <a:t/>
            </a:r>
            <a:br>
              <a:rPr/>
            </a:br>
            <a:r>
              <a:t>        - 전체 테스트 일정을 수립하고 테스트 시나리오, 테스트 케이스 도출 , 갱신 등 테스트 전반적인 방안을 제시하여야 한다</a:t>
            </a:r>
            <a:r>
              <a:rPr/>
              <a:t/>
            </a:r>
            <a:br>
              <a:rPr/>
            </a:br>
            <a:r>
              <a:t>        - 신규 구축 되어지는 모바일 APP / WEB, PC 성능</a:t>
            </a:r>
            <a:r>
              <a:rPr lang="en-US" altLang="ko-KR"/>
              <a:t>/</a:t>
            </a:r>
            <a:r>
              <a:rPr lang="ko-KR" altLang="en-US"/>
              <a:t>부하</a:t>
            </a:r>
            <a:r>
              <a:t> 테스트 방안을 제안사 경험을 바탕으로 제시하여야 한다</a:t>
            </a:r>
            <a:r>
              <a:rPr/>
              <a:t/>
            </a:r>
            <a:br>
              <a:rPr/>
            </a:br>
            <a:r>
              <a:rPr lang="en-US" altLang="ko-KR"/>
              <a:t>        </a:t>
            </a:r>
            <a:r>
              <a:t>- 신규 구축 되어지는 프론트앤드, API 등 코드 품질 및  전체적인 품질관리 방안 및 향후 운영 중 품질 유지 방안에 대해서</a:t>
            </a:r>
            <a:r>
              <a:rPr/>
              <a:t/>
            </a:r>
            <a:br>
              <a:rPr/>
            </a:br>
            <a:r>
              <a:t>          제시하여야 한다</a:t>
            </a:r>
            <a:r>
              <a:rPr/>
              <a:t/>
            </a:r>
            <a:br>
              <a:rPr/>
            </a:br>
            <a:r>
              <a:t>    ◎ 오픈 요구 사항</a:t>
            </a:r>
            <a:r>
              <a:rPr/>
              <a:t/>
            </a:r>
            <a:br>
              <a:rPr/>
            </a:br>
            <a:r>
              <a:t>        - 프로젝트 오픈방안으로 계획수립, 오픈준비, 오픈, 안정화 단계에 대해 각 단계별로 영역별 담당자가 수행할 역할에 대해서</a:t>
            </a:r>
            <a:r>
              <a:rPr/>
              <a:t/>
            </a:r>
            <a:br>
              <a:rPr/>
            </a:br>
            <a:r>
              <a:t>          제시하여야한다</a:t>
            </a:r>
            <a:r>
              <a:rPr/>
              <a:t/>
            </a:r>
            <a:br>
              <a:rPr/>
            </a:br>
            <a:r>
              <a:t>        - 제안사 오픈방안에 대해 제시하여야 한다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552256" y="6577779"/>
            <a:ext cx="225281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782" name="직사각형 75"/>
          <p:cNvSpPr txBox="1"/>
          <p:nvPr/>
        </p:nvSpPr>
        <p:spPr>
          <a:xfrm>
            <a:off x="318200" y="138117"/>
            <a:ext cx="1849117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제안 요청 내역 _ 일반</a:t>
            </a:r>
          </a:p>
        </p:txBody>
      </p:sp>
      <p:sp>
        <p:nvSpPr>
          <p:cNvPr id="783" name="TextBox 77"/>
          <p:cNvSpPr txBox="1"/>
          <p:nvPr/>
        </p:nvSpPr>
        <p:spPr>
          <a:xfrm>
            <a:off x="499124" y="786943"/>
            <a:ext cx="9053132" cy="11646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en-US" altLang="ko-KR"/>
              <a:t>3</a:t>
            </a:r>
            <a:r>
              <a:t>. </a:t>
            </a:r>
            <a:r>
              <a:rPr lang="en-US" altLang="ko-KR"/>
              <a:t> </a:t>
            </a:r>
            <a:r>
              <a:rPr lang="ko-KR" altLang="en-US"/>
              <a:t>품질 보증 방안</a:t>
            </a:r>
            <a:r>
              <a:rPr lang="en-US" altLang="ko-KR"/>
              <a:t>(</a:t>
            </a:r>
            <a:r>
              <a:rPr lang="ko-KR" altLang="en-US"/>
              <a:t>당사가 파트너 사의 역량과 </a:t>
            </a:r>
            <a:r>
              <a:rPr lang="en-US" altLang="ko-KR"/>
              <a:t>output</a:t>
            </a:r>
            <a:r>
              <a:rPr lang="ko-KR" altLang="en-US"/>
              <a:t>으로 요구하는 상세 요건</a:t>
            </a:r>
            <a:r>
              <a:rPr lang="en-US" altLang="ko-KR"/>
              <a:t>)</a:t>
            </a:r>
            <a:endParaRPr/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◎</a:t>
            </a:r>
            <a:r>
              <a:rPr lang="en-US" altLang="ko-KR"/>
              <a:t> PMO – </a:t>
            </a:r>
            <a:r>
              <a:rPr lang="ko-KR" altLang="en-US"/>
              <a:t>구체적인 프로젝트 일정</a:t>
            </a:r>
            <a:r>
              <a:rPr lang="en-US" altLang="ko-KR"/>
              <a:t>, </a:t>
            </a:r>
            <a:r>
              <a:rPr lang="ko-KR" altLang="en-US"/>
              <a:t>진척사항 관리 방안</a:t>
            </a:r>
            <a:r>
              <a:rPr lang="en-US" altLang="ko-KR"/>
              <a:t>, Risk </a:t>
            </a:r>
            <a:r>
              <a:rPr lang="ko-KR" altLang="en-US"/>
              <a:t>대응 및 변화 관리 방안 제시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</a:t>
            </a:r>
            <a:r>
              <a:rPr lang="ko-KR" altLang="en-US" sz="1200" b="1">
                <a:sym typeface="맑은 고딕"/>
              </a:rPr>
              <a:t> ◎ 프레임워크</a:t>
            </a:r>
            <a:r>
              <a:rPr lang="en-US" altLang="ko-KR" sz="1200" b="1">
                <a:sym typeface="맑은 고딕"/>
              </a:rPr>
              <a:t>/</a:t>
            </a:r>
            <a:r>
              <a:rPr lang="ko-KR" altLang="en-US" sz="1200" b="1">
                <a:sym typeface="맑은 고딕"/>
              </a:rPr>
              <a:t>공통</a:t>
            </a:r>
            <a:r>
              <a:rPr lang="en-US" altLang="ko-KR" sz="1200" b="1">
                <a:sym typeface="맑은 고딕"/>
              </a:rPr>
              <a:t> – </a:t>
            </a:r>
            <a:r>
              <a:rPr lang="ko-KR" altLang="en-US" sz="1200" b="1">
                <a:sym typeface="맑은 고딕"/>
              </a:rPr>
              <a:t>프레임워크 개발 방안</a:t>
            </a:r>
            <a:r>
              <a:rPr lang="en-US" altLang="ko-KR" sz="1200" b="1">
                <a:sym typeface="맑은 고딕"/>
              </a:rPr>
              <a:t>, </a:t>
            </a:r>
            <a:r>
              <a:rPr lang="ko-KR" altLang="en-US" sz="1200" b="1">
                <a:sym typeface="맑은 고딕"/>
              </a:rPr>
              <a:t>표준 준수</a:t>
            </a:r>
            <a:r>
              <a:rPr lang="en-US" altLang="ko-KR" sz="1200" b="1">
                <a:sym typeface="맑은 고딕"/>
              </a:rPr>
              <a:t>, </a:t>
            </a:r>
            <a:r>
              <a:rPr lang="ko-KR" altLang="en-US" sz="1200" b="1">
                <a:sym typeface="맑은 고딕"/>
              </a:rPr>
              <a:t>코드 인스펙션 방안 제시</a:t>
            </a:r>
            <a:endParaRPr lang="en-US" altLang="ko-KR" sz="1200" b="1">
              <a:sym typeface="맑은 고딕"/>
            </a:endParaRP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ko-KR" altLang="en-US" sz="1200" b="1">
                <a:sym typeface="맑은 고딕"/>
              </a:rPr>
              <a:t>    ◎ 개발 영역 </a:t>
            </a:r>
            <a:r>
              <a:rPr lang="en-US" altLang="ko-KR" sz="1200" b="1">
                <a:sym typeface="맑은 고딕"/>
              </a:rPr>
              <a:t>– </a:t>
            </a:r>
            <a:r>
              <a:rPr lang="ko-KR" altLang="en-US" sz="1200" b="1">
                <a:sym typeface="맑은 고딕"/>
              </a:rPr>
              <a:t>소나 큐브</a:t>
            </a:r>
            <a:r>
              <a:rPr lang="en-US" altLang="ko-KR" sz="1200" b="1">
                <a:sym typeface="맑은 고딕"/>
              </a:rPr>
              <a:t>, TDD </a:t>
            </a:r>
            <a:r>
              <a:rPr lang="ko-KR" altLang="en-US" sz="1200" b="1">
                <a:sym typeface="맑은 고딕"/>
              </a:rPr>
              <a:t>달성율 등 상세 개발 품질</a:t>
            </a:r>
            <a:r>
              <a:rPr lang="en-US" altLang="ko-KR" sz="1200" b="1">
                <a:sym typeface="맑은 고딕"/>
              </a:rPr>
              <a:t>(</a:t>
            </a:r>
            <a:r>
              <a:rPr lang="ko-KR" altLang="en-US" sz="1200" b="1">
                <a:sym typeface="맑은 고딕"/>
              </a:rPr>
              <a:t>검수 기준</a:t>
            </a:r>
            <a:r>
              <a:rPr lang="en-US" altLang="ko-KR" sz="1200" b="1">
                <a:sym typeface="맑은 고딕"/>
              </a:rPr>
              <a:t>) </a:t>
            </a:r>
            <a:r>
              <a:rPr lang="ko-KR" altLang="en-US" sz="1200" b="1">
                <a:sym typeface="맑은 고딕"/>
              </a:rPr>
              <a:t>항목 제시</a:t>
            </a:r>
            <a:endParaRPr lang="en-US" altLang="ko-KR" sz="1200" b="1">
              <a:sym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98774621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552256" y="6577779"/>
            <a:ext cx="225281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786" name="직사각형 75"/>
          <p:cNvSpPr txBox="1"/>
          <p:nvPr/>
        </p:nvSpPr>
        <p:spPr>
          <a:xfrm>
            <a:off x="318200" y="138117"/>
            <a:ext cx="863668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제안 안내</a:t>
            </a:r>
          </a:p>
        </p:txBody>
      </p:sp>
      <p:sp>
        <p:nvSpPr>
          <p:cNvPr id="787" name="TextBox 77"/>
          <p:cNvSpPr txBox="1"/>
          <p:nvPr/>
        </p:nvSpPr>
        <p:spPr>
          <a:xfrm>
            <a:off x="534669" y="654943"/>
            <a:ext cx="9053132" cy="5101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AutoNum type="arabicPeriod"/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제안서 작성 지침</a:t>
            </a:r>
            <a:r>
              <a:rPr/>
              <a:t/>
            </a:r>
            <a:br>
              <a:rPr/>
            </a:br>
            <a:r>
              <a:t>◎ 본 제안요청서를 받은 업체만 제안서를 제출 할 자격이 있다</a:t>
            </a:r>
            <a:r>
              <a:rPr/>
              <a:t/>
            </a:r>
            <a:br>
              <a:rPr/>
            </a:br>
            <a:r>
              <a:t>◎ 기술적인 설명자료, 공개가 불가능한 자료, 제안서의 내용을 객관적으로 입증하기 위한 관련 자료가 많을 시 별첨으로 </a:t>
            </a:r>
            <a:r>
              <a:rPr/>
              <a:t/>
            </a:r>
            <a:br>
              <a:rPr/>
            </a:br>
            <a:r>
              <a:t>    작성한다</a:t>
            </a:r>
            <a:r>
              <a:rPr/>
              <a:t/>
            </a:r>
            <a:br>
              <a:rPr/>
            </a:br>
            <a:r>
              <a:t>◎ 제안서는 MS 파워보인트를 사용하여 작성하며 A4 횡방향 작성을 기본으로 한다</a:t>
            </a:r>
            <a:r>
              <a:rPr/>
              <a:t/>
            </a:r>
            <a:br>
              <a:rPr/>
            </a:br>
            <a:r>
              <a:t>◎ 제안서의 내용은 명확한 용어를 사용하여 표현하며, “제공할 수 있다“, “가능한다”, “고려하고 있다＂등과 같은 모호한</a:t>
            </a:r>
            <a:r>
              <a:rPr/>
              <a:t/>
            </a:r>
            <a:br>
              <a:rPr/>
            </a:br>
            <a:r>
              <a:t>    표현은 제안서 평가 시 불가능한 것으로 처리한다</a:t>
            </a:r>
            <a:r>
              <a:rPr/>
              <a:t/>
            </a:r>
            <a:br>
              <a:rPr/>
            </a:br>
            <a:r>
              <a:t>◎ 제출된 제안서는 반환하지 않으며, 본 제안과 관련된 일체의 소요 비용은 제안사의 부담으로 한다</a:t>
            </a:r>
            <a:r>
              <a:rPr/>
              <a:t/>
            </a:r>
            <a:br>
              <a:rPr/>
            </a:br>
            <a:r>
              <a:t>◎ 제출된 제안서의 기재 내용은 당사의 요청이 없는 한 수정, 삭제 및 대체할 수 없다</a:t>
            </a:r>
            <a:r>
              <a:rPr/>
              <a:t/>
            </a:r>
            <a:br>
              <a:rPr/>
            </a:br>
            <a:endParaRPr/>
          </a:p>
          <a:p>
            <a:pPr marL="228600" indent="-228600">
              <a:lnSpc>
                <a:spcPct val="150000"/>
              </a:lnSpc>
              <a:buSzPct val="100000"/>
              <a:buAutoNum type="arabicPeriod"/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제안 일정 및 제출 방법</a:t>
            </a: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◎ 제출 기한 : 2021년 12월 15일 (수) 13:00시 까지</a:t>
            </a:r>
            <a:r>
              <a:rPr/>
              <a:t/>
            </a:r>
            <a:br>
              <a:rPr/>
            </a:br>
            <a:r>
              <a:t>    ◎ 제출 방법 : 이메일 접수 (stanley@jobkorea.co.kr)</a:t>
            </a:r>
            <a:r>
              <a:rPr/>
              <a:t/>
            </a:r>
            <a:br>
              <a:rPr/>
            </a:br>
            <a:r>
              <a:t>    ◎ 제출 서류 : 제안서,  견적서</a:t>
            </a:r>
            <a:r>
              <a:rPr/>
              <a:t/>
            </a:r>
            <a:br>
              <a:rPr/>
            </a:br>
            <a:r>
              <a:t>    </a:t>
            </a: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3. 제안 설명회</a:t>
            </a: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◎ 필요 시 제안서 평가를 위한 제안 설명회를 개최하며, 추후에 일시 및 장소를 별도로 통보한다</a:t>
            </a:r>
            <a:r>
              <a:rPr/>
              <a:t/>
            </a:r>
            <a:br>
              <a:rPr/>
            </a:br>
            <a:r>
              <a:t>    ◎ 제안 설명회에 참석하지 않는 업체는 평가 대상에서 제외한다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552256" y="6577779"/>
            <a:ext cx="225281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790" name="직사각형 75"/>
          <p:cNvSpPr txBox="1"/>
          <p:nvPr/>
        </p:nvSpPr>
        <p:spPr>
          <a:xfrm>
            <a:off x="318200" y="138117"/>
            <a:ext cx="863668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제안 안내</a:t>
            </a:r>
          </a:p>
        </p:txBody>
      </p:sp>
      <p:sp>
        <p:nvSpPr>
          <p:cNvPr id="791" name="TextBox 77"/>
          <p:cNvSpPr txBox="1"/>
          <p:nvPr/>
        </p:nvSpPr>
        <p:spPr>
          <a:xfrm>
            <a:off x="534669" y="643910"/>
            <a:ext cx="9053132" cy="5042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4.  </a:t>
            </a:r>
            <a:r>
              <a:rPr err="1"/>
              <a:t>평가</a:t>
            </a:r>
            <a:r>
              <a:t> 및 </a:t>
            </a:r>
            <a:r>
              <a:rPr err="1"/>
              <a:t>사업자</a:t>
            </a:r>
            <a:r>
              <a:t> </a:t>
            </a:r>
            <a:r>
              <a:rPr err="1"/>
              <a:t>선정</a:t>
            </a:r>
            <a:endParaRPr/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◎ </a:t>
            </a:r>
            <a:r>
              <a:rPr err="1"/>
              <a:t>원사업자가</a:t>
            </a:r>
            <a:r>
              <a:t> </a:t>
            </a:r>
            <a:r>
              <a:rPr err="1"/>
              <a:t>마련한</a:t>
            </a:r>
            <a:r>
              <a:t> </a:t>
            </a:r>
            <a:r>
              <a:rPr err="1"/>
              <a:t>평가</a:t>
            </a:r>
            <a:r>
              <a:t> </a:t>
            </a:r>
            <a:r>
              <a:rPr err="1"/>
              <a:t>기준과</a:t>
            </a:r>
            <a:r>
              <a:t> </a:t>
            </a:r>
            <a:r>
              <a:rPr err="1"/>
              <a:t>절차에</a:t>
            </a:r>
            <a:r>
              <a:t> </a:t>
            </a:r>
            <a:r>
              <a:rPr err="1"/>
              <a:t>의해</a:t>
            </a:r>
            <a:r>
              <a:t> </a:t>
            </a:r>
            <a:r>
              <a:rPr err="1"/>
              <a:t>제안서</a:t>
            </a:r>
            <a:r>
              <a:t> 및 </a:t>
            </a:r>
            <a:r>
              <a:rPr err="1"/>
              <a:t>제안설명회</a:t>
            </a:r>
            <a:r>
              <a:t> </a:t>
            </a:r>
            <a:r>
              <a:rPr err="1"/>
              <a:t>내용을</a:t>
            </a:r>
            <a:r>
              <a:t> </a:t>
            </a:r>
            <a:r>
              <a:rPr err="1"/>
              <a:t>토대로</a:t>
            </a:r>
            <a:r>
              <a:t> </a:t>
            </a:r>
            <a:r>
              <a:rPr err="1"/>
              <a:t>평가를</a:t>
            </a:r>
            <a:r>
              <a:t> 진행한다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- </a:t>
            </a:r>
            <a:r>
              <a:rPr lang="ko-KR" altLang="en-US"/>
              <a:t>기술점수 </a:t>
            </a:r>
            <a:r>
              <a:rPr lang="en-US" altLang="ko-KR"/>
              <a:t>80</a:t>
            </a:r>
            <a:r>
              <a:rPr lang="ko-KR" altLang="en-US"/>
              <a:t>점</a:t>
            </a:r>
            <a:r>
              <a:rPr lang="en-US" altLang="ko-KR"/>
              <a:t>, </a:t>
            </a:r>
            <a:r>
              <a:rPr lang="ko-KR" altLang="en-US"/>
              <a:t>가격점수 </a:t>
            </a:r>
            <a:r>
              <a:rPr lang="en-US" altLang="ko-KR"/>
              <a:t>20</a:t>
            </a:r>
            <a:r>
              <a:rPr lang="ko-KR" altLang="en-US"/>
              <a:t>점</a:t>
            </a:r>
            <a:r>
              <a:rPr/>
              <a:t/>
            </a:r>
            <a:br>
              <a:rPr/>
            </a:br>
            <a:r>
              <a:t>    ◎ </a:t>
            </a:r>
            <a:r>
              <a:rPr err="1"/>
              <a:t>제안서</a:t>
            </a:r>
            <a:r>
              <a:t> 및 </a:t>
            </a:r>
            <a:r>
              <a:rPr err="1"/>
              <a:t>제안에</a:t>
            </a:r>
            <a:r>
              <a:t> </a:t>
            </a:r>
            <a:r>
              <a:rPr err="1"/>
              <a:t>관련된</a:t>
            </a:r>
            <a:r>
              <a:t> </a:t>
            </a:r>
            <a:r>
              <a:rPr err="1"/>
              <a:t>모든자료</a:t>
            </a:r>
            <a:r>
              <a:t>, </a:t>
            </a:r>
            <a:r>
              <a:rPr err="1"/>
              <a:t>제안서</a:t>
            </a:r>
            <a:r>
              <a:t> </a:t>
            </a:r>
            <a:r>
              <a:rPr err="1"/>
              <a:t>평가</a:t>
            </a:r>
            <a:r>
              <a:t> </a:t>
            </a:r>
            <a:r>
              <a:rPr err="1"/>
              <a:t>결과는</a:t>
            </a:r>
            <a:r>
              <a:t> </a:t>
            </a:r>
            <a:r>
              <a:rPr err="1"/>
              <a:t>공개하지</a:t>
            </a:r>
            <a:r>
              <a:t> </a:t>
            </a:r>
            <a:r>
              <a:rPr err="1"/>
              <a:t>않으며</a:t>
            </a:r>
            <a:r>
              <a:t>, </a:t>
            </a:r>
            <a:r>
              <a:rPr err="1"/>
              <a:t>선정절차와</a:t>
            </a:r>
            <a:r>
              <a:t> </a:t>
            </a:r>
            <a:r>
              <a:rPr err="1"/>
              <a:t>결과에</a:t>
            </a:r>
            <a:r>
              <a:t> </a:t>
            </a:r>
            <a:r>
              <a:rPr err="1"/>
              <a:t>대해</a:t>
            </a:r>
            <a:r>
              <a:t> </a:t>
            </a:r>
            <a:r>
              <a:rPr err="1"/>
              <a:t>제안사는</a:t>
            </a:r>
            <a:r>
              <a:t> </a:t>
            </a:r>
            <a:r>
              <a:rPr err="1"/>
              <a:t>이의를</a:t>
            </a:r>
            <a:r>
              <a:rPr/>
              <a:t/>
            </a:r>
            <a:br>
              <a:rPr/>
            </a:br>
            <a:r>
              <a:t>        </a:t>
            </a:r>
            <a:r>
              <a:rPr err="1"/>
              <a:t>제기할</a:t>
            </a:r>
            <a:r>
              <a:t> 수 </a:t>
            </a:r>
            <a:r>
              <a:rPr err="1"/>
              <a:t>없다</a:t>
            </a:r>
            <a:r>
              <a:rPr/>
              <a:t/>
            </a:r>
            <a:br>
              <a:rPr/>
            </a:br>
            <a:r>
              <a:t>    ◎ </a:t>
            </a:r>
            <a:r>
              <a:rPr err="1"/>
              <a:t>제안서</a:t>
            </a:r>
            <a:r>
              <a:t> </a:t>
            </a:r>
            <a:r>
              <a:rPr err="1"/>
              <a:t>평가를</a:t>
            </a:r>
            <a:r>
              <a:t> </a:t>
            </a:r>
            <a:r>
              <a:rPr err="1"/>
              <a:t>기초로</a:t>
            </a:r>
            <a:r>
              <a:t> </a:t>
            </a:r>
            <a:r>
              <a:rPr err="1"/>
              <a:t>하여</a:t>
            </a:r>
            <a:r>
              <a:t> </a:t>
            </a:r>
            <a:r>
              <a:rPr err="1"/>
              <a:t>최상위</a:t>
            </a:r>
            <a:r>
              <a:t> </a:t>
            </a:r>
            <a:r>
              <a:rPr err="1"/>
              <a:t>제안사를</a:t>
            </a:r>
            <a:r>
              <a:t> </a:t>
            </a:r>
            <a:r>
              <a:rPr err="1"/>
              <a:t>우선협상</a:t>
            </a:r>
            <a:r>
              <a:t> </a:t>
            </a:r>
            <a:r>
              <a:rPr err="1"/>
              <a:t>대상자로</a:t>
            </a:r>
            <a:r>
              <a:t> </a:t>
            </a:r>
            <a:r>
              <a:rPr err="1"/>
              <a:t>선정한다</a:t>
            </a:r>
            <a:endParaRPr/>
          </a:p>
          <a:p>
            <a:pPr>
              <a:lnSpc>
                <a:spcPct val="150000"/>
              </a:lnSpc>
              <a:defRPr sz="1200" b="1">
                <a:solidFill>
                  <a:srgbClr val="FF0000"/>
                </a:solidFill>
                <a:latin typeface="+mj-lt"/>
                <a:ea typeface="+mj-ea"/>
                <a:cs typeface="+mj-cs"/>
                <a:sym typeface="맑은 고딕"/>
              </a:defRPr>
            </a:pPr>
            <a:r>
              <a:t>    </a:t>
            </a:r>
            <a:r>
              <a:rPr>
                <a:solidFill>
                  <a:srgbClr val="000000"/>
                </a:solidFill>
              </a:rPr>
              <a:t>◎ </a:t>
            </a:r>
            <a:r>
              <a:rPr err="1">
                <a:solidFill>
                  <a:srgbClr val="000000"/>
                </a:solidFill>
              </a:rPr>
              <a:t>선정된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우선협상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대상자와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제안내용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err="1">
                <a:solidFill>
                  <a:srgbClr val="000000"/>
                </a:solidFill>
              </a:rPr>
              <a:t>가격</a:t>
            </a:r>
            <a:r>
              <a:rPr>
                <a:solidFill>
                  <a:srgbClr val="000000"/>
                </a:solidFill>
              </a:rPr>
              <a:t> 등 </a:t>
            </a:r>
            <a:r>
              <a:rPr err="1">
                <a:solidFill>
                  <a:srgbClr val="000000"/>
                </a:solidFill>
              </a:rPr>
              <a:t>제반사항에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대하여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개별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협상하고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err="1">
                <a:solidFill>
                  <a:srgbClr val="000000"/>
                </a:solidFill>
              </a:rPr>
              <a:t>협상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결과를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반영하여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계약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여부를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확정한다</a:t>
            </a: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◎ </a:t>
            </a:r>
            <a:r>
              <a:rPr err="1">
                <a:solidFill>
                  <a:srgbClr val="000000"/>
                </a:solidFill>
              </a:rPr>
              <a:t>협상의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결렬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시에는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차순위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제안사를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대상으로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협상을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진행한다</a:t>
            </a: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5. </a:t>
            </a:r>
            <a:r>
              <a:rPr err="1">
                <a:solidFill>
                  <a:srgbClr val="000000"/>
                </a:solidFill>
              </a:rPr>
              <a:t>유의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사항</a:t>
            </a: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◎ </a:t>
            </a:r>
            <a:r>
              <a:rPr err="1">
                <a:solidFill>
                  <a:srgbClr val="000000"/>
                </a:solidFill>
              </a:rPr>
              <a:t>제안요청서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발송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이후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프로젝트가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부득이하게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중단되는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경우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err="1">
                <a:solidFill>
                  <a:srgbClr val="000000"/>
                </a:solidFill>
              </a:rPr>
              <a:t>제안사는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이에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대하여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이의를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제기</a:t>
            </a:r>
            <a:r>
              <a:rPr>
                <a:solidFill>
                  <a:srgbClr val="000000"/>
                </a:solidFill>
              </a:rPr>
              <a:t> 할 수 </a:t>
            </a:r>
            <a:r>
              <a:rPr err="1">
                <a:solidFill>
                  <a:srgbClr val="000000"/>
                </a:solidFill>
              </a:rPr>
              <a:t>없으며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당사는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일체의</a:t>
            </a:r>
            <a:r>
              <a:rPr>
                <a:solidFill>
                  <a:srgbClr val="000000"/>
                </a:solidFill>
              </a:rPr>
              <a:t> </a:t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 err="1">
                <a:solidFill>
                  <a:srgbClr val="000000"/>
                </a:solidFill>
              </a:rPr>
              <a:t>법적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책임을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지지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않는다</a:t>
            </a: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◎ </a:t>
            </a:r>
            <a:r>
              <a:rPr err="1">
                <a:solidFill>
                  <a:srgbClr val="000000"/>
                </a:solidFill>
              </a:rPr>
              <a:t>제안요청서의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범위에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포함되지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않았더라도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제안사가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제안서에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명시한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사항은</a:t>
            </a:r>
            <a:r>
              <a:rPr>
                <a:solidFill>
                  <a:srgbClr val="000000"/>
                </a:solidFill>
              </a:rPr>
              <a:t> 본 </a:t>
            </a:r>
            <a:r>
              <a:rPr err="1">
                <a:solidFill>
                  <a:srgbClr val="000000"/>
                </a:solidFill>
              </a:rPr>
              <a:t>범위에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포함된다</a:t>
            </a: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◎ </a:t>
            </a:r>
            <a:r>
              <a:rPr err="1">
                <a:solidFill>
                  <a:srgbClr val="000000"/>
                </a:solidFill>
              </a:rPr>
              <a:t>당사는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필요</a:t>
            </a:r>
            <a:r>
              <a:rPr>
                <a:solidFill>
                  <a:srgbClr val="000000"/>
                </a:solidFill>
              </a:rPr>
              <a:t> 시 </a:t>
            </a:r>
            <a:r>
              <a:rPr err="1">
                <a:solidFill>
                  <a:srgbClr val="000000"/>
                </a:solidFill>
              </a:rPr>
              <a:t>추가제안이나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자료를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요청할</a:t>
            </a:r>
            <a:r>
              <a:rPr>
                <a:solidFill>
                  <a:srgbClr val="000000"/>
                </a:solidFill>
              </a:rPr>
              <a:t> 수 </a:t>
            </a:r>
            <a:r>
              <a:rPr err="1">
                <a:solidFill>
                  <a:srgbClr val="000000"/>
                </a:solidFill>
              </a:rPr>
              <a:t>있으며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err="1">
                <a:solidFill>
                  <a:srgbClr val="000000"/>
                </a:solidFill>
              </a:rPr>
              <a:t>이에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따라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제출된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자료는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제안서와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동일한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효력을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지닌다</a:t>
            </a: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◎ </a:t>
            </a:r>
            <a:r>
              <a:rPr err="1">
                <a:solidFill>
                  <a:srgbClr val="000000"/>
                </a:solidFill>
              </a:rPr>
              <a:t>제안에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참가한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참가자는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일체의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담합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행위를</a:t>
            </a:r>
            <a:r>
              <a:rPr>
                <a:solidFill>
                  <a:srgbClr val="000000"/>
                </a:solidFill>
              </a:rPr>
              <a:t> 할 수 </a:t>
            </a:r>
            <a:r>
              <a:rPr err="1">
                <a:solidFill>
                  <a:srgbClr val="000000"/>
                </a:solidFill>
              </a:rPr>
              <a:t>없으며</a:t>
            </a:r>
            <a:r>
              <a:rPr>
                <a:solidFill>
                  <a:srgbClr val="000000"/>
                </a:solidFill>
              </a:rPr>
              <a:t>, </a:t>
            </a:r>
            <a:r>
              <a:rPr err="1">
                <a:solidFill>
                  <a:srgbClr val="000000"/>
                </a:solidFill>
              </a:rPr>
              <a:t>담합에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가담한것으로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인정되는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경우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낙찰의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전부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또는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일부를</a:t>
            </a: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    </a:t>
            </a:r>
            <a:r>
              <a:rPr err="1">
                <a:solidFill>
                  <a:srgbClr val="000000"/>
                </a:solidFill>
              </a:rPr>
              <a:t>무효로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한다</a:t>
            </a: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◎ </a:t>
            </a:r>
            <a:r>
              <a:rPr err="1">
                <a:solidFill>
                  <a:srgbClr val="000000"/>
                </a:solidFill>
              </a:rPr>
              <a:t>프로젝트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수행을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위해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발생</a:t>
            </a:r>
            <a:r>
              <a:rPr>
                <a:solidFill>
                  <a:srgbClr val="000000"/>
                </a:solidFill>
              </a:rPr>
              <a:t> 할 수 </a:t>
            </a:r>
            <a:r>
              <a:rPr err="1">
                <a:solidFill>
                  <a:srgbClr val="000000"/>
                </a:solidFill>
              </a:rPr>
              <a:t>있는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국내</a:t>
            </a:r>
            <a:r>
              <a:rPr>
                <a:solidFill>
                  <a:srgbClr val="000000"/>
                </a:solidFill>
              </a:rPr>
              <a:t>/외 </a:t>
            </a:r>
            <a:r>
              <a:rPr err="1">
                <a:solidFill>
                  <a:srgbClr val="000000"/>
                </a:solidFill>
              </a:rPr>
              <a:t>출장비</a:t>
            </a:r>
            <a:r>
              <a:rPr>
                <a:solidFill>
                  <a:srgbClr val="000000"/>
                </a:solidFill>
              </a:rPr>
              <a:t> 등 </a:t>
            </a:r>
            <a:r>
              <a:rPr err="1">
                <a:solidFill>
                  <a:srgbClr val="000000"/>
                </a:solidFill>
              </a:rPr>
              <a:t>제반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비용은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제안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견적에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포함되어야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한다</a:t>
            </a:r>
            <a:r>
              <a:rPr>
                <a:solidFill>
                  <a:srgbClr val="000000"/>
                </a:solidFill>
              </a:rPr>
              <a:t/>
            </a:r>
            <a:br>
              <a:rPr>
                <a:solidFill>
                  <a:srgbClr val="000000"/>
                </a:solidFill>
              </a:rPr>
            </a:br>
            <a:r>
              <a:rPr>
                <a:solidFill>
                  <a:srgbClr val="000000"/>
                </a:solidFill>
              </a:rPr>
              <a:t>    ◎ </a:t>
            </a:r>
            <a:r>
              <a:rPr err="1">
                <a:solidFill>
                  <a:srgbClr val="000000"/>
                </a:solidFill>
              </a:rPr>
              <a:t>제안과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관련되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모든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사항은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당사가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정하는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바에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따라야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하며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제안사는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이에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대해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이의를</a:t>
            </a:r>
            <a:r>
              <a:rPr>
                <a:solidFill>
                  <a:srgbClr val="000000"/>
                </a:solidFill>
              </a:rPr>
              <a:t> </a:t>
            </a:r>
            <a:r>
              <a:rPr err="1">
                <a:solidFill>
                  <a:srgbClr val="000000"/>
                </a:solidFill>
              </a:rPr>
              <a:t>제기할</a:t>
            </a:r>
            <a:r>
              <a:rPr>
                <a:solidFill>
                  <a:srgbClr val="000000"/>
                </a:solidFill>
              </a:rPr>
              <a:t> 수 </a:t>
            </a:r>
            <a:r>
              <a:rPr err="1">
                <a:solidFill>
                  <a:srgbClr val="000000"/>
                </a:solidFill>
              </a:rPr>
              <a:t>없다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792" name="Table"/>
          <p:cNvGraphicFramePr/>
          <p:nvPr/>
        </p:nvGraphicFramePr>
        <p:xfrm>
          <a:off x="759283" y="5727150"/>
          <a:ext cx="8712968" cy="51016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58444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248445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8800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62008">
                <a:tc>
                  <a:txBody>
                    <a:bodyPr/>
                    <a:lstStyle/>
                    <a:p>
                      <a:pPr algn="ctr" defTabSz="722488"/>
                      <a:r>
                        <a:rPr sz="12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구분</a:t>
                      </a:r>
                    </a:p>
                  </a:txBody>
                  <a:tcPr marL="12502" marR="12502" marT="12502" marB="12502" anchor="ctr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22488"/>
                      <a:r>
                        <a:rPr sz="12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담당자</a:t>
                      </a:r>
                    </a:p>
                  </a:txBody>
                  <a:tcPr marL="12502" marR="12502" marT="12502" marB="12502" anchor="ctr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0E0E0"/>
                    </a:solidFill>
                  </a:tcPr>
                </a:tc>
                <a:tc>
                  <a:txBody>
                    <a:bodyPr/>
                    <a:lstStyle/>
                    <a:p>
                      <a:pPr algn="ctr" defTabSz="722488"/>
                      <a:r>
                        <a:rPr sz="12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이메일</a:t>
                      </a:r>
                    </a:p>
                  </a:txBody>
                  <a:tcPr marL="12502" marR="12502" marT="12502" marB="12502" anchor="ctr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solidFill>
                      <a:srgbClr val="E0E0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02278">
                <a:tc>
                  <a:txBody>
                    <a:bodyPr/>
                    <a:lstStyle/>
                    <a:p>
                      <a:pPr algn="ctr" defTabSz="722488">
                        <a:defRPr sz="1200" b="1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제안 일반 문의처</a:t>
                      </a:r>
                    </a:p>
                  </a:txBody>
                  <a:tcPr marL="12502" marR="12502" marT="12502" marB="12502" anchor="ctr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722488"/>
                      <a:r>
                        <a:rPr sz="12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김성석</a:t>
                      </a:r>
                    </a:p>
                  </a:txBody>
                  <a:tcPr marL="12502" marR="12502" marT="12502" marB="12502" anchor="ctr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indent="91213" algn="ctr" defTabSz="722488">
                        <a:defRPr sz="12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rPr u="sng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hlinkClick r:id="rId2"/>
                        </a:rPr>
                        <a:t>stanley@jobkorea.co.kr</a:t>
                      </a:r>
                    </a:p>
                  </a:txBody>
                  <a:tcPr marL="12502" marR="12502" marT="12502" marB="12502" anchor="ctr" horzOverflow="overflow">
                    <a:lnL w="3175">
                      <a:solidFill>
                        <a:srgbClr val="000000"/>
                      </a:solidFill>
                      <a:miter lim="400000"/>
                    </a:lnL>
                    <a:lnR w="3175">
                      <a:solidFill>
                        <a:srgbClr val="000000"/>
                      </a:solidFill>
                      <a:miter lim="400000"/>
                    </a:lnR>
                    <a:lnT w="3175">
                      <a:solidFill>
                        <a:srgbClr val="000000"/>
                      </a:solidFill>
                      <a:miter lim="400000"/>
                    </a:lnT>
                    <a:lnB w="3175">
                      <a:solidFill>
                        <a:srgbClr val="000000"/>
                      </a:solidFill>
                      <a:miter lim="400000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552256" y="6577779"/>
            <a:ext cx="225281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795" name="직사각형 75"/>
          <p:cNvSpPr txBox="1"/>
          <p:nvPr/>
        </p:nvSpPr>
        <p:spPr>
          <a:xfrm>
            <a:off x="318200" y="138117"/>
            <a:ext cx="1350538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제안 목차(참조)</a:t>
            </a:r>
          </a:p>
        </p:txBody>
      </p:sp>
      <p:sp>
        <p:nvSpPr>
          <p:cNvPr id="796" name="TextBox 1"/>
          <p:cNvSpPr txBox="1"/>
          <p:nvPr/>
        </p:nvSpPr>
        <p:spPr>
          <a:xfrm>
            <a:off x="493170" y="764704"/>
            <a:ext cx="2652546" cy="5601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 marL="228600" indent="-228600">
              <a:buSzPct val="100000"/>
              <a:buAutoNum type="arabicPeriod"/>
              <a:defRPr sz="1400" b="1">
                <a:latin typeface="+mj-lt"/>
                <a:ea typeface="+mj-ea"/>
                <a:cs typeface="+mj-cs"/>
                <a:sym typeface="맑은 고딕"/>
              </a:defRPr>
            </a:pPr>
            <a:r>
              <a:t>제안의 개요</a:t>
            </a:r>
            <a:r>
              <a:rPr/>
              <a:t/>
            </a:r>
            <a:br>
              <a:rPr/>
            </a:br>
            <a:r>
              <a:rPr sz="1200" b="0"/>
              <a:t>1) 제안 목적</a:t>
            </a:r>
            <a:br>
              <a:rPr sz="1200" b="0"/>
            </a:br>
            <a:r>
              <a:rPr sz="1200" b="0"/>
              <a:t>2) 수행 범위</a:t>
            </a:r>
            <a:br>
              <a:rPr sz="1200" b="0"/>
            </a:br>
            <a:endParaRPr sz="1200"/>
          </a:p>
          <a:p>
            <a:pPr marL="228600" indent="-228600">
              <a:buSzPct val="100000"/>
              <a:buAutoNum type="arabicPeriod"/>
              <a:defRPr sz="1400" b="1">
                <a:latin typeface="+mj-lt"/>
                <a:ea typeface="+mj-ea"/>
                <a:cs typeface="+mj-cs"/>
                <a:sym typeface="맑은 고딕"/>
              </a:defRPr>
            </a:pPr>
            <a:r>
              <a:t>사업 추진 부문</a:t>
            </a:r>
            <a:r>
              <a:rPr/>
              <a:t/>
            </a:r>
            <a:br>
              <a:rPr/>
            </a:br>
            <a:r>
              <a:rPr sz="1200" b="0"/>
              <a:t>1)  사업 추진 목표 및 단계별 추진 목표</a:t>
            </a:r>
            <a:br>
              <a:rPr sz="1200" b="0"/>
            </a:br>
            <a:r>
              <a:rPr sz="1200" b="0"/>
              <a:t>2)  아키텍처 구성 및 수립 방안</a:t>
            </a:r>
            <a:br>
              <a:rPr sz="1200" b="0"/>
            </a:br>
            <a:r>
              <a:rPr sz="1200" b="0"/>
              <a:t>3)  구축 전략</a:t>
            </a:r>
            <a:br>
              <a:rPr sz="1200" b="0"/>
            </a:br>
            <a:r>
              <a:rPr sz="1200" b="0"/>
              <a:t>4)  테스트 전략</a:t>
            </a:r>
            <a:br>
              <a:rPr sz="1200" b="0"/>
            </a:br>
            <a:r>
              <a:rPr sz="1200" b="0"/>
              <a:t>5)  이행 및 안정화 방안</a:t>
            </a:r>
            <a:br>
              <a:rPr sz="1200" b="0"/>
            </a:br>
            <a:endParaRPr sz="1200" b="0"/>
          </a:p>
          <a:p>
            <a:pPr marL="228600" indent="-228600">
              <a:buSzPct val="100000"/>
              <a:buAutoNum type="arabicPeriod"/>
              <a:defRPr sz="1400" b="1">
                <a:latin typeface="+mj-lt"/>
                <a:ea typeface="+mj-ea"/>
                <a:cs typeface="+mj-cs"/>
                <a:sym typeface="맑은 고딕"/>
              </a:defRPr>
            </a:pPr>
            <a:r>
              <a:t>사업 관리</a:t>
            </a:r>
            <a:r>
              <a:rPr/>
              <a:t/>
            </a:r>
            <a:br>
              <a:rPr/>
            </a:br>
            <a:r>
              <a:rPr sz="1200" b="0"/>
              <a:t>1)   사업관리방안</a:t>
            </a:r>
            <a:br>
              <a:rPr sz="1200" b="0"/>
            </a:br>
            <a:r>
              <a:rPr sz="1200" b="0"/>
              <a:t>2)   일정 계획</a:t>
            </a:r>
            <a:br>
              <a:rPr sz="1200" b="0"/>
            </a:br>
            <a:r>
              <a:rPr sz="1200" b="0"/>
              <a:t>3)   사업 수행 조직 및 인력 투입 계획</a:t>
            </a:r>
            <a:br>
              <a:rPr sz="1200" b="0"/>
            </a:br>
            <a:r>
              <a:rPr sz="1200" b="0"/>
              <a:t>4)   프로젝트 관리  방안</a:t>
            </a:r>
            <a:br>
              <a:rPr sz="1200" b="0"/>
            </a:br>
            <a:r>
              <a:rPr sz="1200" b="0"/>
              <a:t>5)   산출물 관리 방안</a:t>
            </a:r>
            <a:br>
              <a:rPr sz="1200" b="0"/>
            </a:br>
            <a:endParaRPr sz="1200"/>
          </a:p>
          <a:p>
            <a:pPr marL="228600" indent="-228600">
              <a:buSzPct val="100000"/>
              <a:buAutoNum type="arabicPeriod"/>
              <a:defRPr sz="1400" b="1">
                <a:latin typeface="+mj-lt"/>
                <a:ea typeface="+mj-ea"/>
                <a:cs typeface="+mj-cs"/>
                <a:sym typeface="맑은 고딕"/>
              </a:defRPr>
            </a:pPr>
            <a:r>
              <a:t>사업 지원</a:t>
            </a:r>
            <a:r>
              <a:rPr/>
              <a:t/>
            </a:r>
            <a:br>
              <a:rPr/>
            </a:br>
            <a:r>
              <a:rPr sz="1200" b="0"/>
              <a:t>1)   교육 훈련 계획</a:t>
            </a:r>
            <a:br>
              <a:rPr sz="1200" b="0"/>
            </a:br>
            <a:r>
              <a:rPr sz="1200" b="0"/>
              <a:t>2)   품질 보증 계획</a:t>
            </a:r>
            <a:br>
              <a:rPr sz="1200" b="0"/>
            </a:br>
            <a:r>
              <a:rPr sz="1200" b="0"/>
              <a:t>3)   유지 보수 및 기술 지원 계획</a:t>
            </a:r>
            <a:br>
              <a:rPr sz="1200" b="0"/>
            </a:br>
            <a:endParaRPr sz="1200"/>
          </a:p>
          <a:p>
            <a:pPr marL="228600" indent="-228600">
              <a:buSzPct val="100000"/>
              <a:buAutoNum type="arabicPeriod"/>
              <a:defRPr sz="1400" b="1">
                <a:latin typeface="+mj-lt"/>
                <a:ea typeface="+mj-ea"/>
                <a:cs typeface="+mj-cs"/>
                <a:sym typeface="맑은 고딕"/>
              </a:defRPr>
            </a:pPr>
            <a:r>
              <a:t>제안 업체 현황</a:t>
            </a:r>
            <a:r>
              <a:rPr/>
              <a:t/>
            </a:r>
            <a:br>
              <a:rPr/>
            </a:br>
            <a:r>
              <a:rPr sz="1200" b="0"/>
              <a:t>1)   일반 현황</a:t>
            </a:r>
            <a:br>
              <a:rPr sz="1200" b="0"/>
            </a:br>
            <a:r>
              <a:rPr sz="1200" b="0"/>
              <a:t>2)   조직 및 인원 현황</a:t>
            </a:r>
            <a:br>
              <a:rPr sz="1200" b="0"/>
            </a:br>
            <a:r>
              <a:rPr sz="1200" b="0"/>
              <a:t>3)   주요 사업 실적</a:t>
            </a:r>
            <a:br>
              <a:rPr sz="1200" b="0"/>
            </a:br>
            <a:r>
              <a:rPr sz="1200" b="0"/>
              <a:t>4)   제안사의 특장점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608761" y="6577779"/>
            <a:ext cx="168776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326" name="TextBox 1"/>
          <p:cNvSpPr txBox="1"/>
          <p:nvPr/>
        </p:nvSpPr>
        <p:spPr>
          <a:xfrm>
            <a:off x="426085" y="653755"/>
            <a:ext cx="9053830" cy="61505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228600" indent="-228600">
              <a:lnSpc>
                <a:spcPct val="150000"/>
              </a:lnSpc>
              <a:buSzPct val="100000"/>
              <a:buAutoNum type="arabicPeriod"/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rPr err="1"/>
              <a:t>일반</a:t>
            </a:r>
            <a:r>
              <a:t> </a:t>
            </a:r>
            <a:r>
              <a:rPr err="1"/>
              <a:t>개요</a:t>
            </a:r>
            <a:r>
              <a:rPr/>
              <a:t/>
            </a:r>
            <a:br>
              <a:rPr/>
            </a:br>
            <a:r>
              <a:t>◎ </a:t>
            </a:r>
            <a:r>
              <a:rPr err="1"/>
              <a:t>사업명</a:t>
            </a:r>
            <a:r>
              <a:t> : </a:t>
            </a:r>
            <a:r>
              <a:rPr err="1"/>
              <a:t>알바몬</a:t>
            </a:r>
            <a:r>
              <a:t> / </a:t>
            </a:r>
            <a:r>
              <a:rPr err="1"/>
              <a:t>잡코리아</a:t>
            </a:r>
            <a:r>
              <a:t> </a:t>
            </a:r>
            <a:r>
              <a:rPr err="1"/>
              <a:t>JAVA전환</a:t>
            </a:r>
            <a:r>
              <a:t> 및 MSA </a:t>
            </a:r>
            <a:r>
              <a:rPr err="1"/>
              <a:t>구축</a:t>
            </a:r>
            <a:r>
              <a:rPr/>
              <a:t/>
            </a:r>
            <a:br>
              <a:rPr/>
            </a:br>
            <a:r>
              <a:t>◎ </a:t>
            </a:r>
            <a:r>
              <a:rPr err="1"/>
              <a:t>사업기간</a:t>
            </a:r>
            <a:r>
              <a:t> : </a:t>
            </a:r>
            <a:r>
              <a:rPr err="1"/>
              <a:t>프로젝트</a:t>
            </a:r>
            <a:r>
              <a:t> </a:t>
            </a:r>
            <a:r>
              <a:rPr err="1"/>
              <a:t>추진</a:t>
            </a:r>
            <a:r>
              <a:t> </a:t>
            </a:r>
            <a:r>
              <a:rPr err="1"/>
              <a:t>일정</a:t>
            </a:r>
            <a:r>
              <a:t> </a:t>
            </a:r>
            <a:r>
              <a:rPr err="1"/>
              <a:t>참조</a:t>
            </a:r>
            <a:r>
              <a:rPr/>
              <a:t/>
            </a:r>
            <a:br>
              <a:rPr/>
            </a:br>
            <a:r>
              <a:t>◎ </a:t>
            </a:r>
            <a:r>
              <a:rPr err="1"/>
              <a:t>사업방법</a:t>
            </a:r>
            <a:r>
              <a:rPr/>
              <a:t/>
            </a:r>
            <a:br>
              <a:rPr/>
            </a:br>
            <a:r>
              <a:t>     - </a:t>
            </a:r>
            <a:r>
              <a:rPr err="1"/>
              <a:t>입찰</a:t>
            </a:r>
            <a:r>
              <a:t> </a:t>
            </a:r>
            <a:r>
              <a:rPr err="1"/>
              <a:t>참가</a:t>
            </a:r>
            <a:r>
              <a:t> </a:t>
            </a:r>
            <a:r>
              <a:rPr err="1"/>
              <a:t>자격을</a:t>
            </a:r>
            <a:r>
              <a:t> </a:t>
            </a:r>
            <a:r>
              <a:rPr err="1"/>
              <a:t>갖춘</a:t>
            </a:r>
            <a:r>
              <a:t> </a:t>
            </a:r>
            <a:r>
              <a:rPr err="1"/>
              <a:t>업체에</a:t>
            </a:r>
            <a:r>
              <a:t> </a:t>
            </a:r>
            <a:r>
              <a:rPr err="1"/>
              <a:t>대한</a:t>
            </a:r>
            <a:r>
              <a:t> </a:t>
            </a:r>
            <a:r>
              <a:rPr err="1"/>
              <a:t>검증</a:t>
            </a:r>
            <a:r>
              <a:t> 후 </a:t>
            </a:r>
            <a:r>
              <a:rPr err="1"/>
              <a:t>제출한</a:t>
            </a:r>
            <a:r>
              <a:t> </a:t>
            </a:r>
            <a:r>
              <a:rPr err="1"/>
              <a:t>제안서에</a:t>
            </a:r>
            <a:r>
              <a:t> </a:t>
            </a:r>
            <a:r>
              <a:rPr err="1"/>
              <a:t>대해</a:t>
            </a:r>
            <a:r>
              <a:t> 1차 </a:t>
            </a:r>
            <a:r>
              <a:rPr err="1"/>
              <a:t>심사를</a:t>
            </a:r>
            <a:r>
              <a:t> </a:t>
            </a:r>
            <a:r>
              <a:rPr err="1"/>
              <a:t>수행하고</a:t>
            </a:r>
            <a:r>
              <a:t>, 2차 </a:t>
            </a:r>
            <a:r>
              <a:rPr err="1"/>
              <a:t>제안</a:t>
            </a:r>
            <a:r>
              <a:t> </a:t>
            </a:r>
            <a:r>
              <a:rPr err="1"/>
              <a:t>PT심사</a:t>
            </a:r>
            <a:r>
              <a:t>, </a:t>
            </a:r>
            <a:r>
              <a:rPr err="1"/>
              <a:t>가격</a:t>
            </a:r>
            <a:r>
              <a:t> </a:t>
            </a:r>
            <a:r>
              <a:rPr err="1"/>
              <a:t>평가</a:t>
            </a:r>
            <a:r>
              <a:t> 후</a:t>
            </a:r>
            <a:r>
              <a:rPr/>
              <a:t/>
            </a:r>
            <a:br>
              <a:rPr/>
            </a:br>
            <a:r>
              <a:t>       </a:t>
            </a:r>
            <a:r>
              <a:rPr err="1"/>
              <a:t>우선</a:t>
            </a:r>
            <a:r>
              <a:t> </a:t>
            </a:r>
            <a:r>
              <a:rPr err="1"/>
              <a:t>협상</a:t>
            </a:r>
            <a:r>
              <a:t> </a:t>
            </a:r>
            <a:r>
              <a:rPr err="1"/>
              <a:t>대상자를</a:t>
            </a:r>
            <a:r>
              <a:t> </a:t>
            </a:r>
            <a:r>
              <a:rPr err="1"/>
              <a:t>선정하여</a:t>
            </a:r>
            <a:r>
              <a:t> </a:t>
            </a:r>
            <a:r>
              <a:rPr err="1"/>
              <a:t>우선</a:t>
            </a:r>
            <a:r>
              <a:t> </a:t>
            </a:r>
            <a:r>
              <a:rPr err="1"/>
              <a:t>순위에</a:t>
            </a:r>
            <a:r>
              <a:t> </a:t>
            </a:r>
            <a:r>
              <a:rPr err="1"/>
              <a:t>따라</a:t>
            </a:r>
            <a:r>
              <a:t> </a:t>
            </a:r>
            <a:r>
              <a:rPr err="1"/>
              <a:t>협상에</a:t>
            </a:r>
            <a:r>
              <a:t> </a:t>
            </a:r>
            <a:r>
              <a:rPr err="1"/>
              <a:t>의한</a:t>
            </a:r>
            <a:r>
              <a:t> </a:t>
            </a:r>
            <a:r>
              <a:rPr err="1"/>
              <a:t>계약</a:t>
            </a:r>
            <a:r>
              <a:t> </a:t>
            </a:r>
            <a:r>
              <a:rPr err="1"/>
              <a:t>체결</a:t>
            </a:r>
            <a:r>
              <a:t> ( </a:t>
            </a:r>
            <a:r>
              <a:rPr err="1"/>
              <a:t>선정</a:t>
            </a:r>
            <a:r>
              <a:t> </a:t>
            </a:r>
            <a:r>
              <a:rPr err="1"/>
              <a:t>단계는</a:t>
            </a:r>
            <a:r>
              <a:t> </a:t>
            </a:r>
            <a:r>
              <a:rPr err="1"/>
              <a:t>비공개로</a:t>
            </a:r>
            <a:r>
              <a:t> </a:t>
            </a:r>
            <a:r>
              <a:rPr err="1"/>
              <a:t>진행함</a:t>
            </a:r>
            <a:r>
              <a:t>)</a:t>
            </a:r>
            <a:r>
              <a:rPr/>
              <a:t/>
            </a:r>
            <a:br>
              <a:rPr/>
            </a:br>
            <a:r>
              <a:t>     - </a:t>
            </a:r>
            <a:r>
              <a:rPr err="1"/>
              <a:t>기타</a:t>
            </a:r>
            <a:r>
              <a:t> </a:t>
            </a:r>
            <a:r>
              <a:rPr err="1"/>
              <a:t>제안과</a:t>
            </a:r>
            <a:r>
              <a:t> </a:t>
            </a:r>
            <a:r>
              <a:rPr err="1"/>
              <a:t>관련된</a:t>
            </a:r>
            <a:r>
              <a:t> </a:t>
            </a:r>
            <a:r>
              <a:rPr err="1"/>
              <a:t>모든</a:t>
            </a:r>
            <a:r>
              <a:t> </a:t>
            </a:r>
            <a:r>
              <a:rPr err="1"/>
              <a:t>사항은</a:t>
            </a:r>
            <a:r>
              <a:t> </a:t>
            </a:r>
            <a:r>
              <a:rPr err="1"/>
              <a:t>잡코리아</a:t>
            </a:r>
            <a:r>
              <a:t> </a:t>
            </a:r>
            <a:r>
              <a:rPr err="1"/>
              <a:t>입찰</a:t>
            </a:r>
            <a:r>
              <a:t> </a:t>
            </a:r>
            <a:r>
              <a:rPr err="1"/>
              <a:t>규정에</a:t>
            </a:r>
            <a:r>
              <a:t> </a:t>
            </a:r>
            <a:r>
              <a:rPr err="1"/>
              <a:t>따름</a:t>
            </a:r>
            <a:r>
              <a:rPr/>
              <a:t/>
            </a:r>
            <a:br>
              <a:rPr/>
            </a:br>
            <a:endParaRPr/>
          </a:p>
          <a:p>
            <a:pPr marL="228600" indent="-228600">
              <a:lnSpc>
                <a:spcPct val="150000"/>
              </a:lnSpc>
              <a:buSzPct val="100000"/>
              <a:buAutoNum type="arabicPeriod"/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rPr lang="ko-KR" altLang="en-US"/>
              <a:t>배경</a:t>
            </a:r>
            <a:r>
              <a:t> 및 </a:t>
            </a:r>
            <a:r>
              <a:rPr err="1"/>
              <a:t>목적</a:t>
            </a:r>
            <a:endParaRPr/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◎ </a:t>
            </a:r>
            <a:r>
              <a:rPr err="1"/>
              <a:t>기존</a:t>
            </a:r>
            <a:r>
              <a:t> </a:t>
            </a:r>
            <a:r>
              <a:rPr err="1"/>
              <a:t>닷넷</a:t>
            </a:r>
            <a:r>
              <a:t> / ASP 로 </a:t>
            </a:r>
            <a:r>
              <a:rPr err="1"/>
              <a:t>구축되어진</a:t>
            </a:r>
            <a:r>
              <a:t> </a:t>
            </a:r>
            <a:r>
              <a:rPr err="1"/>
              <a:t>기술</a:t>
            </a:r>
            <a:r>
              <a:t> </a:t>
            </a:r>
            <a:r>
              <a:rPr err="1"/>
              <a:t>구조를</a:t>
            </a:r>
            <a:r>
              <a:t> </a:t>
            </a:r>
            <a:r>
              <a:rPr err="1"/>
              <a:t>JAVA로</a:t>
            </a:r>
            <a:r>
              <a:t> </a:t>
            </a:r>
            <a:r>
              <a:rPr err="1"/>
              <a:t>전환</a:t>
            </a:r>
            <a:r>
              <a:rPr/>
              <a:t/>
            </a:r>
            <a:br>
              <a:rPr/>
            </a:br>
            <a:r>
              <a:t>    ◎ Cloud </a:t>
            </a:r>
            <a:r>
              <a:rPr err="1"/>
              <a:t>Friendly한</a:t>
            </a:r>
            <a:r>
              <a:t> </a:t>
            </a:r>
            <a:r>
              <a:rPr err="1"/>
              <a:t>어플리케이션으로</a:t>
            </a:r>
            <a:r>
              <a:t> </a:t>
            </a:r>
            <a:r>
              <a:rPr err="1"/>
              <a:t>변경하여</a:t>
            </a:r>
            <a:r>
              <a:t> </a:t>
            </a:r>
            <a:r>
              <a:rPr lang="ko-KR" altLang="en-US"/>
              <a:t>알바몬 선행</a:t>
            </a:r>
            <a:r>
              <a:rPr lang="en-US" altLang="ko-KR"/>
              <a:t>/</a:t>
            </a:r>
            <a:r>
              <a:rPr lang="ko-KR" altLang="en-US"/>
              <a:t>잡코리아 후행</a:t>
            </a:r>
            <a:r>
              <a:t> </a:t>
            </a:r>
            <a:r>
              <a:rPr err="1"/>
              <a:t>MSA</a:t>
            </a:r>
            <a:r>
              <a:t>전환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</a:t>
            </a:r>
            <a:r>
              <a:t>(</a:t>
            </a:r>
            <a:r>
              <a:rPr err="1"/>
              <a:t>DB서버</a:t>
            </a:r>
            <a:r>
              <a:t> </a:t>
            </a:r>
            <a:r>
              <a:rPr err="1"/>
              <a:t>중심에서</a:t>
            </a:r>
            <a:r>
              <a:t> </a:t>
            </a:r>
            <a:r>
              <a:rPr err="1"/>
              <a:t>분산</a:t>
            </a:r>
            <a:r>
              <a:t> </a:t>
            </a:r>
            <a:r>
              <a:rPr err="1"/>
              <a:t>어플리케이션</a:t>
            </a:r>
            <a:r>
              <a:t> 중심으로</a:t>
            </a:r>
            <a:r>
              <a:rPr lang="en-US" altLang="ko-KR"/>
              <a:t> </a:t>
            </a:r>
            <a:r>
              <a:rPr lang="ko-KR" altLang="en-US"/>
              <a:t>로직을 </a:t>
            </a:r>
            <a:r>
              <a:rPr lang="en-US" altLang="ko-KR"/>
              <a:t>JAVA</a:t>
            </a:r>
            <a:r>
              <a:rPr lang="ko-KR" altLang="en-US"/>
              <a:t>로 구현</a:t>
            </a:r>
            <a:r>
              <a:t>)</a:t>
            </a:r>
            <a:r>
              <a:rPr/>
              <a:t/>
            </a:r>
            <a:br>
              <a:rPr/>
            </a:br>
            <a:r>
              <a:t>    ◎ </a:t>
            </a:r>
            <a:r>
              <a:rPr err="1"/>
              <a:t>PoC</a:t>
            </a:r>
            <a:r>
              <a:t> </a:t>
            </a:r>
            <a:r>
              <a:rPr err="1"/>
              <a:t>단계에서</a:t>
            </a:r>
            <a:r>
              <a:t> </a:t>
            </a:r>
            <a:r>
              <a:rPr err="1"/>
              <a:t>도출</a:t>
            </a:r>
            <a:r>
              <a:t> </a:t>
            </a:r>
            <a:r>
              <a:rPr err="1"/>
              <a:t>되어진</a:t>
            </a:r>
            <a:r>
              <a:t> MSA </a:t>
            </a:r>
            <a:r>
              <a:rPr err="1"/>
              <a:t>참조</a:t>
            </a:r>
            <a:r>
              <a:t> </a:t>
            </a:r>
            <a:r>
              <a:rPr err="1"/>
              <a:t>모델</a:t>
            </a:r>
            <a:r>
              <a:t> 및 </a:t>
            </a:r>
            <a:r>
              <a:rPr err="1"/>
              <a:t>Component를</a:t>
            </a:r>
            <a:r>
              <a:t> </a:t>
            </a:r>
            <a:r>
              <a:rPr err="1"/>
              <a:t>기반으로</a:t>
            </a:r>
            <a:r>
              <a:t> </a:t>
            </a:r>
            <a:r>
              <a:rPr err="1"/>
              <a:t>알바몬</a:t>
            </a:r>
            <a:r>
              <a:t>, </a:t>
            </a:r>
            <a:r>
              <a:rPr err="1"/>
              <a:t>잡코리아</a:t>
            </a:r>
            <a:r>
              <a:t> </a:t>
            </a:r>
            <a:r>
              <a:rPr err="1"/>
              <a:t>모바일</a:t>
            </a:r>
            <a:r>
              <a:t>/pc/Admin </a:t>
            </a:r>
            <a:r>
              <a:rPr err="1"/>
              <a:t>구축</a:t>
            </a:r>
            <a:endParaRPr/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    POC </a:t>
            </a:r>
            <a:r>
              <a:rPr err="1"/>
              <a:t>진행</a:t>
            </a:r>
            <a:r>
              <a:t> 시 </a:t>
            </a:r>
            <a:r>
              <a:rPr err="1"/>
              <a:t>검토된</a:t>
            </a:r>
            <a:r>
              <a:t> </a:t>
            </a:r>
            <a:r>
              <a:rPr err="1"/>
              <a:t>사항</a:t>
            </a:r>
            <a:r>
              <a:t> : OS, JDK, Spring</a:t>
            </a:r>
            <a:r>
              <a:rPr lang="en-US"/>
              <a:t>boot</a:t>
            </a:r>
            <a:r>
              <a:t> </a:t>
            </a:r>
            <a:r>
              <a:rPr err="1"/>
              <a:t>버전</a:t>
            </a:r>
            <a:r>
              <a:t>, </a:t>
            </a:r>
            <a:r>
              <a:rPr err="1"/>
              <a:t>서비스</a:t>
            </a:r>
            <a:r>
              <a:t> </a:t>
            </a:r>
            <a:r>
              <a:rPr err="1"/>
              <a:t>메시</a:t>
            </a:r>
            <a:r>
              <a:t>, </a:t>
            </a:r>
            <a:r>
              <a:rPr err="1"/>
              <a:t>API통신</a:t>
            </a:r>
            <a:r>
              <a:t> </a:t>
            </a:r>
            <a:r>
              <a:rPr err="1"/>
              <a:t>규격</a:t>
            </a:r>
            <a:r>
              <a:t>, </a:t>
            </a:r>
            <a:r>
              <a:rPr err="1"/>
              <a:t>개발</a:t>
            </a:r>
            <a:r>
              <a:t> </a:t>
            </a:r>
            <a:r>
              <a:rPr err="1"/>
              <a:t>표준</a:t>
            </a:r>
            <a:r>
              <a:t>, </a:t>
            </a:r>
            <a:r>
              <a:rPr err="1"/>
              <a:t>소스</a:t>
            </a:r>
            <a:r>
              <a:t> </a:t>
            </a:r>
            <a:r>
              <a:rPr err="1"/>
              <a:t>형상관리</a:t>
            </a:r>
            <a:r>
              <a:t>, </a:t>
            </a:r>
            <a:r>
              <a:rPr err="1"/>
              <a:t>빌드</a:t>
            </a:r>
            <a:r>
              <a:t>/</a:t>
            </a:r>
            <a:r>
              <a:rPr err="1"/>
              <a:t>배포</a:t>
            </a:r>
            <a:r>
              <a:t>, </a:t>
            </a:r>
            <a:r>
              <a:rPr/>
              <a:t/>
            </a:r>
            <a:br>
              <a:rPr/>
            </a:br>
            <a:r>
              <a:t>        트랜잭션 </a:t>
            </a:r>
            <a:r>
              <a:rPr err="1"/>
              <a:t>모니터링</a:t>
            </a:r>
            <a:r>
              <a:t>, </a:t>
            </a:r>
            <a:r>
              <a:rPr err="1"/>
              <a:t>예외</a:t>
            </a:r>
            <a:r>
              <a:t> </a:t>
            </a:r>
            <a:r>
              <a:rPr err="1"/>
              <a:t>처리</a:t>
            </a:r>
            <a:r>
              <a:t>,  </a:t>
            </a:r>
            <a:r>
              <a:rPr err="1"/>
              <a:t>컨테이너</a:t>
            </a:r>
            <a:r>
              <a:t> </a:t>
            </a:r>
            <a:r>
              <a:rPr err="1"/>
              <a:t>오케스트레이션</a:t>
            </a:r>
            <a:r>
              <a:t>, </a:t>
            </a:r>
            <a:r>
              <a:rPr err="1"/>
              <a:t>권한</a:t>
            </a:r>
            <a:r>
              <a:t>, 보안</a:t>
            </a:r>
            <a:r>
              <a:rPr lang="en-US" altLang="ko-KR"/>
              <a:t>, Session</a:t>
            </a:r>
            <a:r>
              <a:t> 등</a:t>
            </a:r>
            <a:r>
              <a:rPr/>
              <a:t/>
            </a:r>
            <a:br>
              <a:rPr/>
            </a:br>
            <a:r>
              <a:t>    ◎ </a:t>
            </a:r>
            <a:r>
              <a:rPr err="1"/>
              <a:t>모바일</a:t>
            </a:r>
            <a:r>
              <a:t> </a:t>
            </a:r>
            <a:r>
              <a:rPr err="1"/>
              <a:t>기능</a:t>
            </a:r>
            <a:r>
              <a:t> </a:t>
            </a:r>
            <a:r>
              <a:rPr err="1"/>
              <a:t>중심으로</a:t>
            </a:r>
            <a:r>
              <a:t> </a:t>
            </a:r>
            <a:r>
              <a:rPr err="1"/>
              <a:t>전략을</a:t>
            </a:r>
            <a:r>
              <a:t> </a:t>
            </a:r>
            <a:r>
              <a:rPr err="1"/>
              <a:t>수립하여</a:t>
            </a:r>
            <a:r>
              <a:t> 알바몬(</a:t>
            </a:r>
            <a:r>
              <a:rPr err="1"/>
              <a:t>어드민</a:t>
            </a:r>
            <a:r>
              <a:t> </a:t>
            </a:r>
            <a:r>
              <a:rPr err="1"/>
              <a:t>포함</a:t>
            </a:r>
            <a:r>
              <a:t>), 잡코리아(</a:t>
            </a:r>
            <a:r>
              <a:rPr err="1"/>
              <a:t>어드민</a:t>
            </a:r>
            <a:r>
              <a:t> </a:t>
            </a:r>
            <a:r>
              <a:rPr err="1"/>
              <a:t>포함</a:t>
            </a:r>
            <a:r>
              <a:t>) </a:t>
            </a:r>
            <a:r>
              <a:rPr err="1"/>
              <a:t>순으로</a:t>
            </a:r>
            <a:r>
              <a:t> </a:t>
            </a:r>
            <a:r>
              <a:rPr err="1"/>
              <a:t>단계적</a:t>
            </a:r>
            <a:r>
              <a:t> </a:t>
            </a:r>
            <a:r>
              <a:rPr err="1"/>
              <a:t>구축</a:t>
            </a:r>
            <a:r>
              <a:t> </a:t>
            </a:r>
            <a:r>
              <a:rPr err="1"/>
              <a:t>진행</a:t>
            </a:r>
            <a:r>
              <a:rPr/>
              <a:t/>
            </a:r>
            <a:br>
              <a:rPr/>
            </a:br>
            <a:r>
              <a:t>        - </a:t>
            </a:r>
            <a:r>
              <a:rPr err="1"/>
              <a:t>api</a:t>
            </a:r>
            <a:r>
              <a:t> </a:t>
            </a:r>
            <a:r>
              <a:rPr err="1"/>
              <a:t>공통</a:t>
            </a:r>
            <a:r>
              <a:t> </a:t>
            </a:r>
            <a:r>
              <a:rPr err="1"/>
              <a:t>사용</a:t>
            </a:r>
            <a:r>
              <a:t>, </a:t>
            </a:r>
            <a:r>
              <a:rPr err="1"/>
              <a:t>비즈니스</a:t>
            </a:r>
            <a:r>
              <a:t> </a:t>
            </a:r>
            <a:r>
              <a:rPr err="1"/>
              <a:t>로직을</a:t>
            </a:r>
            <a:r>
              <a:t> bounded </a:t>
            </a:r>
            <a:r>
              <a:rPr err="1"/>
              <a:t>context로</a:t>
            </a:r>
            <a:r>
              <a:t> </a:t>
            </a:r>
            <a:r>
              <a:rPr err="1"/>
              <a:t>분리하고</a:t>
            </a:r>
            <a:r>
              <a:t> </a:t>
            </a:r>
            <a:r>
              <a:rPr err="1"/>
              <a:t>각각의</a:t>
            </a:r>
            <a:r>
              <a:t> </a:t>
            </a:r>
            <a:r>
              <a:rPr err="1"/>
              <a:t>역할에</a:t>
            </a:r>
            <a:r>
              <a:t> </a:t>
            </a:r>
            <a:r>
              <a:rPr err="1"/>
              <a:t>맞는</a:t>
            </a:r>
            <a:r>
              <a:t> </a:t>
            </a:r>
            <a:r>
              <a:rPr err="1"/>
              <a:t>api</a:t>
            </a:r>
            <a:r>
              <a:t> </a:t>
            </a:r>
            <a:r>
              <a:rPr err="1"/>
              <a:t>개발</a:t>
            </a:r>
            <a:r>
              <a:t> </a:t>
            </a:r>
            <a:r>
              <a:rPr/>
              <a:t/>
            </a:r>
            <a:br>
              <a:rPr/>
            </a:br>
            <a:r>
              <a:t>        - </a:t>
            </a:r>
            <a:r>
              <a:rPr err="1"/>
              <a:t>화면에</a:t>
            </a:r>
            <a:r>
              <a:t> </a:t>
            </a:r>
            <a:r>
              <a:rPr err="1"/>
              <a:t>대해</a:t>
            </a:r>
            <a:r>
              <a:t> </a:t>
            </a:r>
            <a:r>
              <a:rPr err="1"/>
              <a:t>react로</a:t>
            </a:r>
            <a:r>
              <a:t> </a:t>
            </a:r>
            <a:r>
              <a:rPr err="1"/>
              <a:t>재개발을</a:t>
            </a:r>
            <a:r>
              <a:t> </a:t>
            </a:r>
            <a:r>
              <a:rPr err="1"/>
              <a:t>수행하며</a:t>
            </a:r>
            <a:r>
              <a:t> </a:t>
            </a:r>
            <a:r>
              <a:rPr err="1"/>
              <a:t>UI처리를</a:t>
            </a:r>
            <a:r>
              <a:t> </a:t>
            </a:r>
            <a:r>
              <a:rPr err="1"/>
              <a:t>지원해주는</a:t>
            </a:r>
            <a:r>
              <a:t> BFF(Backend for front)구축</a:t>
            </a:r>
            <a:r>
              <a:rPr/>
              <a:t/>
            </a:r>
            <a:br>
              <a:rPr/>
            </a:br>
            <a:r>
              <a:t>        - MS-</a:t>
            </a:r>
            <a:r>
              <a:rPr err="1"/>
              <a:t>SQL상에서</a:t>
            </a:r>
            <a:r>
              <a:t> </a:t>
            </a:r>
            <a:r>
              <a:rPr err="1"/>
              <a:t>운용되던</a:t>
            </a:r>
            <a:r>
              <a:t> Stored </a:t>
            </a:r>
            <a:r>
              <a:rPr err="1"/>
              <a:t>Procedure에</a:t>
            </a:r>
            <a:r>
              <a:t> </a:t>
            </a:r>
            <a:r>
              <a:rPr err="1"/>
              <a:t>대해</a:t>
            </a:r>
            <a:r>
              <a:t> </a:t>
            </a:r>
            <a:r>
              <a:rPr err="1"/>
              <a:t>Mybatis로</a:t>
            </a:r>
            <a:r>
              <a:t> </a:t>
            </a:r>
            <a:r>
              <a:rPr err="1"/>
              <a:t>전환</a:t>
            </a:r>
            <a:r>
              <a:t>(stored procedure 내 </a:t>
            </a:r>
            <a:r>
              <a:rPr err="1"/>
              <a:t>쿼리</a:t>
            </a:r>
            <a:r>
              <a:t> </a:t>
            </a:r>
            <a:r>
              <a:rPr err="1"/>
              <a:t>분석</a:t>
            </a:r>
            <a:r>
              <a:t> 및 </a:t>
            </a:r>
            <a:r>
              <a:rPr lang="en-US"/>
              <a:t>XML </a:t>
            </a:r>
            <a:r>
              <a:t>재생성)</a:t>
            </a:r>
            <a:r>
              <a:rPr lang="en-US" altLang="ko-KR"/>
              <a:t/>
            </a:r>
            <a:br>
              <a:rPr lang="en-US" altLang="ko-KR"/>
            </a:br>
            <a:r>
              <a:rPr lang="en-US" altLang="ko-KR"/>
              <a:t>        - </a:t>
            </a:r>
            <a:r>
              <a:rPr lang="ko-KR" altLang="en-US"/>
              <a:t>모바일 중심</a:t>
            </a:r>
            <a:r>
              <a:rPr lang="en-US" altLang="ko-KR"/>
              <a:t>/API</a:t>
            </a:r>
            <a:r>
              <a:rPr lang="ko-KR" altLang="en-US"/>
              <a:t>공통 사용으로 인한 </a:t>
            </a:r>
            <a:r>
              <a:rPr lang="en-US" altLang="ko-KR"/>
              <a:t>DB</a:t>
            </a:r>
            <a:r>
              <a:rPr lang="ko-KR" altLang="en-US"/>
              <a:t>스키마의 변경 요소 파악 및 쿼리 변경</a:t>
            </a:r>
            <a:r>
              <a:rPr/>
              <a:t/>
            </a:r>
            <a:br>
              <a:rPr/>
            </a:br>
            <a:r>
              <a:t>    ◎ </a:t>
            </a:r>
            <a:r>
              <a:rPr err="1"/>
              <a:t>알바몬</a:t>
            </a:r>
            <a:r>
              <a:t>, </a:t>
            </a:r>
            <a:r>
              <a:rPr err="1"/>
              <a:t>잡코리아</a:t>
            </a:r>
            <a:r>
              <a:t> </a:t>
            </a:r>
            <a:r>
              <a:rPr err="1"/>
              <a:t>사이트</a:t>
            </a:r>
            <a:r>
              <a:t> </a:t>
            </a:r>
            <a:r>
              <a:rPr err="1"/>
              <a:t>구축</a:t>
            </a:r>
            <a:r>
              <a:t> </a:t>
            </a:r>
            <a:r>
              <a:rPr err="1"/>
              <a:t>완료</a:t>
            </a:r>
            <a:r>
              <a:t> 후 DB </a:t>
            </a:r>
            <a:r>
              <a:rPr err="1"/>
              <a:t>전환</a:t>
            </a:r>
            <a:r>
              <a:t>, </a:t>
            </a:r>
            <a:r>
              <a:rPr err="1"/>
              <a:t>마이그레이션</a:t>
            </a:r>
            <a:r>
              <a:t> </a:t>
            </a:r>
            <a:r>
              <a:rPr err="1"/>
              <a:t>진행</a:t>
            </a:r>
            <a:r>
              <a:t> </a:t>
            </a:r>
            <a:r>
              <a:rPr err="1"/>
              <a:t>예정</a:t>
            </a:r>
            <a:r>
              <a:t> ( 2023년 </a:t>
            </a:r>
            <a:r>
              <a:rPr lang="ko-KR" altLang="en-US"/>
              <a:t>하</a:t>
            </a:r>
            <a:r>
              <a:t>반기 </a:t>
            </a:r>
            <a:r>
              <a:rPr err="1"/>
              <a:t>검토</a:t>
            </a:r>
            <a:r>
              <a:t> 및 </a:t>
            </a:r>
            <a:r>
              <a:rPr err="1"/>
              <a:t>추진</a:t>
            </a:r>
            <a:r>
              <a:t> </a:t>
            </a:r>
            <a:r>
              <a:rPr err="1"/>
              <a:t>전략</a:t>
            </a:r>
            <a:r>
              <a:t> </a:t>
            </a:r>
            <a:r>
              <a:rPr err="1"/>
              <a:t>수립</a:t>
            </a:r>
            <a:r>
              <a:t>)</a:t>
            </a: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</a:t>
            </a:r>
          </a:p>
        </p:txBody>
      </p:sp>
      <p:sp>
        <p:nvSpPr>
          <p:cNvPr id="327" name="직사각형 14"/>
          <p:cNvSpPr txBox="1"/>
          <p:nvPr/>
        </p:nvSpPr>
        <p:spPr>
          <a:xfrm>
            <a:off x="318135" y="138429"/>
            <a:ext cx="4556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개요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608761" y="6577779"/>
            <a:ext cx="168776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330" name="TextBox 1"/>
          <p:cNvSpPr txBox="1"/>
          <p:nvPr/>
        </p:nvSpPr>
        <p:spPr>
          <a:xfrm>
            <a:off x="534035" y="692784"/>
            <a:ext cx="9053830" cy="421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3. 사업범위</a:t>
            </a:r>
            <a:r>
              <a:rPr/>
              <a:t/>
            </a:r>
            <a:br>
              <a:rPr/>
            </a:br>
            <a:r>
              <a:t>   ◎ 현행 시스템 분석 및 설계 (DDD 기반)</a:t>
            </a:r>
            <a:r>
              <a:rPr/>
              <a:t/>
            </a:r>
            <a:br>
              <a:rPr/>
            </a:br>
            <a:r>
              <a:t>   ◎ MSA 기반 애플리케이션, 기술 인프라 (Component) TO-BE 아키텍처 수립 및 구축</a:t>
            </a:r>
            <a:r>
              <a:rPr/>
              <a:t/>
            </a:r>
            <a:br>
              <a:rPr/>
            </a:br>
            <a:r>
              <a:t>   ◎ 잡코리아 공통 프레임워크 구축</a:t>
            </a:r>
            <a:r>
              <a:rPr/>
              <a:t/>
            </a:r>
            <a:br>
              <a:rPr/>
            </a:br>
            <a:r>
              <a:t>   ◎ 모바일 기능 중심으로 알바몬 모바일, 알바몬 PC, 어드민 JAVA 전환 (Restful API, 공통 API化 ) 구축 (TDD적용)</a:t>
            </a:r>
            <a:r>
              <a:rPr/>
              <a:t/>
            </a:r>
            <a:br>
              <a:rPr/>
            </a:br>
            <a:r>
              <a:t>   ◎ 모바일 기능 중심으로 잡코리아 모바일, 잡코리아 PC, 어드민 JAVA 전환 (Restful API, 공통 API化 ) 구축 (TDD적용)</a:t>
            </a:r>
            <a:r>
              <a:rPr/>
              <a:t/>
            </a:r>
            <a:br>
              <a:rPr/>
            </a:br>
            <a:r>
              <a:t>   ◎ React 기반 Front-End 구축</a:t>
            </a:r>
            <a:r>
              <a:rPr/>
              <a:t/>
            </a:r>
            <a:br>
              <a:rPr/>
            </a:br>
            <a:r>
              <a:rPr/>
              <a:t/>
            </a:r>
            <a:br>
              <a:rPr/>
            </a:br>
            <a:endParaRPr/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4. 프로젝트 추진 일정</a:t>
            </a:r>
          </a:p>
          <a:p>
            <a:pPr>
              <a:lnSpc>
                <a:spcPct val="150000"/>
              </a:lnSpc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    ◎ 1단계 : 알바몬모바일(2022년 1월 ~ 10월) , 알바몬 PC, 어드민 구축 (2022년 1월 ~ 12월)</a:t>
            </a:r>
            <a:r>
              <a:rPr lang="en-US" altLang="ko-KR"/>
              <a:t> -&gt; </a:t>
            </a:r>
            <a:r>
              <a:rPr lang="ko-KR" altLang="en-US"/>
              <a:t>동시 오픈시 </a:t>
            </a:r>
            <a:r>
              <a:rPr lang="en-US" altLang="ko-KR"/>
              <a:t>11</a:t>
            </a:r>
            <a:r>
              <a:rPr lang="ko-KR" altLang="en-US"/>
              <a:t>월 말 예정</a:t>
            </a:r>
            <a:r>
              <a:rPr/>
              <a:t/>
            </a:r>
            <a:br>
              <a:rPr/>
            </a:br>
            <a:r>
              <a:t>    ◎ 2단계 : 잡코리아 모바일, PC, 어드민 구축 ( 2022년 7월 ~ 2023년 7월)</a:t>
            </a:r>
            <a:r>
              <a:rPr/>
              <a:t/>
            </a:r>
            <a:br>
              <a:rPr/>
            </a:br>
            <a:r>
              <a:t>    ◎ 3단계 : DB 분리 및 마이그레이션 (2023년 8월 이후 예정이며 알바몬 잡코리아 어플리케이션 전환 완료 후 방샹성 수립</a:t>
            </a:r>
            <a:r>
              <a:rPr/>
              <a:t/>
            </a:r>
            <a:br>
              <a:rPr/>
            </a:br>
            <a:r>
              <a:t>        - 금번 제안 범위 아님)</a:t>
            </a:r>
            <a:r>
              <a:rPr/>
              <a:t/>
            </a:r>
            <a:br>
              <a:rPr/>
            </a:br>
            <a:r>
              <a:t>    ◎ 비고 : 기획 일정에 따라 알바몬과 잡코리아 병렬 진행 (오픈시기는 개별적 오픈)</a:t>
            </a:r>
          </a:p>
        </p:txBody>
      </p:sp>
      <p:sp>
        <p:nvSpPr>
          <p:cNvPr id="331" name="직사각형 14"/>
          <p:cNvSpPr txBox="1"/>
          <p:nvPr/>
        </p:nvSpPr>
        <p:spPr>
          <a:xfrm>
            <a:off x="318135" y="138429"/>
            <a:ext cx="455677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개요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608761" y="6577779"/>
            <a:ext cx="168776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334" name="직사각형 14"/>
          <p:cNvSpPr txBox="1"/>
          <p:nvPr/>
        </p:nvSpPr>
        <p:spPr>
          <a:xfrm>
            <a:off x="318200" y="138117"/>
            <a:ext cx="3017775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잡코리아 / 알바몬  IT 현황 및 개선점</a:t>
            </a:r>
          </a:p>
        </p:txBody>
      </p:sp>
      <p:sp>
        <p:nvSpPr>
          <p:cNvPr id="335" name="job Korea/Albamon은 오픈 이후 개선의 니즈보다 서비스 추가의 니즈중심으로 운용되어 왔으며 내부를 개선해야 하는  지속적 부채를 가지고 있음"/>
          <p:cNvSpPr txBox="1"/>
          <p:nvPr/>
        </p:nvSpPr>
        <p:spPr>
          <a:xfrm>
            <a:off x="344487" y="620687"/>
            <a:ext cx="8758127" cy="292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457200">
              <a:defRPr sz="1200">
                <a:latin typeface="+mj-lt"/>
                <a:ea typeface="+mj-ea"/>
                <a:cs typeface="+mj-cs"/>
                <a:sym typeface="맑은 고딕"/>
              </a:defRPr>
            </a:pPr>
            <a:r>
              <a:t>잡코리아/알바몬은 오픈 이후 개선의 니즈보다 서비스 추가의 니즈중심으로 운용되어 왔으며 내부를 개선해야 하는  지속적 부채를 가지고 있음</a:t>
            </a:r>
          </a:p>
        </p:txBody>
      </p:sp>
      <p:sp>
        <p:nvSpPr>
          <p:cNvPr id="336" name="직사각형 31"/>
          <p:cNvSpPr txBox="1"/>
          <p:nvPr/>
        </p:nvSpPr>
        <p:spPr>
          <a:xfrm>
            <a:off x="592348" y="1242275"/>
            <a:ext cx="128789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[ As-is ]</a:t>
            </a:r>
          </a:p>
        </p:txBody>
      </p:sp>
      <p:sp>
        <p:nvSpPr>
          <p:cNvPr id="337" name="직사각형 32"/>
          <p:cNvSpPr txBox="1"/>
          <p:nvPr/>
        </p:nvSpPr>
        <p:spPr>
          <a:xfrm>
            <a:off x="4058063" y="1235925"/>
            <a:ext cx="1287889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200" b="1">
                <a:latin typeface="+mj-lt"/>
                <a:ea typeface="+mj-ea"/>
                <a:cs typeface="+mj-cs"/>
                <a:sym typeface="맑은 고딕"/>
              </a:defRPr>
            </a:pPr>
            <a:r>
              <a:t>[ 개선 사유 ]</a:t>
            </a:r>
          </a:p>
        </p:txBody>
      </p:sp>
      <p:sp>
        <p:nvSpPr>
          <p:cNvPr id="338" name="직사각형 33"/>
          <p:cNvSpPr txBox="1"/>
          <p:nvPr/>
        </p:nvSpPr>
        <p:spPr>
          <a:xfrm>
            <a:off x="7729882" y="1242275"/>
            <a:ext cx="1287889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12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[ To-be ]</a:t>
            </a:r>
          </a:p>
        </p:txBody>
      </p:sp>
      <p:grpSp>
        <p:nvGrpSpPr>
          <p:cNvPr id="341" name="모서리가 둥근 직사각형 34"/>
          <p:cNvGrpSpPr/>
          <p:nvPr/>
        </p:nvGrpSpPr>
        <p:grpSpPr>
          <a:xfrm>
            <a:off x="465151" y="1577308"/>
            <a:ext cx="1589107" cy="1070788"/>
            <a:chOff x="0" y="0"/>
            <a:chExt cx="1589105" cy="1070786"/>
          </a:xfrm>
        </p:grpSpPr>
        <p:sp>
          <p:nvSpPr>
            <p:cNvPr id="339" name="모서리가 둥근 직사각형"/>
            <p:cNvSpPr/>
            <p:nvPr/>
          </p:nvSpPr>
          <p:spPr>
            <a:xfrm>
              <a:off x="0" y="0"/>
              <a:ext cx="1589106" cy="1070787"/>
            </a:xfrm>
            <a:prstGeom prst="roundRect">
              <a:avLst>
                <a:gd name="adj" fmla="val 5488"/>
              </a:avLst>
            </a:prstGeom>
            <a:solidFill>
              <a:srgbClr val="FDEADA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40" name="MS 기반"/>
            <p:cNvSpPr txBox="1"/>
            <p:nvPr/>
          </p:nvSpPr>
          <p:spPr>
            <a:xfrm>
              <a:off x="75632" y="394423"/>
              <a:ext cx="1437842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MS 기반</a:t>
              </a:r>
            </a:p>
          </p:txBody>
        </p:sp>
      </p:grpSp>
      <p:grpSp>
        <p:nvGrpSpPr>
          <p:cNvPr id="344" name="직사각형 35"/>
          <p:cNvGrpSpPr/>
          <p:nvPr/>
        </p:nvGrpSpPr>
        <p:grpSpPr>
          <a:xfrm>
            <a:off x="2337636" y="1577309"/>
            <a:ext cx="4896791" cy="1070787"/>
            <a:chOff x="0" y="0"/>
            <a:chExt cx="4896789" cy="1070786"/>
          </a:xfrm>
        </p:grpSpPr>
        <p:sp>
          <p:nvSpPr>
            <p:cNvPr id="342" name="직사각형"/>
            <p:cNvSpPr/>
            <p:nvPr/>
          </p:nvSpPr>
          <p:spPr>
            <a:xfrm>
              <a:off x="-1" y="0"/>
              <a:ext cx="4896791" cy="107078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2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43" name="향후 운영 비용과 인력수급 측면에서 JAVA가 유리"/>
            <p:cNvSpPr txBox="1"/>
            <p:nvPr/>
          </p:nvSpPr>
          <p:spPr>
            <a:xfrm>
              <a:off x="58419" y="394423"/>
              <a:ext cx="47799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87313" indent="-87313">
                <a:lnSpc>
                  <a:spcPct val="120000"/>
                </a:lnSpc>
                <a:buSzPct val="100000"/>
                <a:buFont typeface="Arial"/>
                <a:buChar char="•"/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향후 운영 비용과 인력수급 측면에서 JAVA가 유리</a:t>
              </a:r>
            </a:p>
          </p:txBody>
        </p:sp>
      </p:grpSp>
      <p:sp>
        <p:nvSpPr>
          <p:cNvPr id="345" name="직선 연결선 36"/>
          <p:cNvSpPr/>
          <p:nvPr/>
        </p:nvSpPr>
        <p:spPr>
          <a:xfrm>
            <a:off x="2066956" y="2112703"/>
            <a:ext cx="260116" cy="1"/>
          </a:xfrm>
          <a:prstGeom prst="line">
            <a:avLst/>
          </a:prstGeom>
          <a:solidFill>
            <a:srgbClr val="FFFFFF"/>
          </a:solidFill>
          <a:ln w="25400">
            <a:solidFill>
              <a:srgbClr val="808080"/>
            </a:solidFill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348" name="직사각형 37"/>
          <p:cNvGrpSpPr/>
          <p:nvPr/>
        </p:nvGrpSpPr>
        <p:grpSpPr>
          <a:xfrm>
            <a:off x="7544082" y="1577309"/>
            <a:ext cx="1727664" cy="1070787"/>
            <a:chOff x="0" y="0"/>
            <a:chExt cx="1727662" cy="1070786"/>
          </a:xfrm>
        </p:grpSpPr>
        <p:sp>
          <p:nvSpPr>
            <p:cNvPr id="346" name="직사각형"/>
            <p:cNvSpPr/>
            <p:nvPr/>
          </p:nvSpPr>
          <p:spPr>
            <a:xfrm>
              <a:off x="0" y="0"/>
              <a:ext cx="1727663" cy="1070787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47" name="JAVA 기반 전환"/>
            <p:cNvSpPr txBox="1"/>
            <p:nvPr/>
          </p:nvSpPr>
          <p:spPr>
            <a:xfrm>
              <a:off x="12700" y="404143"/>
              <a:ext cx="1702263" cy="26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JAVA 기반 전환</a:t>
              </a:r>
            </a:p>
          </p:txBody>
        </p:sp>
      </p:grpSp>
      <p:grpSp>
        <p:nvGrpSpPr>
          <p:cNvPr id="351" name="모서리가 둥근 직사각형 38"/>
          <p:cNvGrpSpPr/>
          <p:nvPr/>
        </p:nvGrpSpPr>
        <p:grpSpPr>
          <a:xfrm>
            <a:off x="461931" y="2797717"/>
            <a:ext cx="1589106" cy="1070787"/>
            <a:chOff x="0" y="0"/>
            <a:chExt cx="1589105" cy="1070786"/>
          </a:xfrm>
        </p:grpSpPr>
        <p:sp>
          <p:nvSpPr>
            <p:cNvPr id="349" name="모서리가 둥근 직사각형"/>
            <p:cNvSpPr/>
            <p:nvPr/>
          </p:nvSpPr>
          <p:spPr>
            <a:xfrm>
              <a:off x="0" y="0"/>
              <a:ext cx="1589106" cy="1070787"/>
            </a:xfrm>
            <a:prstGeom prst="roundRect">
              <a:avLst>
                <a:gd name="adj" fmla="val 5488"/>
              </a:avLst>
            </a:prstGeom>
            <a:solidFill>
              <a:srgbClr val="FDEADA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50" name="기능 추가 중심으로…"/>
            <p:cNvSpPr txBox="1"/>
            <p:nvPr/>
          </p:nvSpPr>
          <p:spPr>
            <a:xfrm>
              <a:off x="75632" y="146773"/>
              <a:ext cx="1437842" cy="777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기능 추가 중심으로</a:t>
              </a:r>
            </a:p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축적되어진 </a:t>
              </a:r>
            </a:p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기술부채</a:t>
              </a:r>
            </a:p>
          </p:txBody>
        </p:sp>
      </p:grpSp>
      <p:grpSp>
        <p:nvGrpSpPr>
          <p:cNvPr id="354" name="직사각형 39"/>
          <p:cNvGrpSpPr/>
          <p:nvPr/>
        </p:nvGrpSpPr>
        <p:grpSpPr>
          <a:xfrm>
            <a:off x="2336551" y="2797717"/>
            <a:ext cx="4896790" cy="1070787"/>
            <a:chOff x="0" y="0"/>
            <a:chExt cx="4896789" cy="1070786"/>
          </a:xfrm>
        </p:grpSpPr>
        <p:sp>
          <p:nvSpPr>
            <p:cNvPr id="352" name="직사각형"/>
            <p:cNvSpPr/>
            <p:nvPr/>
          </p:nvSpPr>
          <p:spPr>
            <a:xfrm>
              <a:off x="-1" y="0"/>
              <a:ext cx="4896791" cy="107078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2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53" name="최초 오픈 이후 축적되어진 기술부채로 코드 가독성 및 운영 효율성 저하"/>
            <p:cNvSpPr txBox="1"/>
            <p:nvPr/>
          </p:nvSpPr>
          <p:spPr>
            <a:xfrm>
              <a:off x="58419" y="394423"/>
              <a:ext cx="4779950" cy="2819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87313" indent="-87313">
                <a:lnSpc>
                  <a:spcPct val="120000"/>
                </a:lnSpc>
                <a:buSzPct val="100000"/>
                <a:buFont typeface="Arial"/>
                <a:buChar char="•"/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최초 오픈 이후 축적되어진 기술부채로 코드 가독성 및 운영 효율성 저하</a:t>
              </a:r>
            </a:p>
          </p:txBody>
        </p:sp>
      </p:grpSp>
      <p:sp>
        <p:nvSpPr>
          <p:cNvPr id="383" name="직선 연결선 40"/>
          <p:cNvSpPr/>
          <p:nvPr/>
        </p:nvSpPr>
        <p:spPr>
          <a:xfrm>
            <a:off x="2063718" y="3333110"/>
            <a:ext cx="2601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5400">
            <a:solidFill>
              <a:srgbClr val="808080"/>
            </a:solidFill>
            <a:headEnd type="oval"/>
            <a:tailEnd type="oval"/>
          </a:ln>
        </p:spPr>
        <p:txBody>
          <a:bodyPr/>
          <a:lstStyle/>
          <a:p>
            <a:endParaRPr/>
          </a:p>
        </p:txBody>
      </p:sp>
      <p:grpSp>
        <p:nvGrpSpPr>
          <p:cNvPr id="358" name="직사각형 41"/>
          <p:cNvGrpSpPr/>
          <p:nvPr/>
        </p:nvGrpSpPr>
        <p:grpSpPr>
          <a:xfrm>
            <a:off x="7542997" y="2797717"/>
            <a:ext cx="1727664" cy="1070787"/>
            <a:chOff x="0" y="0"/>
            <a:chExt cx="1727662" cy="1070786"/>
          </a:xfrm>
        </p:grpSpPr>
        <p:sp>
          <p:nvSpPr>
            <p:cNvPr id="356" name="직사각형"/>
            <p:cNvSpPr/>
            <p:nvPr/>
          </p:nvSpPr>
          <p:spPr>
            <a:xfrm>
              <a:off x="0" y="0"/>
              <a:ext cx="1727663" cy="1070787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57" name="신규 구축으로…"/>
            <p:cNvSpPr txBox="1"/>
            <p:nvPr/>
          </p:nvSpPr>
          <p:spPr>
            <a:xfrm>
              <a:off x="12700" y="280318"/>
              <a:ext cx="1702263" cy="510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신규 구축으로</a:t>
              </a:r>
            </a:p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기술부채 제거</a:t>
              </a:r>
            </a:p>
          </p:txBody>
        </p:sp>
      </p:grpSp>
      <p:grpSp>
        <p:nvGrpSpPr>
          <p:cNvPr id="361" name="모서리가 둥근 직사각형 42"/>
          <p:cNvGrpSpPr/>
          <p:nvPr/>
        </p:nvGrpSpPr>
        <p:grpSpPr>
          <a:xfrm>
            <a:off x="458711" y="4018124"/>
            <a:ext cx="1589106" cy="1070788"/>
            <a:chOff x="0" y="0"/>
            <a:chExt cx="1589105" cy="1070786"/>
          </a:xfrm>
        </p:grpSpPr>
        <p:sp>
          <p:nvSpPr>
            <p:cNvPr id="359" name="모서리가 둥근 직사각형"/>
            <p:cNvSpPr/>
            <p:nvPr/>
          </p:nvSpPr>
          <p:spPr>
            <a:xfrm>
              <a:off x="0" y="0"/>
              <a:ext cx="1589106" cy="1070787"/>
            </a:xfrm>
            <a:prstGeom prst="roundRect">
              <a:avLst>
                <a:gd name="adj" fmla="val 5488"/>
              </a:avLst>
            </a:prstGeom>
            <a:solidFill>
              <a:srgbClr val="FDEADA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0" name="Monolithic Architecture"/>
            <p:cNvSpPr txBox="1"/>
            <p:nvPr/>
          </p:nvSpPr>
          <p:spPr>
            <a:xfrm>
              <a:off x="75632" y="285203"/>
              <a:ext cx="1437842" cy="50038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Monolithic</a:t>
              </a:r>
              <a:r>
                <a:rPr/>
                <a:t/>
              </a:r>
              <a:br>
                <a:rPr/>
              </a:br>
              <a:r>
                <a:t>Architecture</a:t>
              </a:r>
            </a:p>
          </p:txBody>
        </p:sp>
      </p:grpSp>
      <p:grpSp>
        <p:nvGrpSpPr>
          <p:cNvPr id="364" name="직사각형 43"/>
          <p:cNvGrpSpPr/>
          <p:nvPr/>
        </p:nvGrpSpPr>
        <p:grpSpPr>
          <a:xfrm>
            <a:off x="2333331" y="4018124"/>
            <a:ext cx="4896791" cy="1070788"/>
            <a:chOff x="0" y="0"/>
            <a:chExt cx="4896789" cy="1070786"/>
          </a:xfrm>
        </p:grpSpPr>
        <p:sp>
          <p:nvSpPr>
            <p:cNvPr id="362" name="직사각형"/>
            <p:cNvSpPr/>
            <p:nvPr/>
          </p:nvSpPr>
          <p:spPr>
            <a:xfrm>
              <a:off x="-1" y="0"/>
              <a:ext cx="4896791" cy="107078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30000"/>
                </a:lnSpc>
                <a:spcBef>
                  <a:spcPts val="600"/>
                </a:spcBef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63" name="API 기반 개발 방식 적용 및 서비스 모듈화로 생산성/확장성 확보 (Biz Speed 와 IT Speed 의 간극 최소화)"/>
            <p:cNvSpPr txBox="1"/>
            <p:nvPr/>
          </p:nvSpPr>
          <p:spPr>
            <a:xfrm>
              <a:off x="58419" y="270598"/>
              <a:ext cx="4779950" cy="52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180975" indent="-180975">
                <a:lnSpc>
                  <a:spcPct val="130000"/>
                </a:lnSpc>
                <a:spcBef>
                  <a:spcPts val="600"/>
                </a:spcBef>
                <a:buSzPct val="100000"/>
                <a:buFont typeface="Arial"/>
                <a:buChar char="•"/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API 기반 개발 방식 적용 및 서비스 모듈화로 생산성/확장성 확보</a:t>
              </a:r>
              <a:r>
                <a:rPr/>
                <a:t/>
              </a:r>
              <a:br>
                <a:rPr/>
              </a:br>
              <a:r>
                <a:t>(Biz Speed 와 IT Speed 의 간극 최소화)</a:t>
              </a:r>
            </a:p>
          </p:txBody>
        </p:sp>
      </p:grpSp>
      <p:sp>
        <p:nvSpPr>
          <p:cNvPr id="384" name="직선 연결선 44"/>
          <p:cNvSpPr/>
          <p:nvPr/>
        </p:nvSpPr>
        <p:spPr>
          <a:xfrm>
            <a:off x="2060498" y="4553518"/>
            <a:ext cx="260134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5400">
            <a:solidFill>
              <a:srgbClr val="808080"/>
            </a:solidFill>
            <a:headEnd type="oval"/>
            <a:tailEnd type="oval"/>
          </a:ln>
        </p:spPr>
        <p:txBody>
          <a:bodyPr/>
          <a:lstStyle/>
          <a:p>
            <a:endParaRPr/>
          </a:p>
        </p:txBody>
      </p:sp>
      <p:grpSp>
        <p:nvGrpSpPr>
          <p:cNvPr id="368" name="직사각형 45"/>
          <p:cNvGrpSpPr/>
          <p:nvPr/>
        </p:nvGrpSpPr>
        <p:grpSpPr>
          <a:xfrm>
            <a:off x="7539777" y="4018124"/>
            <a:ext cx="1727664" cy="1070788"/>
            <a:chOff x="0" y="0"/>
            <a:chExt cx="1727662" cy="1070786"/>
          </a:xfrm>
        </p:grpSpPr>
        <p:sp>
          <p:nvSpPr>
            <p:cNvPr id="366" name="직사각형"/>
            <p:cNvSpPr/>
            <p:nvPr/>
          </p:nvSpPr>
          <p:spPr>
            <a:xfrm>
              <a:off x="0" y="0"/>
              <a:ext cx="1727663" cy="1070787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67" name="MSA 구조 전환"/>
            <p:cNvSpPr txBox="1"/>
            <p:nvPr/>
          </p:nvSpPr>
          <p:spPr>
            <a:xfrm>
              <a:off x="12700" y="404143"/>
              <a:ext cx="1702263" cy="2625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MSA 구조 전환</a:t>
              </a:r>
            </a:p>
          </p:txBody>
        </p:sp>
      </p:grpSp>
      <p:grpSp>
        <p:nvGrpSpPr>
          <p:cNvPr id="371" name="모서리가 둥근 직사각형 46"/>
          <p:cNvGrpSpPr/>
          <p:nvPr/>
        </p:nvGrpSpPr>
        <p:grpSpPr>
          <a:xfrm>
            <a:off x="455489" y="5238532"/>
            <a:ext cx="1589107" cy="1070788"/>
            <a:chOff x="0" y="0"/>
            <a:chExt cx="1589105" cy="1070786"/>
          </a:xfrm>
        </p:grpSpPr>
        <p:sp>
          <p:nvSpPr>
            <p:cNvPr id="369" name="모서리가 둥근 직사각형"/>
            <p:cNvSpPr/>
            <p:nvPr/>
          </p:nvSpPr>
          <p:spPr>
            <a:xfrm>
              <a:off x="0" y="0"/>
              <a:ext cx="1589106" cy="1070787"/>
            </a:xfrm>
            <a:prstGeom prst="roundRect">
              <a:avLst>
                <a:gd name="adj" fmla="val 5488"/>
              </a:avLst>
            </a:prstGeom>
            <a:solidFill>
              <a:schemeClr val="accent6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200" b="1">
                  <a:solidFill>
                    <a:srgbClr val="FF000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70" name="Data 중심의…"/>
            <p:cNvSpPr txBox="1"/>
            <p:nvPr/>
          </p:nvSpPr>
          <p:spPr>
            <a:xfrm>
              <a:off x="75632" y="270598"/>
              <a:ext cx="1437842" cy="5295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Data 중심의</a:t>
              </a:r>
            </a:p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로직 구조</a:t>
              </a:r>
            </a:p>
          </p:txBody>
        </p:sp>
      </p:grpSp>
      <p:grpSp>
        <p:nvGrpSpPr>
          <p:cNvPr id="374" name="직사각형 47"/>
          <p:cNvGrpSpPr/>
          <p:nvPr/>
        </p:nvGrpSpPr>
        <p:grpSpPr>
          <a:xfrm>
            <a:off x="2330111" y="5238533"/>
            <a:ext cx="4896790" cy="1070787"/>
            <a:chOff x="0" y="0"/>
            <a:chExt cx="4896789" cy="1070786"/>
          </a:xfrm>
        </p:grpSpPr>
        <p:sp>
          <p:nvSpPr>
            <p:cNvPr id="372" name="직사각형"/>
            <p:cNvSpPr/>
            <p:nvPr/>
          </p:nvSpPr>
          <p:spPr>
            <a:xfrm>
              <a:off x="-1" y="0"/>
              <a:ext cx="4896791" cy="1070787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lnSpc>
                  <a:spcPct val="12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73" name="데이터 분산 아키텍처 적용을 통한 확장성 및 高가용성 확보 필요  ※ 예시 : 14,000개의 Stored Procedure 존재로 가용성 저하"/>
            <p:cNvSpPr txBox="1"/>
            <p:nvPr/>
          </p:nvSpPr>
          <p:spPr>
            <a:xfrm>
              <a:off x="58419" y="280123"/>
              <a:ext cx="4779950" cy="510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marL="87313" indent="-87313">
                <a:lnSpc>
                  <a:spcPct val="120000"/>
                </a:lnSpc>
                <a:buSzPct val="100000"/>
                <a:buFont typeface="Arial"/>
                <a:buChar char="•"/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데이터 분산 아키텍처 적용을 통한 확장성 및 高가용성 확보 필요</a:t>
              </a:r>
              <a:r>
                <a:rPr/>
                <a:t/>
              </a:r>
              <a:br>
                <a:rPr/>
              </a:br>
              <a:r>
                <a:t> ※ 예시 : 14,000개의 Stored Procedure 존재로 가용성 저하</a:t>
              </a:r>
            </a:p>
          </p:txBody>
        </p:sp>
      </p:grpSp>
      <p:sp>
        <p:nvSpPr>
          <p:cNvPr id="385" name="직선 연결선 48"/>
          <p:cNvSpPr/>
          <p:nvPr/>
        </p:nvSpPr>
        <p:spPr>
          <a:xfrm>
            <a:off x="2057277" y="5773926"/>
            <a:ext cx="260135" cy="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solidFill>
            <a:srgbClr val="FFFFFF"/>
          </a:solidFill>
          <a:ln w="25400">
            <a:solidFill>
              <a:srgbClr val="808080"/>
            </a:solidFill>
            <a:headEnd type="oval"/>
            <a:tailEnd type="oval"/>
          </a:ln>
        </p:spPr>
        <p:txBody>
          <a:bodyPr/>
          <a:lstStyle/>
          <a:p>
            <a:endParaRPr/>
          </a:p>
        </p:txBody>
      </p:sp>
      <p:grpSp>
        <p:nvGrpSpPr>
          <p:cNvPr id="378" name="직사각형 49"/>
          <p:cNvGrpSpPr/>
          <p:nvPr/>
        </p:nvGrpSpPr>
        <p:grpSpPr>
          <a:xfrm>
            <a:off x="7545816" y="5196822"/>
            <a:ext cx="1727664" cy="1070787"/>
            <a:chOff x="0" y="0"/>
            <a:chExt cx="1727662" cy="1070786"/>
          </a:xfrm>
        </p:grpSpPr>
        <p:sp>
          <p:nvSpPr>
            <p:cNvPr id="376" name="직사각형"/>
            <p:cNvSpPr/>
            <p:nvPr/>
          </p:nvSpPr>
          <p:spPr>
            <a:xfrm>
              <a:off x="0" y="0"/>
              <a:ext cx="1727663" cy="1070787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80808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377" name="점진적…"/>
            <p:cNvSpPr txBox="1"/>
            <p:nvPr/>
          </p:nvSpPr>
          <p:spPr>
            <a:xfrm>
              <a:off x="12700" y="280318"/>
              <a:ext cx="1702263" cy="5101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6000" tIns="36000" rIns="36000" bIns="36000" numCol="1" anchor="ctr">
              <a:spAutoFit/>
            </a:bodyPr>
            <a:lstStyle/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점진적</a:t>
              </a:r>
            </a:p>
            <a:p>
              <a:pPr algn="ctr">
                <a:lnSpc>
                  <a:spcPct val="130000"/>
                </a:lnSpc>
                <a:defRPr sz="12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Data 분리 진행</a:t>
              </a:r>
            </a:p>
          </p:txBody>
        </p:sp>
      </p:grpSp>
      <p:sp>
        <p:nvSpPr>
          <p:cNvPr id="379" name="직선 연결선 50"/>
          <p:cNvSpPr/>
          <p:nvPr/>
        </p:nvSpPr>
        <p:spPr>
          <a:xfrm>
            <a:off x="7259429" y="2109757"/>
            <a:ext cx="260116" cy="1"/>
          </a:xfrm>
          <a:prstGeom prst="line">
            <a:avLst/>
          </a:prstGeom>
          <a:solidFill>
            <a:srgbClr val="FFFFFF"/>
          </a:solidFill>
          <a:ln w="25400">
            <a:solidFill>
              <a:srgbClr val="808080"/>
            </a:solidFill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0" name="직선 연결선 51"/>
          <p:cNvSpPr/>
          <p:nvPr/>
        </p:nvSpPr>
        <p:spPr>
          <a:xfrm>
            <a:off x="7256208" y="3317242"/>
            <a:ext cx="260116" cy="1"/>
          </a:xfrm>
          <a:prstGeom prst="line">
            <a:avLst/>
          </a:prstGeom>
          <a:solidFill>
            <a:srgbClr val="FFFFFF"/>
          </a:solidFill>
          <a:ln w="25400">
            <a:solidFill>
              <a:srgbClr val="808080"/>
            </a:solidFill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1" name="직선 연결선 52"/>
          <p:cNvSpPr/>
          <p:nvPr/>
        </p:nvSpPr>
        <p:spPr>
          <a:xfrm>
            <a:off x="7252988" y="4524728"/>
            <a:ext cx="260116" cy="1"/>
          </a:xfrm>
          <a:prstGeom prst="line">
            <a:avLst/>
          </a:prstGeom>
          <a:solidFill>
            <a:srgbClr val="FFFFFF"/>
          </a:solidFill>
          <a:ln w="25400">
            <a:solidFill>
              <a:srgbClr val="808080"/>
            </a:solidFill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82" name="직선 연결선 53"/>
          <p:cNvSpPr/>
          <p:nvPr/>
        </p:nvSpPr>
        <p:spPr>
          <a:xfrm>
            <a:off x="7249766" y="5732214"/>
            <a:ext cx="260116" cy="1"/>
          </a:xfrm>
          <a:prstGeom prst="line">
            <a:avLst/>
          </a:prstGeom>
          <a:solidFill>
            <a:srgbClr val="FFFFFF"/>
          </a:solidFill>
          <a:ln w="25400">
            <a:solidFill>
              <a:srgbClr val="808080"/>
            </a:solidFill>
            <a:headEnd type="oval"/>
            <a:tailEnd type="oval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608761" y="6577779"/>
            <a:ext cx="168776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388" name="직사각형 14"/>
          <p:cNvSpPr txBox="1"/>
          <p:nvPr/>
        </p:nvSpPr>
        <p:spPr>
          <a:xfrm>
            <a:off x="318199" y="138117"/>
            <a:ext cx="4686250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잡코리아 AS – IS 현황 _ 소프트웨어 구성 및 시스템 현황</a:t>
            </a:r>
          </a:p>
        </p:txBody>
      </p:sp>
      <p:graphicFrame>
        <p:nvGraphicFramePr>
          <p:cNvPr id="389" name="표 4"/>
          <p:cNvGraphicFramePr/>
          <p:nvPr/>
        </p:nvGraphicFramePr>
        <p:xfrm>
          <a:off x="272480" y="1052736"/>
          <a:ext cx="9289032" cy="5040563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218913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81781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428208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61768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172B4D"/>
                          </a:solidFill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구분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172B4D"/>
                          </a:solidFill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내용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172B4D"/>
                          </a:solidFill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비고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604652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Programming Language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70% : C# Net Framework</a:t>
                      </a:r>
                    </a:p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29% : Visual Basic Base - Classic ASP</a:t>
                      </a:r>
                    </a:p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1% : C# Dotnet core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주요 서비스는 MVC 기반의 Net Framework 2/4 로 작성됨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관리 시스템 대부분 Classic ASP 로 작성됨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신규 서비스 및 일부 독립된 기능 시스템에 한해 dotnet core 로 작성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760691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Platform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Traditional Physical Server Infrastructure
+ Windows Server 
+ IIS 
+ MSSQL(Centralized Databases)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Container System 없음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대부분 주요 서비스는 Windows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독립된 기능 시스템 일부에서 Linux 사용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228809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Software Architecture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Model-View-Controller</a:t>
                      </a:r>
                    </a:p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None-API</a:t>
                      </a:r>
                    </a:p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None-ORM</a:t>
                      </a:r>
                    </a:p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Business Logic In Stored Procedures</a:t>
                      </a:r>
                    </a:p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Synchronous Programming</a:t>
                      </a:r>
                    </a:p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Batch(Schedule Base) Jobs</a:t>
                      </a:r>
                    </a:p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None-TDD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Front-End/Back-End 구분 없음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API Driven 없음. 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극소수의 API 존재하지만 RPC 기반(None-Restful)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Asynchronous Requirement 를 해결하기 위해 Batch Jobs 작성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수동식 테스트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endParaRPr/>
                    </a:p>
                  </a:txBody>
                  <a:tcPr marL="66675" marR="66675" marT="66675" marB="66675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760691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CI/CD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JIRA Issue Tracker
Confluence Wiki System
Git Repositories
CI Server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CI Pipeline 은 Build/Deploy 로 구성(Automation Test 과정 없음)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File 배포 방식(None-Container)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760691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Monitoring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ELK Log Visualization System
Infrastructure Metric Monitoring System
None-Trace Monitoring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특정 서비스의 일부 서버에 한하여 Trace Monitoring 제공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Logging/Metric/Trace 간의 통합 연결 없음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Monitoring Tools 은 특정 권한자에게만 제공</a:t>
                      </a:r>
                    </a:p>
                    <a:p>
                      <a:pPr marL="171450" indent="-171450">
                        <a:buSzPct val="100000"/>
                        <a:buFont typeface="Arial"/>
                        <a:buChar char="•"/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Test 환경에 대한 Monitoring 제공 없음</a:t>
                      </a:r>
                    </a:p>
                  </a:txBody>
                  <a:tcPr marL="66675" marR="66675" marT="66675" marB="66675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63261"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latin typeface="+mj-lt"/>
                          <a:ea typeface="+mj-ea"/>
                          <a:cs typeface="+mj-cs"/>
                          <a:sym typeface="맑은 고딕"/>
                        </a:rPr>
                        <a:t>Development Environment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망 분리 (인터넷 / 개발 / DB)</a:t>
                      </a:r>
                    </a:p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r>
                        <a:t>업무 분리(개발/운영)</a:t>
                      </a:r>
                    </a:p>
                  </a:txBody>
                  <a:tcPr marL="66675" marR="66675" marT="66675" marB="66675" anchor="ctr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latin typeface="+mj-lt"/>
                          <a:ea typeface="+mj-ea"/>
                          <a:cs typeface="+mj-cs"/>
                          <a:sym typeface="맑은 고딕"/>
                        </a:defRPr>
                      </a:pPr>
                      <a:endParaRPr/>
                    </a:p>
                  </a:txBody>
                  <a:tcPr marL="66675" marR="66675" marT="66675" marB="66675" horzOverflow="overflow">
                    <a:lnL>
                      <a:solidFill>
                        <a:srgbClr val="C1C7D0"/>
                      </a:solidFill>
                    </a:lnL>
                    <a:lnR>
                      <a:solidFill>
                        <a:srgbClr val="C1C7D0"/>
                      </a:solidFill>
                    </a:lnR>
                    <a:lnT>
                      <a:solidFill>
                        <a:srgbClr val="C1C7D0"/>
                      </a:solidFill>
                    </a:lnT>
                    <a:lnB>
                      <a:solidFill>
                        <a:srgbClr val="C1C7D0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608761" y="6577779"/>
            <a:ext cx="168776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6</a:t>
            </a:fld>
            <a:endParaRPr/>
          </a:p>
        </p:txBody>
      </p:sp>
      <p:grpSp>
        <p:nvGrpSpPr>
          <p:cNvPr id="394" name="모서리가 둥근 직사각형 36"/>
          <p:cNvGrpSpPr/>
          <p:nvPr/>
        </p:nvGrpSpPr>
        <p:grpSpPr>
          <a:xfrm>
            <a:off x="1064567" y="5282405"/>
            <a:ext cx="6984777" cy="810892"/>
            <a:chOff x="0" y="0"/>
            <a:chExt cx="6984775" cy="810891"/>
          </a:xfrm>
        </p:grpSpPr>
        <p:sp>
          <p:nvSpPr>
            <p:cNvPr id="392" name="모서리가 둥근 직사각형"/>
            <p:cNvSpPr/>
            <p:nvPr/>
          </p:nvSpPr>
          <p:spPr>
            <a:xfrm>
              <a:off x="0" y="0"/>
              <a:ext cx="6984776" cy="810892"/>
            </a:xfrm>
            <a:prstGeom prst="roundRect">
              <a:avLst>
                <a:gd name="adj" fmla="val 16667"/>
              </a:avLst>
            </a:prstGeom>
            <a:solidFill>
              <a:srgbClr val="C4BD97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/>
              </a:pPr>
              <a:endParaRPr/>
            </a:p>
          </p:txBody>
        </p:sp>
        <p:sp>
          <p:nvSpPr>
            <p:cNvPr id="393" name="MSSQL Database"/>
            <p:cNvSpPr txBox="1"/>
            <p:nvPr/>
          </p:nvSpPr>
          <p:spPr>
            <a:xfrm>
              <a:off x="98004" y="285810"/>
              <a:ext cx="6788768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100" b="1"/>
              </a:lvl1pPr>
            </a:lstStyle>
            <a:p>
              <a:r>
                <a:t>MSSQL Database</a:t>
              </a:r>
            </a:p>
          </p:txBody>
        </p:sp>
      </p:grpSp>
      <p:sp>
        <p:nvSpPr>
          <p:cNvPr id="395" name="모서리가 둥근 직사각형 36"/>
          <p:cNvSpPr/>
          <p:nvPr/>
        </p:nvSpPr>
        <p:spPr>
          <a:xfrm>
            <a:off x="1862210" y="5711618"/>
            <a:ext cx="1872209" cy="2376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800" b="1"/>
            </a:pPr>
            <a:endParaRPr/>
          </a:p>
        </p:txBody>
      </p:sp>
      <p:sp>
        <p:nvSpPr>
          <p:cNvPr id="396" name="모서리가 둥근 직사각형 36"/>
          <p:cNvSpPr/>
          <p:nvPr/>
        </p:nvSpPr>
        <p:spPr>
          <a:xfrm>
            <a:off x="1784648" y="5611624"/>
            <a:ext cx="1872209" cy="25122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800" b="1"/>
            </a:pPr>
            <a:endParaRPr/>
          </a:p>
        </p:txBody>
      </p:sp>
      <p:grpSp>
        <p:nvGrpSpPr>
          <p:cNvPr id="399" name="모서리가 둥근 직사각형 36"/>
          <p:cNvGrpSpPr/>
          <p:nvPr/>
        </p:nvGrpSpPr>
        <p:grpSpPr>
          <a:xfrm>
            <a:off x="1712640" y="5511286"/>
            <a:ext cx="1872209" cy="257393"/>
            <a:chOff x="0" y="0"/>
            <a:chExt cx="1872208" cy="257391"/>
          </a:xfrm>
        </p:grpSpPr>
        <p:sp>
          <p:nvSpPr>
            <p:cNvPr id="397" name="모서리가 둥근 직사각형"/>
            <p:cNvSpPr/>
            <p:nvPr/>
          </p:nvSpPr>
          <p:spPr>
            <a:xfrm>
              <a:off x="0" y="0"/>
              <a:ext cx="1872209" cy="2573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398" name="Stored Procedure"/>
            <p:cNvSpPr txBox="1"/>
            <p:nvPr/>
          </p:nvSpPr>
          <p:spPr>
            <a:xfrm>
              <a:off x="70985" y="27487"/>
              <a:ext cx="1730239" cy="20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Stored Procedure</a:t>
              </a:r>
            </a:p>
          </p:txBody>
        </p:sp>
      </p:grpSp>
      <p:sp>
        <p:nvSpPr>
          <p:cNvPr id="400" name="직사각형 11"/>
          <p:cNvSpPr/>
          <p:nvPr/>
        </p:nvSpPr>
        <p:spPr>
          <a:xfrm>
            <a:off x="354710" y="1677150"/>
            <a:ext cx="3566856" cy="2467617"/>
          </a:xfrm>
          <a:prstGeom prst="rect">
            <a:avLst/>
          </a:prstGeom>
          <a:solidFill>
            <a:srgbClr val="F1F5DB"/>
          </a:solidFill>
          <a:ln w="25400">
            <a:solidFill>
              <a:srgbClr val="377E90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03" name="모서리가 둥근 직사각형 36"/>
          <p:cNvGrpSpPr/>
          <p:nvPr/>
        </p:nvGrpSpPr>
        <p:grpSpPr>
          <a:xfrm>
            <a:off x="2636354" y="1837352"/>
            <a:ext cx="1126452" cy="293384"/>
            <a:chOff x="0" y="0"/>
            <a:chExt cx="1126450" cy="293382"/>
          </a:xfrm>
        </p:grpSpPr>
        <p:sp>
          <p:nvSpPr>
            <p:cNvPr id="401" name="모서리가 둥근 직사각형"/>
            <p:cNvSpPr/>
            <p:nvPr/>
          </p:nvSpPr>
          <p:spPr>
            <a:xfrm>
              <a:off x="0" y="0"/>
              <a:ext cx="1126451" cy="2933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02" name="View"/>
            <p:cNvSpPr txBox="1"/>
            <p:nvPr/>
          </p:nvSpPr>
          <p:spPr>
            <a:xfrm>
              <a:off x="72741" y="45483"/>
              <a:ext cx="980968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View</a:t>
              </a:r>
            </a:p>
          </p:txBody>
        </p:sp>
      </p:grpSp>
      <p:grpSp>
        <p:nvGrpSpPr>
          <p:cNvPr id="406" name="모서리가 둥근 직사각형 36"/>
          <p:cNvGrpSpPr/>
          <p:nvPr/>
        </p:nvGrpSpPr>
        <p:grpSpPr>
          <a:xfrm>
            <a:off x="507349" y="1837389"/>
            <a:ext cx="1126451" cy="293384"/>
            <a:chOff x="0" y="0"/>
            <a:chExt cx="1126450" cy="293382"/>
          </a:xfrm>
        </p:grpSpPr>
        <p:sp>
          <p:nvSpPr>
            <p:cNvPr id="404" name="모서리가 둥근 직사각형"/>
            <p:cNvSpPr/>
            <p:nvPr/>
          </p:nvSpPr>
          <p:spPr>
            <a:xfrm>
              <a:off x="0" y="0"/>
              <a:ext cx="1126451" cy="2933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05" name="Controller"/>
            <p:cNvSpPr txBox="1"/>
            <p:nvPr/>
          </p:nvSpPr>
          <p:spPr>
            <a:xfrm>
              <a:off x="72741" y="45483"/>
              <a:ext cx="980968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500" name="직선 화살표 연결선 15"/>
          <p:cNvSpPr/>
          <p:nvPr/>
        </p:nvSpPr>
        <p:spPr>
          <a:xfrm>
            <a:off x="1646380" y="1984054"/>
            <a:ext cx="977275" cy="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08" name="TextBox 16"/>
          <p:cNvSpPr txBox="1"/>
          <p:nvPr/>
        </p:nvSpPr>
        <p:spPr>
          <a:xfrm>
            <a:off x="1950606" y="2009457"/>
            <a:ext cx="43716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Model</a:t>
            </a:r>
          </a:p>
        </p:txBody>
      </p:sp>
      <p:grpSp>
        <p:nvGrpSpPr>
          <p:cNvPr id="411" name="모서리가 둥근 직사각형 36"/>
          <p:cNvGrpSpPr/>
          <p:nvPr/>
        </p:nvGrpSpPr>
        <p:grpSpPr>
          <a:xfrm>
            <a:off x="507346" y="2626872"/>
            <a:ext cx="3255459" cy="293384"/>
            <a:chOff x="0" y="0"/>
            <a:chExt cx="3255457" cy="293382"/>
          </a:xfrm>
        </p:grpSpPr>
        <p:sp>
          <p:nvSpPr>
            <p:cNvPr id="409" name="모서리가 둥근 직사각형"/>
            <p:cNvSpPr/>
            <p:nvPr/>
          </p:nvSpPr>
          <p:spPr>
            <a:xfrm>
              <a:off x="0" y="0"/>
              <a:ext cx="3255458" cy="2933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10" name="Service"/>
            <p:cNvSpPr txBox="1"/>
            <p:nvPr/>
          </p:nvSpPr>
          <p:spPr>
            <a:xfrm>
              <a:off x="72741" y="45483"/>
              <a:ext cx="3109975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Service</a:t>
              </a:r>
            </a:p>
          </p:txBody>
        </p:sp>
      </p:grpSp>
      <p:sp>
        <p:nvSpPr>
          <p:cNvPr id="412" name="직선 화살표 연결선 18"/>
          <p:cNvSpPr/>
          <p:nvPr/>
        </p:nvSpPr>
        <p:spPr>
          <a:xfrm flipV="1">
            <a:off x="1070574" y="2130773"/>
            <a:ext cx="1" cy="496101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13" name="TextBox 19"/>
          <p:cNvSpPr txBox="1"/>
          <p:nvPr/>
        </p:nvSpPr>
        <p:spPr>
          <a:xfrm>
            <a:off x="1085684" y="2311090"/>
            <a:ext cx="43716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Model</a:t>
            </a:r>
          </a:p>
        </p:txBody>
      </p:sp>
      <p:grpSp>
        <p:nvGrpSpPr>
          <p:cNvPr id="416" name="모서리가 둥근 직사각형 36"/>
          <p:cNvGrpSpPr/>
          <p:nvPr/>
        </p:nvGrpSpPr>
        <p:grpSpPr>
          <a:xfrm>
            <a:off x="507346" y="3570989"/>
            <a:ext cx="904873" cy="316717"/>
            <a:chOff x="0" y="0"/>
            <a:chExt cx="904872" cy="316716"/>
          </a:xfrm>
        </p:grpSpPr>
        <p:sp>
          <p:nvSpPr>
            <p:cNvPr id="414" name="모서리가 둥근 직사각형"/>
            <p:cNvSpPr/>
            <p:nvPr/>
          </p:nvSpPr>
          <p:spPr>
            <a:xfrm>
              <a:off x="0" y="11666"/>
              <a:ext cx="904873" cy="293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15" name="Resume…"/>
            <p:cNvSpPr txBox="1"/>
            <p:nvPr/>
          </p:nvSpPr>
          <p:spPr>
            <a:xfrm>
              <a:off x="72741" y="0"/>
              <a:ext cx="759389" cy="316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 b="1"/>
              </a:pPr>
              <a:r>
                <a:t>Resume</a:t>
              </a:r>
            </a:p>
            <a:p>
              <a:pPr algn="ctr">
                <a:defRPr sz="800" b="1"/>
              </a:pPr>
              <a:r>
                <a:t>Repository</a:t>
              </a:r>
            </a:p>
          </p:txBody>
        </p:sp>
      </p:grpSp>
      <p:grpSp>
        <p:nvGrpSpPr>
          <p:cNvPr id="419" name="모서리가 둥근 직사각형 36"/>
          <p:cNvGrpSpPr/>
          <p:nvPr/>
        </p:nvGrpSpPr>
        <p:grpSpPr>
          <a:xfrm>
            <a:off x="1596263" y="3570989"/>
            <a:ext cx="904874" cy="316717"/>
            <a:chOff x="0" y="0"/>
            <a:chExt cx="904872" cy="316716"/>
          </a:xfrm>
        </p:grpSpPr>
        <p:sp>
          <p:nvSpPr>
            <p:cNvPr id="417" name="모서리가 둥근 직사각형"/>
            <p:cNvSpPr/>
            <p:nvPr/>
          </p:nvSpPr>
          <p:spPr>
            <a:xfrm>
              <a:off x="0" y="11666"/>
              <a:ext cx="904873" cy="293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18" name="Recurit…"/>
            <p:cNvSpPr txBox="1"/>
            <p:nvPr/>
          </p:nvSpPr>
          <p:spPr>
            <a:xfrm>
              <a:off x="72741" y="0"/>
              <a:ext cx="759389" cy="316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 b="1"/>
              </a:pPr>
              <a:r>
                <a:t>Recurit</a:t>
              </a:r>
            </a:p>
            <a:p>
              <a:pPr algn="ctr">
                <a:defRPr sz="800" b="1"/>
              </a:pPr>
              <a:r>
                <a:t>Repository</a:t>
              </a:r>
            </a:p>
          </p:txBody>
        </p:sp>
      </p:grpSp>
      <p:grpSp>
        <p:nvGrpSpPr>
          <p:cNvPr id="422" name="모서리가 둥근 직사각형 36"/>
          <p:cNvGrpSpPr/>
          <p:nvPr/>
        </p:nvGrpSpPr>
        <p:grpSpPr>
          <a:xfrm>
            <a:off x="2753155" y="3570989"/>
            <a:ext cx="904873" cy="316717"/>
            <a:chOff x="0" y="0"/>
            <a:chExt cx="904872" cy="316716"/>
          </a:xfrm>
        </p:grpSpPr>
        <p:sp>
          <p:nvSpPr>
            <p:cNvPr id="420" name="모서리가 둥근 직사각형"/>
            <p:cNvSpPr/>
            <p:nvPr/>
          </p:nvSpPr>
          <p:spPr>
            <a:xfrm>
              <a:off x="0" y="11666"/>
              <a:ext cx="904873" cy="293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21" name="Member…"/>
            <p:cNvSpPr txBox="1"/>
            <p:nvPr/>
          </p:nvSpPr>
          <p:spPr>
            <a:xfrm>
              <a:off x="72741" y="0"/>
              <a:ext cx="759389" cy="316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 b="1"/>
              </a:pPr>
              <a:r>
                <a:t>Member</a:t>
              </a:r>
            </a:p>
            <a:p>
              <a:pPr algn="ctr">
                <a:defRPr sz="800" b="1"/>
              </a:pPr>
              <a:r>
                <a:t>Repository</a:t>
              </a:r>
            </a:p>
          </p:txBody>
        </p:sp>
      </p:grpSp>
      <p:sp>
        <p:nvSpPr>
          <p:cNvPr id="501" name="직선 화살표 연결선 23"/>
          <p:cNvSpPr/>
          <p:nvPr/>
        </p:nvSpPr>
        <p:spPr>
          <a:xfrm>
            <a:off x="1100460" y="3888489"/>
            <a:ext cx="1423293" cy="1610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2" name="직선 화살표 연결선 24"/>
          <p:cNvSpPr/>
          <p:nvPr/>
        </p:nvSpPr>
        <p:spPr>
          <a:xfrm>
            <a:off x="2098679" y="3888489"/>
            <a:ext cx="505659" cy="1610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3" name="직선 화살표 연결선 25"/>
          <p:cNvSpPr/>
          <p:nvPr/>
        </p:nvSpPr>
        <p:spPr>
          <a:xfrm>
            <a:off x="2689953" y="3888489"/>
            <a:ext cx="469258" cy="1610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26" name="TextBox 26"/>
          <p:cNvSpPr txBox="1"/>
          <p:nvPr/>
        </p:nvSpPr>
        <p:spPr>
          <a:xfrm>
            <a:off x="1976037" y="979661"/>
            <a:ext cx="313691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PC</a:t>
            </a:r>
          </a:p>
        </p:txBody>
      </p:sp>
      <p:sp>
        <p:nvSpPr>
          <p:cNvPr id="427" name="TextBox 27"/>
          <p:cNvSpPr txBox="1"/>
          <p:nvPr/>
        </p:nvSpPr>
        <p:spPr>
          <a:xfrm>
            <a:off x="5732796" y="1018863"/>
            <a:ext cx="608575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Mobile</a:t>
            </a:r>
          </a:p>
        </p:txBody>
      </p:sp>
      <p:sp>
        <p:nvSpPr>
          <p:cNvPr id="428" name="직선 화살표 연결선 28"/>
          <p:cNvSpPr/>
          <p:nvPr/>
        </p:nvSpPr>
        <p:spPr>
          <a:xfrm>
            <a:off x="1070574" y="1437444"/>
            <a:ext cx="1" cy="399947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29" name="직선 화살표 연결선 29"/>
          <p:cNvSpPr/>
          <p:nvPr/>
        </p:nvSpPr>
        <p:spPr>
          <a:xfrm flipH="1" flipV="1">
            <a:off x="3199578" y="1436690"/>
            <a:ext cx="2" cy="400664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30" name="TextBox 30"/>
          <p:cNvSpPr txBox="1"/>
          <p:nvPr/>
        </p:nvSpPr>
        <p:spPr>
          <a:xfrm>
            <a:off x="844365" y="1254807"/>
            <a:ext cx="5588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Request</a:t>
            </a:r>
          </a:p>
        </p:txBody>
      </p:sp>
      <p:sp>
        <p:nvSpPr>
          <p:cNvPr id="431" name="TextBox 31"/>
          <p:cNvSpPr txBox="1"/>
          <p:nvPr/>
        </p:nvSpPr>
        <p:spPr>
          <a:xfrm>
            <a:off x="2935826" y="1247915"/>
            <a:ext cx="64359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Response</a:t>
            </a:r>
          </a:p>
        </p:txBody>
      </p:sp>
      <p:sp>
        <p:nvSpPr>
          <p:cNvPr id="432" name="직선 화살표 연결선 32"/>
          <p:cNvSpPr/>
          <p:nvPr/>
        </p:nvSpPr>
        <p:spPr>
          <a:xfrm flipV="1">
            <a:off x="959782" y="2920255"/>
            <a:ext cx="1175295" cy="662403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04" name="직선 화살표 연결선 33"/>
          <p:cNvSpPr/>
          <p:nvPr/>
        </p:nvSpPr>
        <p:spPr>
          <a:xfrm>
            <a:off x="2063119" y="2932863"/>
            <a:ext cx="57561" cy="63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5" name="직선 화살표 연결선 34"/>
          <p:cNvSpPr/>
          <p:nvPr/>
        </p:nvSpPr>
        <p:spPr>
          <a:xfrm>
            <a:off x="2313497" y="2932863"/>
            <a:ext cx="713394" cy="63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35" name="TextBox 35"/>
          <p:cNvSpPr txBox="1"/>
          <p:nvPr/>
        </p:nvSpPr>
        <p:spPr>
          <a:xfrm>
            <a:off x="2068668" y="3237747"/>
            <a:ext cx="43136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Entity</a:t>
            </a:r>
          </a:p>
        </p:txBody>
      </p:sp>
      <p:sp>
        <p:nvSpPr>
          <p:cNvPr id="436" name="TextBox 36"/>
          <p:cNvSpPr txBox="1"/>
          <p:nvPr/>
        </p:nvSpPr>
        <p:spPr>
          <a:xfrm>
            <a:off x="2878828" y="3253975"/>
            <a:ext cx="43136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Entity</a:t>
            </a:r>
          </a:p>
        </p:txBody>
      </p:sp>
      <p:sp>
        <p:nvSpPr>
          <p:cNvPr id="437" name="TextBox 37"/>
          <p:cNvSpPr txBox="1"/>
          <p:nvPr/>
        </p:nvSpPr>
        <p:spPr>
          <a:xfrm>
            <a:off x="1116829" y="3195039"/>
            <a:ext cx="43136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Entity</a:t>
            </a:r>
          </a:p>
        </p:txBody>
      </p:sp>
      <p:sp>
        <p:nvSpPr>
          <p:cNvPr id="438" name="직사각형 38"/>
          <p:cNvSpPr/>
          <p:nvPr/>
        </p:nvSpPr>
        <p:spPr>
          <a:xfrm>
            <a:off x="4093505" y="1686448"/>
            <a:ext cx="3566857" cy="2467617"/>
          </a:xfrm>
          <a:prstGeom prst="rect">
            <a:avLst/>
          </a:prstGeom>
          <a:solidFill>
            <a:srgbClr val="F1F5DB"/>
          </a:solidFill>
          <a:ln w="25400">
            <a:solidFill>
              <a:srgbClr val="377E90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441" name="모서리가 둥근 직사각형 36"/>
          <p:cNvGrpSpPr/>
          <p:nvPr/>
        </p:nvGrpSpPr>
        <p:grpSpPr>
          <a:xfrm>
            <a:off x="6375150" y="1846650"/>
            <a:ext cx="1126451" cy="293384"/>
            <a:chOff x="0" y="0"/>
            <a:chExt cx="1126450" cy="293382"/>
          </a:xfrm>
        </p:grpSpPr>
        <p:sp>
          <p:nvSpPr>
            <p:cNvPr id="439" name="모서리가 둥근 직사각형"/>
            <p:cNvSpPr/>
            <p:nvPr/>
          </p:nvSpPr>
          <p:spPr>
            <a:xfrm>
              <a:off x="0" y="0"/>
              <a:ext cx="1126451" cy="2933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40" name="View"/>
            <p:cNvSpPr txBox="1"/>
            <p:nvPr/>
          </p:nvSpPr>
          <p:spPr>
            <a:xfrm>
              <a:off x="72741" y="45483"/>
              <a:ext cx="980968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View</a:t>
              </a:r>
            </a:p>
          </p:txBody>
        </p:sp>
      </p:grpSp>
      <p:grpSp>
        <p:nvGrpSpPr>
          <p:cNvPr id="444" name="모서리가 둥근 직사각형 36"/>
          <p:cNvGrpSpPr/>
          <p:nvPr/>
        </p:nvGrpSpPr>
        <p:grpSpPr>
          <a:xfrm>
            <a:off x="4246143" y="1846687"/>
            <a:ext cx="1126451" cy="293384"/>
            <a:chOff x="0" y="0"/>
            <a:chExt cx="1126450" cy="293382"/>
          </a:xfrm>
        </p:grpSpPr>
        <p:sp>
          <p:nvSpPr>
            <p:cNvPr id="442" name="모서리가 둥근 직사각형"/>
            <p:cNvSpPr/>
            <p:nvPr/>
          </p:nvSpPr>
          <p:spPr>
            <a:xfrm>
              <a:off x="0" y="0"/>
              <a:ext cx="1126451" cy="2933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43" name="Controller"/>
            <p:cNvSpPr txBox="1"/>
            <p:nvPr/>
          </p:nvSpPr>
          <p:spPr>
            <a:xfrm>
              <a:off x="72741" y="45483"/>
              <a:ext cx="980968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Controller</a:t>
              </a:r>
            </a:p>
          </p:txBody>
        </p:sp>
      </p:grpSp>
      <p:sp>
        <p:nvSpPr>
          <p:cNvPr id="506" name="직선 화살표 연결선 41"/>
          <p:cNvSpPr/>
          <p:nvPr/>
        </p:nvSpPr>
        <p:spPr>
          <a:xfrm>
            <a:off x="5385175" y="1993351"/>
            <a:ext cx="977276" cy="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46" name="TextBox 42"/>
          <p:cNvSpPr txBox="1"/>
          <p:nvPr/>
        </p:nvSpPr>
        <p:spPr>
          <a:xfrm>
            <a:off x="5689401" y="2018755"/>
            <a:ext cx="43716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Model</a:t>
            </a:r>
          </a:p>
        </p:txBody>
      </p:sp>
      <p:grpSp>
        <p:nvGrpSpPr>
          <p:cNvPr id="449" name="모서리가 둥근 직사각형 36"/>
          <p:cNvGrpSpPr/>
          <p:nvPr/>
        </p:nvGrpSpPr>
        <p:grpSpPr>
          <a:xfrm>
            <a:off x="4246141" y="2636169"/>
            <a:ext cx="3255459" cy="293384"/>
            <a:chOff x="0" y="0"/>
            <a:chExt cx="3255457" cy="293382"/>
          </a:xfrm>
        </p:grpSpPr>
        <p:sp>
          <p:nvSpPr>
            <p:cNvPr id="447" name="모서리가 둥근 직사각형"/>
            <p:cNvSpPr/>
            <p:nvPr/>
          </p:nvSpPr>
          <p:spPr>
            <a:xfrm>
              <a:off x="0" y="0"/>
              <a:ext cx="3255458" cy="293383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48" name="Service"/>
            <p:cNvSpPr txBox="1"/>
            <p:nvPr/>
          </p:nvSpPr>
          <p:spPr>
            <a:xfrm>
              <a:off x="72741" y="45483"/>
              <a:ext cx="3109975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Service</a:t>
              </a:r>
            </a:p>
          </p:txBody>
        </p:sp>
      </p:grpSp>
      <p:sp>
        <p:nvSpPr>
          <p:cNvPr id="450" name="직선 화살표 연결선 44"/>
          <p:cNvSpPr/>
          <p:nvPr/>
        </p:nvSpPr>
        <p:spPr>
          <a:xfrm flipV="1">
            <a:off x="4809368" y="2140069"/>
            <a:ext cx="1" cy="496101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51" name="TextBox 45"/>
          <p:cNvSpPr txBox="1"/>
          <p:nvPr/>
        </p:nvSpPr>
        <p:spPr>
          <a:xfrm>
            <a:off x="4824479" y="2320388"/>
            <a:ext cx="437168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Model</a:t>
            </a:r>
          </a:p>
        </p:txBody>
      </p:sp>
      <p:grpSp>
        <p:nvGrpSpPr>
          <p:cNvPr id="454" name="모서리가 둥근 직사각형 36"/>
          <p:cNvGrpSpPr/>
          <p:nvPr/>
        </p:nvGrpSpPr>
        <p:grpSpPr>
          <a:xfrm>
            <a:off x="4246140" y="3580286"/>
            <a:ext cx="904874" cy="316717"/>
            <a:chOff x="0" y="0"/>
            <a:chExt cx="904872" cy="316716"/>
          </a:xfrm>
        </p:grpSpPr>
        <p:sp>
          <p:nvSpPr>
            <p:cNvPr id="452" name="모서리가 둥근 직사각형"/>
            <p:cNvSpPr/>
            <p:nvPr/>
          </p:nvSpPr>
          <p:spPr>
            <a:xfrm>
              <a:off x="0" y="11666"/>
              <a:ext cx="904873" cy="293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53" name="Resume…"/>
            <p:cNvSpPr txBox="1"/>
            <p:nvPr/>
          </p:nvSpPr>
          <p:spPr>
            <a:xfrm>
              <a:off x="72741" y="0"/>
              <a:ext cx="759389" cy="316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 b="1"/>
              </a:pPr>
              <a:r>
                <a:t>Resume</a:t>
              </a:r>
            </a:p>
            <a:p>
              <a:pPr algn="ctr">
                <a:defRPr sz="800" b="1"/>
              </a:pPr>
              <a:r>
                <a:t>Repository</a:t>
              </a:r>
            </a:p>
          </p:txBody>
        </p:sp>
      </p:grpSp>
      <p:grpSp>
        <p:nvGrpSpPr>
          <p:cNvPr id="457" name="모서리가 둥근 직사각형 36"/>
          <p:cNvGrpSpPr/>
          <p:nvPr/>
        </p:nvGrpSpPr>
        <p:grpSpPr>
          <a:xfrm>
            <a:off x="5335058" y="3580286"/>
            <a:ext cx="904874" cy="316717"/>
            <a:chOff x="0" y="0"/>
            <a:chExt cx="904872" cy="316716"/>
          </a:xfrm>
        </p:grpSpPr>
        <p:sp>
          <p:nvSpPr>
            <p:cNvPr id="455" name="모서리가 둥근 직사각형"/>
            <p:cNvSpPr/>
            <p:nvPr/>
          </p:nvSpPr>
          <p:spPr>
            <a:xfrm>
              <a:off x="0" y="11666"/>
              <a:ext cx="904873" cy="293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56" name="Recurit…"/>
            <p:cNvSpPr txBox="1"/>
            <p:nvPr/>
          </p:nvSpPr>
          <p:spPr>
            <a:xfrm>
              <a:off x="72741" y="0"/>
              <a:ext cx="759389" cy="316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 b="1"/>
              </a:pPr>
              <a:r>
                <a:t>Recurit</a:t>
              </a:r>
            </a:p>
            <a:p>
              <a:pPr algn="ctr">
                <a:defRPr sz="800" b="1"/>
              </a:pPr>
              <a:r>
                <a:t>Repository</a:t>
              </a:r>
            </a:p>
          </p:txBody>
        </p:sp>
      </p:grpSp>
      <p:grpSp>
        <p:nvGrpSpPr>
          <p:cNvPr id="460" name="모서리가 둥근 직사각형 36"/>
          <p:cNvGrpSpPr/>
          <p:nvPr/>
        </p:nvGrpSpPr>
        <p:grpSpPr>
          <a:xfrm>
            <a:off x="6491949" y="3580286"/>
            <a:ext cx="904874" cy="316717"/>
            <a:chOff x="0" y="0"/>
            <a:chExt cx="904872" cy="316716"/>
          </a:xfrm>
        </p:grpSpPr>
        <p:sp>
          <p:nvSpPr>
            <p:cNvPr id="458" name="모서리가 둥근 직사각형"/>
            <p:cNvSpPr/>
            <p:nvPr/>
          </p:nvSpPr>
          <p:spPr>
            <a:xfrm>
              <a:off x="0" y="11666"/>
              <a:ext cx="904873" cy="293384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59" name="Member…"/>
            <p:cNvSpPr txBox="1"/>
            <p:nvPr/>
          </p:nvSpPr>
          <p:spPr>
            <a:xfrm>
              <a:off x="72741" y="0"/>
              <a:ext cx="759389" cy="3167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/>
            <a:p>
              <a:pPr algn="ctr">
                <a:defRPr sz="800" b="1"/>
              </a:pPr>
              <a:r>
                <a:t>Member</a:t>
              </a:r>
            </a:p>
            <a:p>
              <a:pPr algn="ctr">
                <a:defRPr sz="800" b="1"/>
              </a:pPr>
              <a:r>
                <a:t>Repository</a:t>
              </a:r>
            </a:p>
          </p:txBody>
        </p:sp>
      </p:grpSp>
      <p:sp>
        <p:nvSpPr>
          <p:cNvPr id="507" name="직선 화살표 연결선 49"/>
          <p:cNvSpPr/>
          <p:nvPr/>
        </p:nvSpPr>
        <p:spPr>
          <a:xfrm>
            <a:off x="4861493" y="3897786"/>
            <a:ext cx="1580331" cy="1543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8" name="직선 화살표 연결선 50"/>
          <p:cNvSpPr/>
          <p:nvPr/>
        </p:nvSpPr>
        <p:spPr>
          <a:xfrm>
            <a:off x="5856448" y="3897786"/>
            <a:ext cx="668862" cy="1543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09" name="직선 화살표 연결선 51"/>
          <p:cNvSpPr/>
          <p:nvPr/>
        </p:nvSpPr>
        <p:spPr>
          <a:xfrm>
            <a:off x="6614005" y="3897786"/>
            <a:ext cx="299506" cy="15437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64" name="직선 화살표 연결선 52"/>
          <p:cNvSpPr/>
          <p:nvPr/>
        </p:nvSpPr>
        <p:spPr>
          <a:xfrm>
            <a:off x="4809368" y="1446742"/>
            <a:ext cx="1" cy="399946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5" name="직선 화살표 연결선 53"/>
          <p:cNvSpPr/>
          <p:nvPr/>
        </p:nvSpPr>
        <p:spPr>
          <a:xfrm flipH="1" flipV="1">
            <a:off x="6938373" y="1445987"/>
            <a:ext cx="2" cy="400664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66" name="TextBox 54"/>
          <p:cNvSpPr txBox="1"/>
          <p:nvPr/>
        </p:nvSpPr>
        <p:spPr>
          <a:xfrm>
            <a:off x="4583160" y="1264104"/>
            <a:ext cx="558861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Request</a:t>
            </a:r>
          </a:p>
        </p:txBody>
      </p:sp>
      <p:sp>
        <p:nvSpPr>
          <p:cNvPr id="467" name="TextBox 55"/>
          <p:cNvSpPr txBox="1"/>
          <p:nvPr/>
        </p:nvSpPr>
        <p:spPr>
          <a:xfrm>
            <a:off x="6674620" y="1257212"/>
            <a:ext cx="643593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Response</a:t>
            </a:r>
          </a:p>
        </p:txBody>
      </p:sp>
      <p:sp>
        <p:nvSpPr>
          <p:cNvPr id="468" name="직선 화살표 연결선 56"/>
          <p:cNvSpPr/>
          <p:nvPr/>
        </p:nvSpPr>
        <p:spPr>
          <a:xfrm flipV="1">
            <a:off x="4698577" y="2929553"/>
            <a:ext cx="1175294" cy="662403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10" name="직선 화살표 연결선 57"/>
          <p:cNvSpPr/>
          <p:nvPr/>
        </p:nvSpPr>
        <p:spPr>
          <a:xfrm>
            <a:off x="5801913" y="2942160"/>
            <a:ext cx="57562" cy="63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511" name="직선 화살표 연결선 58"/>
          <p:cNvSpPr/>
          <p:nvPr/>
        </p:nvSpPr>
        <p:spPr>
          <a:xfrm>
            <a:off x="6052292" y="2942160"/>
            <a:ext cx="713394" cy="63693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71" name="TextBox 59"/>
          <p:cNvSpPr txBox="1"/>
          <p:nvPr/>
        </p:nvSpPr>
        <p:spPr>
          <a:xfrm>
            <a:off x="5807462" y="3247045"/>
            <a:ext cx="431365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Entity</a:t>
            </a:r>
          </a:p>
        </p:txBody>
      </p:sp>
      <p:sp>
        <p:nvSpPr>
          <p:cNvPr id="472" name="TextBox 60"/>
          <p:cNvSpPr txBox="1"/>
          <p:nvPr/>
        </p:nvSpPr>
        <p:spPr>
          <a:xfrm>
            <a:off x="6617622" y="3263272"/>
            <a:ext cx="43136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Entity</a:t>
            </a:r>
          </a:p>
        </p:txBody>
      </p:sp>
      <p:sp>
        <p:nvSpPr>
          <p:cNvPr id="473" name="TextBox 61"/>
          <p:cNvSpPr txBox="1"/>
          <p:nvPr/>
        </p:nvSpPr>
        <p:spPr>
          <a:xfrm>
            <a:off x="4855624" y="3204336"/>
            <a:ext cx="431365" cy="2311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Entity</a:t>
            </a:r>
          </a:p>
        </p:txBody>
      </p:sp>
      <p:sp>
        <p:nvSpPr>
          <p:cNvPr id="474" name="TextBox 62"/>
          <p:cNvSpPr txBox="1"/>
          <p:nvPr/>
        </p:nvSpPr>
        <p:spPr>
          <a:xfrm>
            <a:off x="2256718" y="4576207"/>
            <a:ext cx="49923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SP Call</a:t>
            </a:r>
          </a:p>
        </p:txBody>
      </p:sp>
      <p:sp>
        <p:nvSpPr>
          <p:cNvPr id="475" name="TextBox 63"/>
          <p:cNvSpPr txBox="1"/>
          <p:nvPr/>
        </p:nvSpPr>
        <p:spPr>
          <a:xfrm>
            <a:off x="3097549" y="4550107"/>
            <a:ext cx="49923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SP Call</a:t>
            </a:r>
          </a:p>
        </p:txBody>
      </p:sp>
      <p:sp>
        <p:nvSpPr>
          <p:cNvPr id="476" name="TextBox 64"/>
          <p:cNvSpPr txBox="1"/>
          <p:nvPr/>
        </p:nvSpPr>
        <p:spPr>
          <a:xfrm>
            <a:off x="1447776" y="4569702"/>
            <a:ext cx="49923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SP Call</a:t>
            </a:r>
          </a:p>
        </p:txBody>
      </p:sp>
      <p:sp>
        <p:nvSpPr>
          <p:cNvPr id="477" name="TextBox 65"/>
          <p:cNvSpPr txBox="1"/>
          <p:nvPr/>
        </p:nvSpPr>
        <p:spPr>
          <a:xfrm>
            <a:off x="4961628" y="4612613"/>
            <a:ext cx="49923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SP Call</a:t>
            </a:r>
          </a:p>
        </p:txBody>
      </p:sp>
      <p:sp>
        <p:nvSpPr>
          <p:cNvPr id="478" name="TextBox 66"/>
          <p:cNvSpPr txBox="1"/>
          <p:nvPr/>
        </p:nvSpPr>
        <p:spPr>
          <a:xfrm>
            <a:off x="5572166" y="4461979"/>
            <a:ext cx="49923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SP Call</a:t>
            </a:r>
          </a:p>
        </p:txBody>
      </p:sp>
      <p:sp>
        <p:nvSpPr>
          <p:cNvPr id="479" name="TextBox 67"/>
          <p:cNvSpPr txBox="1"/>
          <p:nvPr/>
        </p:nvSpPr>
        <p:spPr>
          <a:xfrm>
            <a:off x="6299465" y="4512866"/>
            <a:ext cx="499230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800">
                <a:solidFill>
                  <a:srgbClr val="3A729A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SP Call</a:t>
            </a:r>
          </a:p>
        </p:txBody>
      </p:sp>
      <p:sp>
        <p:nvSpPr>
          <p:cNvPr id="480" name="TextBox 68"/>
          <p:cNvSpPr txBox="1"/>
          <p:nvPr/>
        </p:nvSpPr>
        <p:spPr>
          <a:xfrm>
            <a:off x="299700" y="1472193"/>
            <a:ext cx="1069162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Net Framework</a:t>
            </a:r>
          </a:p>
        </p:txBody>
      </p:sp>
      <p:sp>
        <p:nvSpPr>
          <p:cNvPr id="481" name="TextBox 69"/>
          <p:cNvSpPr txBox="1"/>
          <p:nvPr/>
        </p:nvSpPr>
        <p:spPr>
          <a:xfrm>
            <a:off x="4039577" y="1498496"/>
            <a:ext cx="1069161" cy="256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9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Net Framework</a:t>
            </a:r>
          </a:p>
        </p:txBody>
      </p:sp>
      <p:sp>
        <p:nvSpPr>
          <p:cNvPr id="482" name="모서리가 둥근 직사각형 36"/>
          <p:cNvSpPr/>
          <p:nvPr/>
        </p:nvSpPr>
        <p:spPr>
          <a:xfrm>
            <a:off x="5800040" y="5654538"/>
            <a:ext cx="1872209" cy="237663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800" b="1"/>
            </a:pPr>
            <a:endParaRPr/>
          </a:p>
        </p:txBody>
      </p:sp>
      <p:sp>
        <p:nvSpPr>
          <p:cNvPr id="483" name="모서리가 둥근 직사각형 36"/>
          <p:cNvSpPr/>
          <p:nvPr/>
        </p:nvSpPr>
        <p:spPr>
          <a:xfrm>
            <a:off x="5722477" y="5554545"/>
            <a:ext cx="1872209" cy="251221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>
              <a:defRPr sz="800" b="1"/>
            </a:pPr>
            <a:endParaRPr/>
          </a:p>
        </p:txBody>
      </p:sp>
      <p:grpSp>
        <p:nvGrpSpPr>
          <p:cNvPr id="486" name="모서리가 둥근 직사각형 36"/>
          <p:cNvGrpSpPr/>
          <p:nvPr/>
        </p:nvGrpSpPr>
        <p:grpSpPr>
          <a:xfrm>
            <a:off x="5650469" y="5454207"/>
            <a:ext cx="1872209" cy="257392"/>
            <a:chOff x="0" y="0"/>
            <a:chExt cx="1872208" cy="257391"/>
          </a:xfrm>
        </p:grpSpPr>
        <p:sp>
          <p:nvSpPr>
            <p:cNvPr id="484" name="모서리가 둥근 직사각형"/>
            <p:cNvSpPr/>
            <p:nvPr/>
          </p:nvSpPr>
          <p:spPr>
            <a:xfrm>
              <a:off x="0" y="0"/>
              <a:ext cx="1872209" cy="25739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85" name="Stored Procedure"/>
            <p:cNvSpPr txBox="1"/>
            <p:nvPr/>
          </p:nvSpPr>
          <p:spPr>
            <a:xfrm>
              <a:off x="70985" y="27487"/>
              <a:ext cx="1730239" cy="20241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Stored Procedure</a:t>
              </a:r>
            </a:p>
          </p:txBody>
        </p:sp>
      </p:grpSp>
      <p:sp>
        <p:nvSpPr>
          <p:cNvPr id="487" name="직선 화살표 연결선 73"/>
          <p:cNvSpPr/>
          <p:nvPr/>
        </p:nvSpPr>
        <p:spPr>
          <a:xfrm flipH="1">
            <a:off x="8049344" y="5687850"/>
            <a:ext cx="1296145" cy="1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488" name="TextBox 74"/>
          <p:cNvSpPr txBox="1"/>
          <p:nvPr/>
        </p:nvSpPr>
        <p:spPr>
          <a:xfrm>
            <a:off x="8505718" y="5472405"/>
            <a:ext cx="1184434" cy="231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800" b="1">
                <a:solidFill>
                  <a:srgbClr val="3A729A"/>
                </a:solidFill>
              </a:defRPr>
            </a:pPr>
            <a:r>
              <a:t>… </a:t>
            </a:r>
            <a:r>
              <a:rPr b="0">
                <a:latin typeface="Arial Black"/>
                <a:ea typeface="Arial Black"/>
                <a:cs typeface="Arial Black"/>
                <a:sym typeface="Arial Black"/>
              </a:rPr>
              <a:t>ETC Applications</a:t>
            </a:r>
          </a:p>
        </p:txBody>
      </p:sp>
      <p:sp>
        <p:nvSpPr>
          <p:cNvPr id="489" name="직사각형 75"/>
          <p:cNvSpPr txBox="1"/>
          <p:nvPr/>
        </p:nvSpPr>
        <p:spPr>
          <a:xfrm>
            <a:off x="318200" y="138117"/>
            <a:ext cx="4287909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잡코리아 AS – IS 현황 _ Application Architecture</a:t>
            </a:r>
          </a:p>
        </p:txBody>
      </p:sp>
      <p:sp>
        <p:nvSpPr>
          <p:cNvPr id="490" name="직사각형 76"/>
          <p:cNvSpPr/>
          <p:nvPr/>
        </p:nvSpPr>
        <p:spPr>
          <a:xfrm>
            <a:off x="7814820" y="1677150"/>
            <a:ext cx="1818700" cy="2467617"/>
          </a:xfrm>
          <a:prstGeom prst="rect">
            <a:avLst/>
          </a:prstGeom>
          <a:solidFill>
            <a:srgbClr val="F1F5DB"/>
          </a:solidFill>
          <a:ln w="25400">
            <a:solidFill>
              <a:srgbClr val="377E90"/>
            </a:solidFill>
          </a:ln>
        </p:spPr>
        <p:txBody>
          <a:bodyPr lIns="45719" rIns="45719" anchor="ctr"/>
          <a:lstStyle/>
          <a:p>
            <a:pPr algn="ctr">
              <a:defRPr sz="1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91" name="TextBox 78"/>
          <p:cNvSpPr txBox="1"/>
          <p:nvPr/>
        </p:nvSpPr>
        <p:spPr>
          <a:xfrm>
            <a:off x="8475657" y="1018863"/>
            <a:ext cx="585383" cy="2819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Admin</a:t>
            </a:r>
          </a:p>
        </p:txBody>
      </p:sp>
      <p:grpSp>
        <p:nvGrpSpPr>
          <p:cNvPr id="494" name="사각형: 둥근 모서리 1"/>
          <p:cNvGrpSpPr/>
          <p:nvPr/>
        </p:nvGrpSpPr>
        <p:grpSpPr>
          <a:xfrm>
            <a:off x="8049344" y="2225812"/>
            <a:ext cx="1403234" cy="395800"/>
            <a:chOff x="0" y="0"/>
            <a:chExt cx="1403232" cy="395798"/>
          </a:xfrm>
        </p:grpSpPr>
        <p:sp>
          <p:nvSpPr>
            <p:cNvPr id="492" name="모서리가 둥근 직사각형"/>
            <p:cNvSpPr/>
            <p:nvPr/>
          </p:nvSpPr>
          <p:spPr>
            <a:xfrm>
              <a:off x="0" y="0"/>
              <a:ext cx="1403233" cy="395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93" name="Net Framework"/>
            <p:cNvSpPr txBox="1"/>
            <p:nvPr/>
          </p:nvSpPr>
          <p:spPr>
            <a:xfrm>
              <a:off x="77741" y="96691"/>
              <a:ext cx="1247752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Net Framework</a:t>
              </a:r>
            </a:p>
          </p:txBody>
        </p:sp>
      </p:grpSp>
      <p:grpSp>
        <p:nvGrpSpPr>
          <p:cNvPr id="497" name="사각형: 둥근 모서리 80"/>
          <p:cNvGrpSpPr/>
          <p:nvPr/>
        </p:nvGrpSpPr>
        <p:grpSpPr>
          <a:xfrm>
            <a:off x="8063509" y="3038185"/>
            <a:ext cx="1403234" cy="395800"/>
            <a:chOff x="0" y="0"/>
            <a:chExt cx="1403232" cy="395798"/>
          </a:xfrm>
        </p:grpSpPr>
        <p:sp>
          <p:nvSpPr>
            <p:cNvPr id="495" name="모서리가 둥근 직사각형"/>
            <p:cNvSpPr/>
            <p:nvPr/>
          </p:nvSpPr>
          <p:spPr>
            <a:xfrm>
              <a:off x="0" y="0"/>
              <a:ext cx="1403233" cy="395799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800" b="1"/>
              </a:pPr>
              <a:endParaRPr/>
            </a:p>
          </p:txBody>
        </p:sp>
        <p:sp>
          <p:nvSpPr>
            <p:cNvPr id="496" name="ASP"/>
            <p:cNvSpPr txBox="1"/>
            <p:nvPr/>
          </p:nvSpPr>
          <p:spPr>
            <a:xfrm>
              <a:off x="77741" y="96691"/>
              <a:ext cx="1247752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800" b="1"/>
              </a:lvl1pPr>
            </a:lstStyle>
            <a:p>
              <a:r>
                <a:t>ASP</a:t>
              </a:r>
            </a:p>
          </p:txBody>
        </p:sp>
      </p:grpSp>
      <p:sp>
        <p:nvSpPr>
          <p:cNvPr id="512" name="직선 화살표 연결선 81"/>
          <p:cNvSpPr/>
          <p:nvPr/>
        </p:nvSpPr>
        <p:spPr>
          <a:xfrm>
            <a:off x="6699692" y="4063498"/>
            <a:ext cx="1102429" cy="13780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499" name="직선 화살표 연결선 83"/>
          <p:cNvSpPr/>
          <p:nvPr/>
        </p:nvSpPr>
        <p:spPr>
          <a:xfrm flipH="1">
            <a:off x="2677791" y="4144767"/>
            <a:ext cx="6046381" cy="1348809"/>
          </a:xfrm>
          <a:prstGeom prst="line">
            <a:avLst/>
          </a:prstGeom>
          <a:ln w="19050">
            <a:solidFill>
              <a:srgbClr val="3399FF"/>
            </a:solidFill>
            <a:prstDash val="sysDash"/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608761" y="6577779"/>
            <a:ext cx="168776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515" name="직사각형 75"/>
          <p:cNvSpPr txBox="1"/>
          <p:nvPr/>
        </p:nvSpPr>
        <p:spPr>
          <a:xfrm>
            <a:off x="318199" y="138117"/>
            <a:ext cx="3553207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잡코리아 To-Be 방향성 (모바일 First 전략)</a:t>
            </a:r>
          </a:p>
        </p:txBody>
      </p:sp>
      <p:sp>
        <p:nvSpPr>
          <p:cNvPr id="516" name="직사각형 6"/>
          <p:cNvSpPr/>
          <p:nvPr/>
        </p:nvSpPr>
        <p:spPr>
          <a:xfrm>
            <a:off x="416496" y="1210916"/>
            <a:ext cx="8873726" cy="1741647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grpSp>
        <p:nvGrpSpPr>
          <p:cNvPr id="519" name="아래쪽 화살표 7"/>
          <p:cNvGrpSpPr/>
          <p:nvPr/>
        </p:nvGrpSpPr>
        <p:grpSpPr>
          <a:xfrm>
            <a:off x="493518" y="1319297"/>
            <a:ext cx="1469484" cy="1071718"/>
            <a:chOff x="0" y="0"/>
            <a:chExt cx="1469482" cy="1071717"/>
          </a:xfrm>
        </p:grpSpPr>
        <p:sp>
          <p:nvSpPr>
            <p:cNvPr id="517" name="도형"/>
            <p:cNvSpPr/>
            <p:nvPr/>
          </p:nvSpPr>
          <p:spPr>
            <a:xfrm>
              <a:off x="-1" y="-1"/>
              <a:ext cx="1469484" cy="107171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77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1477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518" name="다양한…"/>
            <p:cNvSpPr txBox="1"/>
            <p:nvPr/>
          </p:nvSpPr>
          <p:spPr>
            <a:xfrm>
              <a:off x="45719" y="-1"/>
              <a:ext cx="1378044" cy="68809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다양한</a:t>
              </a:r>
            </a:p>
            <a:p>
              <a:pPr algn="ctr">
                <a:defRPr sz="14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사용자 환경</a:t>
              </a:r>
            </a:p>
            <a:p>
              <a:pPr algn="ctr">
                <a:defRPr sz="100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(Device/OS/Browser)</a:t>
              </a:r>
            </a:p>
          </p:txBody>
        </p:sp>
      </p:grpSp>
      <p:grpSp>
        <p:nvGrpSpPr>
          <p:cNvPr id="522" name="직사각형 8"/>
          <p:cNvGrpSpPr/>
          <p:nvPr/>
        </p:nvGrpSpPr>
        <p:grpSpPr>
          <a:xfrm>
            <a:off x="493520" y="2288121"/>
            <a:ext cx="1479232" cy="567906"/>
            <a:chOff x="0" y="0"/>
            <a:chExt cx="1479231" cy="567905"/>
          </a:xfrm>
        </p:grpSpPr>
        <p:sp>
          <p:nvSpPr>
            <p:cNvPr id="520" name="직사각형"/>
            <p:cNvSpPr/>
            <p:nvPr/>
          </p:nvSpPr>
          <p:spPr>
            <a:xfrm>
              <a:off x="-1" y="0"/>
              <a:ext cx="1479233" cy="567906"/>
            </a:xfrm>
            <a:prstGeom prst="rect">
              <a:avLst/>
            </a:prstGeom>
            <a:solidFill>
              <a:srgbClr val="558ED5">
                <a:alpha val="9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 spc="-15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521" name="환경변화를 예측한…"/>
            <p:cNvSpPr txBox="1"/>
            <p:nvPr/>
          </p:nvSpPr>
          <p:spPr>
            <a:xfrm>
              <a:off x="-1" y="109071"/>
              <a:ext cx="1479233" cy="3497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1100" b="1" spc="-15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환경변화를 예측한 </a:t>
              </a:r>
            </a:p>
            <a:p>
              <a:pPr algn="ctr">
                <a:defRPr sz="1100" b="1" spc="-15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대응 기준 수립</a:t>
              </a:r>
            </a:p>
          </p:txBody>
        </p:sp>
      </p:grpSp>
      <p:sp>
        <p:nvSpPr>
          <p:cNvPr id="523" name="직사각형 10"/>
          <p:cNvSpPr txBox="1"/>
          <p:nvPr/>
        </p:nvSpPr>
        <p:spPr>
          <a:xfrm>
            <a:off x="5098025" y="916454"/>
            <a:ext cx="4489776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 b="1" u="sng">
                <a:latin typeface="+mj-lt"/>
                <a:ea typeface="+mj-ea"/>
                <a:cs typeface="+mj-cs"/>
                <a:sym typeface="맑은 고딕"/>
              </a:defRPr>
            </a:pPr>
            <a:r>
              <a:t>Mobile Frist </a:t>
            </a:r>
            <a:r>
              <a:rPr err="1"/>
              <a:t>관점의</a:t>
            </a:r>
            <a:r>
              <a:t> </a:t>
            </a:r>
            <a:r>
              <a:rPr err="1"/>
              <a:t>잡코리아</a:t>
            </a:r>
            <a:r>
              <a:t> </a:t>
            </a:r>
            <a:r>
              <a:rPr err="1"/>
              <a:t>구조</a:t>
            </a:r>
            <a:endParaRPr/>
          </a:p>
        </p:txBody>
      </p:sp>
      <p:sp>
        <p:nvSpPr>
          <p:cNvPr id="524" name="직사각형 11"/>
          <p:cNvSpPr txBox="1"/>
          <p:nvPr/>
        </p:nvSpPr>
        <p:spPr>
          <a:xfrm>
            <a:off x="1162073" y="916454"/>
            <a:ext cx="4574404" cy="319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/>
          <a:p>
            <a:pPr algn="ctr">
              <a:defRPr sz="1400" b="1" u="sng">
                <a:latin typeface="+mj-lt"/>
                <a:ea typeface="+mj-ea"/>
                <a:cs typeface="+mj-cs"/>
                <a:sym typeface="맑은 고딕"/>
              </a:defRPr>
            </a:pPr>
            <a:r>
              <a:t>Mobile/</a:t>
            </a:r>
            <a:r>
              <a:rPr err="1"/>
              <a:t>PC로</a:t>
            </a:r>
            <a:r>
              <a:t> </a:t>
            </a:r>
            <a:r>
              <a:rPr err="1"/>
              <a:t>이원화된</a:t>
            </a:r>
            <a:r>
              <a:t> </a:t>
            </a:r>
            <a:r>
              <a:rPr err="1"/>
              <a:t>구조</a:t>
            </a:r>
            <a:endParaRPr/>
          </a:p>
        </p:txBody>
      </p:sp>
      <p:grpSp>
        <p:nvGrpSpPr>
          <p:cNvPr id="548" name="그룹 12"/>
          <p:cNvGrpSpPr/>
          <p:nvPr/>
        </p:nvGrpSpPr>
        <p:grpSpPr>
          <a:xfrm>
            <a:off x="2128010" y="1317921"/>
            <a:ext cx="3275177" cy="318655"/>
            <a:chOff x="0" y="0"/>
            <a:chExt cx="3275176" cy="318654"/>
          </a:xfrm>
        </p:grpSpPr>
        <p:grpSp>
          <p:nvGrpSpPr>
            <p:cNvPr id="532" name="그룹 13"/>
            <p:cNvGrpSpPr/>
            <p:nvPr/>
          </p:nvGrpSpPr>
          <p:grpSpPr>
            <a:xfrm>
              <a:off x="0" y="0"/>
              <a:ext cx="3275177" cy="225330"/>
              <a:chOff x="0" y="0"/>
              <a:chExt cx="3275176" cy="225329"/>
            </a:xfrm>
          </p:grpSpPr>
          <p:sp>
            <p:nvSpPr>
              <p:cNvPr id="525" name="직선 연결선 29"/>
              <p:cNvSpPr/>
              <p:nvPr/>
            </p:nvSpPr>
            <p:spPr>
              <a:xfrm flipV="1">
                <a:off x="30454" y="64799"/>
                <a:ext cx="3232216" cy="1283"/>
              </a:xfrm>
              <a:prstGeom prst="line">
                <a:avLst/>
              </a:prstGeom>
              <a:noFill/>
              <a:ln w="381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28" name="그룹 30"/>
              <p:cNvGrpSpPr/>
              <p:nvPr/>
            </p:nvGrpSpPr>
            <p:grpSpPr>
              <a:xfrm>
                <a:off x="0" y="0"/>
                <a:ext cx="29698" cy="225330"/>
                <a:chOff x="0" y="0"/>
                <a:chExt cx="29697" cy="225329"/>
              </a:xfrm>
            </p:grpSpPr>
            <p:sp>
              <p:nvSpPr>
                <p:cNvPr id="526" name="직선 연결선 34"/>
                <p:cNvSpPr/>
                <p:nvPr/>
              </p:nvSpPr>
              <p:spPr>
                <a:xfrm flipH="1">
                  <a:off x="29697" y="0"/>
                  <a:ext cx="1" cy="134296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27" name="직사각형 35"/>
                <p:cNvSpPr txBox="1"/>
                <p:nvPr/>
              </p:nvSpPr>
              <p:spPr>
                <a:xfrm flipH="1">
                  <a:off x="0" y="98329"/>
                  <a:ext cx="127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r">
                    <a:defRPr sz="900">
                      <a:gradFill flip="none" rotWithShape="1">
                        <a:gsLst>
                          <a:gs pos="100000">
                            <a:srgbClr val="000000"/>
                          </a:gs>
                          <a:gs pos="100000">
                            <a:srgbClr val="E0E7F5"/>
                          </a:gs>
                        </a:gsLst>
                        <a:lin ang="5400000" scaled="0"/>
                      </a:gra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r>
                    <a:t>0</a:t>
                  </a:r>
                </a:p>
              </p:txBody>
            </p:sp>
          </p:grpSp>
          <p:grpSp>
            <p:nvGrpSpPr>
              <p:cNvPr id="531" name="그룹 31"/>
              <p:cNvGrpSpPr/>
              <p:nvPr/>
            </p:nvGrpSpPr>
            <p:grpSpPr>
              <a:xfrm>
                <a:off x="3247801" y="2289"/>
                <a:ext cx="27376" cy="155972"/>
                <a:chOff x="0" y="0"/>
                <a:chExt cx="27375" cy="155970"/>
              </a:xfrm>
            </p:grpSpPr>
            <p:sp>
              <p:nvSpPr>
                <p:cNvPr id="529" name="직사각형 32"/>
                <p:cNvSpPr txBox="1"/>
                <p:nvPr/>
              </p:nvSpPr>
              <p:spPr>
                <a:xfrm>
                  <a:off x="0" y="28970"/>
                  <a:ext cx="273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400">
                      <a:gradFill flip="none" rotWithShape="1">
                        <a:gsLst>
                          <a:gs pos="100000">
                            <a:srgbClr val="000000"/>
                          </a:gs>
                          <a:gs pos="100000">
                            <a:srgbClr val="E0E7F5"/>
                          </a:gs>
                        </a:gsLst>
                        <a:lin ang="5400000" scaled="0"/>
                      </a:gra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r>
                    <a:t>∞</a:t>
                  </a:r>
                </a:p>
              </p:txBody>
            </p:sp>
            <p:sp>
              <p:nvSpPr>
                <p:cNvPr id="530" name="직선 연결선 33"/>
                <p:cNvSpPr/>
                <p:nvPr/>
              </p:nvSpPr>
              <p:spPr>
                <a:xfrm flipH="1">
                  <a:off x="14867" y="0"/>
                  <a:ext cx="1" cy="134296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539" name="그룹 14"/>
            <p:cNvGrpSpPr/>
            <p:nvPr/>
          </p:nvGrpSpPr>
          <p:grpSpPr>
            <a:xfrm>
              <a:off x="486433" y="19215"/>
              <a:ext cx="2346290" cy="91164"/>
              <a:chOff x="0" y="0"/>
              <a:chExt cx="2346288" cy="91162"/>
            </a:xfrm>
          </p:grpSpPr>
          <p:sp>
            <p:nvSpPr>
              <p:cNvPr id="533" name="직선 연결선 23"/>
              <p:cNvSpPr/>
              <p:nvPr/>
            </p:nvSpPr>
            <p:spPr>
              <a:xfrm>
                <a:off x="1394540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4" name="직선 연결선 24"/>
              <p:cNvSpPr/>
              <p:nvPr/>
            </p:nvSpPr>
            <p:spPr>
              <a:xfrm>
                <a:off x="452971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5" name="직선 연결선 25"/>
              <p:cNvSpPr/>
              <p:nvPr/>
            </p:nvSpPr>
            <p:spPr>
              <a:xfrm>
                <a:off x="2346288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6" name="직선 연결선 26"/>
              <p:cNvSpPr/>
              <p:nvPr/>
            </p:nvSpPr>
            <p:spPr>
              <a:xfrm>
                <a:off x="1878049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7" name="직선 연결선 27"/>
              <p:cNvSpPr/>
              <p:nvPr/>
            </p:nvSpPr>
            <p:spPr>
              <a:xfrm>
                <a:off x="916121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38" name="직선 연결선 28"/>
              <p:cNvSpPr/>
              <p:nvPr/>
            </p:nvSpPr>
            <p:spPr>
              <a:xfrm flipH="1">
                <a:off x="0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40" name="TextBox 15"/>
            <p:cNvSpPr txBox="1"/>
            <p:nvPr/>
          </p:nvSpPr>
          <p:spPr>
            <a:xfrm>
              <a:off x="257316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320</a:t>
              </a:r>
            </a:p>
          </p:txBody>
        </p:sp>
        <p:sp>
          <p:nvSpPr>
            <p:cNvPr id="541" name="TextBox 16"/>
            <p:cNvSpPr txBox="1"/>
            <p:nvPr/>
          </p:nvSpPr>
          <p:spPr>
            <a:xfrm>
              <a:off x="713961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480</a:t>
              </a:r>
            </a:p>
          </p:txBody>
        </p:sp>
        <p:sp>
          <p:nvSpPr>
            <p:cNvPr id="542" name="TextBox 17"/>
            <p:cNvSpPr txBox="1"/>
            <p:nvPr/>
          </p:nvSpPr>
          <p:spPr>
            <a:xfrm>
              <a:off x="1172495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720</a:t>
              </a:r>
            </a:p>
          </p:txBody>
        </p:sp>
        <p:sp>
          <p:nvSpPr>
            <p:cNvPr id="543" name="TextBox 18"/>
            <p:cNvSpPr txBox="1"/>
            <p:nvPr/>
          </p:nvSpPr>
          <p:spPr>
            <a:xfrm>
              <a:off x="2137448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1024</a:t>
              </a:r>
            </a:p>
          </p:txBody>
        </p:sp>
        <p:sp>
          <p:nvSpPr>
            <p:cNvPr id="544" name="TextBox 19"/>
            <p:cNvSpPr txBox="1"/>
            <p:nvPr/>
          </p:nvSpPr>
          <p:spPr>
            <a:xfrm>
              <a:off x="2600374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1280</a:t>
              </a:r>
            </a:p>
          </p:txBody>
        </p:sp>
        <p:sp>
          <p:nvSpPr>
            <p:cNvPr id="545" name="TextBox 20"/>
            <p:cNvSpPr txBox="1"/>
            <p:nvPr/>
          </p:nvSpPr>
          <p:spPr>
            <a:xfrm>
              <a:off x="1651871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960</a:t>
              </a:r>
            </a:p>
          </p:txBody>
        </p:sp>
        <p:sp>
          <p:nvSpPr>
            <p:cNvPr id="546" name="직선 연결선 21"/>
            <p:cNvSpPr/>
            <p:nvPr/>
          </p:nvSpPr>
          <p:spPr>
            <a:xfrm>
              <a:off x="485471" y="65132"/>
              <a:ext cx="437319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547" name="직선 연결선 22"/>
            <p:cNvSpPr/>
            <p:nvPr/>
          </p:nvSpPr>
          <p:spPr>
            <a:xfrm>
              <a:off x="2371729" y="65132"/>
              <a:ext cx="455680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56" name="그룹 36"/>
          <p:cNvGrpSpPr/>
          <p:nvPr/>
        </p:nvGrpSpPr>
        <p:grpSpPr>
          <a:xfrm>
            <a:off x="2642555" y="1941414"/>
            <a:ext cx="242396" cy="432306"/>
            <a:chOff x="0" y="0"/>
            <a:chExt cx="242395" cy="432305"/>
          </a:xfrm>
        </p:grpSpPr>
        <p:sp>
          <p:nvSpPr>
            <p:cNvPr id="549" name="모서리가 둥근 직사각형 37"/>
            <p:cNvSpPr/>
            <p:nvPr/>
          </p:nvSpPr>
          <p:spPr>
            <a:xfrm>
              <a:off x="14109" y="0"/>
              <a:ext cx="213811" cy="432306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550" name="타원 38"/>
            <p:cNvSpPr/>
            <p:nvPr/>
          </p:nvSpPr>
          <p:spPr>
            <a:xfrm>
              <a:off x="100376" y="360145"/>
              <a:ext cx="41277" cy="455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551" name="모서리가 둥근 직사각형 39"/>
            <p:cNvSpPr/>
            <p:nvPr/>
          </p:nvSpPr>
          <p:spPr>
            <a:xfrm>
              <a:off x="93160" y="37845"/>
              <a:ext cx="5570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1"/>
                  </a:moveTo>
                  <a:cubicBezTo>
                    <a:pt x="0" y="1612"/>
                    <a:pt x="176" y="0"/>
                    <a:pt x="392" y="0"/>
                  </a:cubicBezTo>
                  <a:lnTo>
                    <a:pt x="21208" y="0"/>
                  </a:lnTo>
                  <a:cubicBezTo>
                    <a:pt x="21424" y="0"/>
                    <a:pt x="21600" y="1612"/>
                    <a:pt x="21600" y="3601"/>
                  </a:cubicBezTo>
                  <a:lnTo>
                    <a:pt x="21600" y="17999"/>
                  </a:lnTo>
                  <a:cubicBezTo>
                    <a:pt x="21600" y="19988"/>
                    <a:pt x="21424" y="21600"/>
                    <a:pt x="21208" y="21600"/>
                  </a:cubicBezTo>
                  <a:lnTo>
                    <a:pt x="392" y="21600"/>
                  </a:lnTo>
                  <a:cubicBezTo>
                    <a:pt x="176" y="21600"/>
                    <a:pt x="0" y="19988"/>
                    <a:pt x="0" y="17999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552" name="타원 40"/>
            <p:cNvSpPr/>
            <p:nvPr/>
          </p:nvSpPr>
          <p:spPr>
            <a:xfrm>
              <a:off x="114664" y="14288"/>
              <a:ext cx="12701" cy="13111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grpSp>
          <p:nvGrpSpPr>
            <p:cNvPr id="555" name="직사각형 41"/>
            <p:cNvGrpSpPr/>
            <p:nvPr/>
          </p:nvGrpSpPr>
          <p:grpSpPr>
            <a:xfrm>
              <a:off x="-1" y="69309"/>
              <a:ext cx="242397" cy="265309"/>
              <a:chOff x="0" y="0"/>
              <a:chExt cx="242395" cy="265308"/>
            </a:xfrm>
          </p:grpSpPr>
          <p:sp>
            <p:nvSpPr>
              <p:cNvPr id="553" name="직사각형"/>
              <p:cNvSpPr/>
              <p:nvPr/>
            </p:nvSpPr>
            <p:spPr>
              <a:xfrm>
                <a:off x="40957" y="0"/>
                <a:ext cx="160481" cy="265309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54" name="MC"/>
              <p:cNvSpPr txBox="1"/>
              <p:nvPr/>
            </p:nvSpPr>
            <p:spPr>
              <a:xfrm>
                <a:off x="0" y="36134"/>
                <a:ext cx="242396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7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MC</a:t>
                </a:r>
              </a:p>
            </p:txBody>
          </p:sp>
        </p:grpSp>
      </p:grpSp>
      <p:grpSp>
        <p:nvGrpSpPr>
          <p:cNvPr id="564" name="그룹 42"/>
          <p:cNvGrpSpPr/>
          <p:nvPr/>
        </p:nvGrpSpPr>
        <p:grpSpPr>
          <a:xfrm>
            <a:off x="4091585" y="1701601"/>
            <a:ext cx="879444" cy="712175"/>
            <a:chOff x="0" y="0"/>
            <a:chExt cx="879443" cy="712174"/>
          </a:xfrm>
        </p:grpSpPr>
        <p:grpSp>
          <p:nvGrpSpPr>
            <p:cNvPr id="560" name="그룹 43"/>
            <p:cNvGrpSpPr/>
            <p:nvPr/>
          </p:nvGrpSpPr>
          <p:grpSpPr>
            <a:xfrm>
              <a:off x="-1" y="0"/>
              <a:ext cx="879444" cy="712175"/>
              <a:chOff x="0" y="0"/>
              <a:chExt cx="879443" cy="712174"/>
            </a:xfrm>
          </p:grpSpPr>
          <p:sp>
            <p:nvSpPr>
              <p:cNvPr id="557" name="타원 45"/>
              <p:cNvSpPr/>
              <p:nvPr/>
            </p:nvSpPr>
            <p:spPr>
              <a:xfrm>
                <a:off x="226691" y="631644"/>
                <a:ext cx="426061" cy="8053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558" name="모서리가 둥근 직사각형 46"/>
              <p:cNvSpPr/>
              <p:nvPr/>
            </p:nvSpPr>
            <p:spPr>
              <a:xfrm>
                <a:off x="381598" y="542222"/>
                <a:ext cx="116246" cy="136433"/>
              </a:xfrm>
              <a:prstGeom prst="roundRect">
                <a:avLst>
                  <a:gd name="adj" fmla="val 27143"/>
                </a:avLst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559" name="모서리가 둥근 직사각형 47"/>
              <p:cNvSpPr/>
              <p:nvPr/>
            </p:nvSpPr>
            <p:spPr>
              <a:xfrm rot="5400000">
                <a:off x="133101" y="-133102"/>
                <a:ext cx="613240" cy="879444"/>
              </a:xfrm>
              <a:prstGeom prst="roundRect">
                <a:avLst>
                  <a:gd name="adj" fmla="val 4673"/>
                </a:avLst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</p:grpSp>
        <p:grpSp>
          <p:nvGrpSpPr>
            <p:cNvPr id="563" name="직사각형 44"/>
            <p:cNvGrpSpPr/>
            <p:nvPr/>
          </p:nvGrpSpPr>
          <p:grpSpPr>
            <a:xfrm>
              <a:off x="47441" y="51732"/>
              <a:ext cx="784559" cy="501914"/>
              <a:chOff x="0" y="0"/>
              <a:chExt cx="784558" cy="501913"/>
            </a:xfrm>
          </p:grpSpPr>
          <p:sp>
            <p:nvSpPr>
              <p:cNvPr id="561" name="직사각형"/>
              <p:cNvSpPr/>
              <p:nvPr/>
            </p:nvSpPr>
            <p:spPr>
              <a:xfrm>
                <a:off x="-1" y="-1"/>
                <a:ext cx="784560" cy="501915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62" name="PC"/>
              <p:cNvSpPr txBox="1"/>
              <p:nvPr/>
            </p:nvSpPr>
            <p:spPr>
              <a:xfrm>
                <a:off x="244940" y="135386"/>
                <a:ext cx="294678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9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PC </a:t>
                </a:r>
              </a:p>
            </p:txBody>
          </p:sp>
        </p:grpSp>
      </p:grpSp>
      <p:grpSp>
        <p:nvGrpSpPr>
          <p:cNvPr id="587" name="그룹 48"/>
          <p:cNvGrpSpPr/>
          <p:nvPr/>
        </p:nvGrpSpPr>
        <p:grpSpPr>
          <a:xfrm>
            <a:off x="5734549" y="1317921"/>
            <a:ext cx="3275178" cy="318655"/>
            <a:chOff x="0" y="0"/>
            <a:chExt cx="3275176" cy="318654"/>
          </a:xfrm>
        </p:grpSpPr>
        <p:grpSp>
          <p:nvGrpSpPr>
            <p:cNvPr id="572" name="그룹 49"/>
            <p:cNvGrpSpPr/>
            <p:nvPr/>
          </p:nvGrpSpPr>
          <p:grpSpPr>
            <a:xfrm>
              <a:off x="0" y="0"/>
              <a:ext cx="3275177" cy="225330"/>
              <a:chOff x="0" y="0"/>
              <a:chExt cx="3275176" cy="225329"/>
            </a:xfrm>
          </p:grpSpPr>
          <p:sp>
            <p:nvSpPr>
              <p:cNvPr id="565" name="직선 연결선 64"/>
              <p:cNvSpPr/>
              <p:nvPr/>
            </p:nvSpPr>
            <p:spPr>
              <a:xfrm flipV="1">
                <a:off x="30454" y="64799"/>
                <a:ext cx="3232216" cy="1283"/>
              </a:xfrm>
              <a:prstGeom prst="line">
                <a:avLst/>
              </a:prstGeom>
              <a:noFill/>
              <a:ln w="3810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grpSp>
            <p:nvGrpSpPr>
              <p:cNvPr id="568" name="그룹 65"/>
              <p:cNvGrpSpPr/>
              <p:nvPr/>
            </p:nvGrpSpPr>
            <p:grpSpPr>
              <a:xfrm>
                <a:off x="0" y="0"/>
                <a:ext cx="29698" cy="225330"/>
                <a:chOff x="0" y="0"/>
                <a:chExt cx="29697" cy="225329"/>
              </a:xfrm>
            </p:grpSpPr>
            <p:sp>
              <p:nvSpPr>
                <p:cNvPr id="566" name="직선 연결선 69"/>
                <p:cNvSpPr/>
                <p:nvPr/>
              </p:nvSpPr>
              <p:spPr>
                <a:xfrm flipH="1">
                  <a:off x="29697" y="0"/>
                  <a:ext cx="1" cy="134296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567" name="직사각형 70"/>
                <p:cNvSpPr txBox="1"/>
                <p:nvPr/>
              </p:nvSpPr>
              <p:spPr>
                <a:xfrm flipH="1">
                  <a:off x="0" y="98329"/>
                  <a:ext cx="12700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r">
                    <a:defRPr sz="900">
                      <a:gradFill flip="none" rotWithShape="1">
                        <a:gsLst>
                          <a:gs pos="100000">
                            <a:srgbClr val="000000"/>
                          </a:gs>
                          <a:gs pos="100000">
                            <a:srgbClr val="E0E7F5"/>
                          </a:gs>
                        </a:gsLst>
                        <a:lin ang="5400000" scaled="0"/>
                      </a:gra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r>
                    <a:t>0</a:t>
                  </a:r>
                </a:p>
              </p:txBody>
            </p:sp>
          </p:grpSp>
          <p:grpSp>
            <p:nvGrpSpPr>
              <p:cNvPr id="571" name="그룹 66"/>
              <p:cNvGrpSpPr/>
              <p:nvPr/>
            </p:nvGrpSpPr>
            <p:grpSpPr>
              <a:xfrm>
                <a:off x="3247801" y="2289"/>
                <a:ext cx="27376" cy="155972"/>
                <a:chOff x="0" y="0"/>
                <a:chExt cx="27375" cy="155970"/>
              </a:xfrm>
            </p:grpSpPr>
            <p:sp>
              <p:nvSpPr>
                <p:cNvPr id="569" name="직사각형 67"/>
                <p:cNvSpPr txBox="1"/>
                <p:nvPr/>
              </p:nvSpPr>
              <p:spPr>
                <a:xfrm>
                  <a:off x="0" y="28970"/>
                  <a:ext cx="27376" cy="1270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  </a:ext>
                </a:extLst>
              </p:spPr>
              <p:txBody>
                <a:bodyPr wrap="square" lIns="45719" tIns="45719" rIns="45719" bIns="45719" numCol="1" anchor="t">
                  <a:spAutoFit/>
                </a:bodyPr>
                <a:lstStyle>
                  <a:lvl1pPr algn="ctr">
                    <a:defRPr sz="1400">
                      <a:gradFill flip="none" rotWithShape="1">
                        <a:gsLst>
                          <a:gs pos="100000">
                            <a:srgbClr val="000000"/>
                          </a:gs>
                          <a:gs pos="100000">
                            <a:srgbClr val="E0E7F5"/>
                          </a:gs>
                        </a:gsLst>
                        <a:lin ang="5400000" scaled="0"/>
                      </a:gradFill>
                      <a:latin typeface="+mj-lt"/>
                      <a:ea typeface="+mj-ea"/>
                      <a:cs typeface="+mj-cs"/>
                      <a:sym typeface="맑은 고딕"/>
                    </a:defRPr>
                  </a:lvl1pPr>
                </a:lstStyle>
                <a:p>
                  <a:r>
                    <a:t>∞</a:t>
                  </a:r>
                </a:p>
              </p:txBody>
            </p:sp>
            <p:sp>
              <p:nvSpPr>
                <p:cNvPr id="570" name="직선 연결선 68"/>
                <p:cNvSpPr/>
                <p:nvPr/>
              </p:nvSpPr>
              <p:spPr>
                <a:xfrm flipH="1">
                  <a:off x="14867" y="0"/>
                  <a:ext cx="1" cy="134296"/>
                </a:xfrm>
                <a:prstGeom prst="line">
                  <a:avLst/>
                </a:prstGeom>
                <a:noFill/>
                <a:ln w="3810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endParaRPr/>
                </a:p>
              </p:txBody>
            </p:sp>
          </p:grpSp>
        </p:grpSp>
        <p:grpSp>
          <p:nvGrpSpPr>
            <p:cNvPr id="579" name="그룹 50"/>
            <p:cNvGrpSpPr/>
            <p:nvPr/>
          </p:nvGrpSpPr>
          <p:grpSpPr>
            <a:xfrm>
              <a:off x="486433" y="19215"/>
              <a:ext cx="2346290" cy="91164"/>
              <a:chOff x="0" y="0"/>
              <a:chExt cx="2346288" cy="91162"/>
            </a:xfrm>
          </p:grpSpPr>
          <p:sp>
            <p:nvSpPr>
              <p:cNvPr id="573" name="직선 연결선 58"/>
              <p:cNvSpPr/>
              <p:nvPr/>
            </p:nvSpPr>
            <p:spPr>
              <a:xfrm>
                <a:off x="1394540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4" name="직선 연결선 59"/>
              <p:cNvSpPr/>
              <p:nvPr/>
            </p:nvSpPr>
            <p:spPr>
              <a:xfrm>
                <a:off x="452971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5" name="직선 연결선 60"/>
              <p:cNvSpPr/>
              <p:nvPr/>
            </p:nvSpPr>
            <p:spPr>
              <a:xfrm>
                <a:off x="2346288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6" name="직선 연결선 61"/>
              <p:cNvSpPr/>
              <p:nvPr/>
            </p:nvSpPr>
            <p:spPr>
              <a:xfrm>
                <a:off x="1878049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7" name="직선 연결선 62"/>
              <p:cNvSpPr/>
              <p:nvPr/>
            </p:nvSpPr>
            <p:spPr>
              <a:xfrm>
                <a:off x="916121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78" name="직선 연결선 63"/>
              <p:cNvSpPr/>
              <p:nvPr/>
            </p:nvSpPr>
            <p:spPr>
              <a:xfrm flipH="1">
                <a:off x="0" y="0"/>
                <a:ext cx="1" cy="91163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580" name="TextBox 51"/>
            <p:cNvSpPr txBox="1"/>
            <p:nvPr/>
          </p:nvSpPr>
          <p:spPr>
            <a:xfrm>
              <a:off x="257316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320</a:t>
              </a:r>
            </a:p>
          </p:txBody>
        </p:sp>
        <p:sp>
          <p:nvSpPr>
            <p:cNvPr id="581" name="TextBox 52"/>
            <p:cNvSpPr txBox="1"/>
            <p:nvPr/>
          </p:nvSpPr>
          <p:spPr>
            <a:xfrm>
              <a:off x="713961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480</a:t>
              </a:r>
            </a:p>
          </p:txBody>
        </p:sp>
        <p:sp>
          <p:nvSpPr>
            <p:cNvPr id="582" name="TextBox 53"/>
            <p:cNvSpPr txBox="1"/>
            <p:nvPr/>
          </p:nvSpPr>
          <p:spPr>
            <a:xfrm>
              <a:off x="1172495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720</a:t>
              </a:r>
            </a:p>
          </p:txBody>
        </p:sp>
        <p:sp>
          <p:nvSpPr>
            <p:cNvPr id="583" name="TextBox 54"/>
            <p:cNvSpPr txBox="1"/>
            <p:nvPr/>
          </p:nvSpPr>
          <p:spPr>
            <a:xfrm>
              <a:off x="2137448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1024</a:t>
              </a:r>
            </a:p>
          </p:txBody>
        </p:sp>
        <p:sp>
          <p:nvSpPr>
            <p:cNvPr id="584" name="TextBox 55"/>
            <p:cNvSpPr txBox="1"/>
            <p:nvPr/>
          </p:nvSpPr>
          <p:spPr>
            <a:xfrm>
              <a:off x="2600374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1280</a:t>
              </a:r>
            </a:p>
          </p:txBody>
        </p:sp>
        <p:sp>
          <p:nvSpPr>
            <p:cNvPr id="585" name="TextBox 56"/>
            <p:cNvSpPr txBox="1"/>
            <p:nvPr/>
          </p:nvSpPr>
          <p:spPr>
            <a:xfrm>
              <a:off x="1651871" y="100214"/>
              <a:ext cx="454069" cy="2184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 defTabSz="914296">
                <a:defRPr sz="800">
                  <a:gradFill flip="none" rotWithShape="1">
                    <a:gsLst>
                      <a:gs pos="100000">
                        <a:srgbClr val="000000"/>
                      </a:gs>
                      <a:gs pos="100000">
                        <a:srgbClr val="E0E7F5"/>
                      </a:gs>
                    </a:gsLst>
                    <a:lin ang="5400000" scaled="0"/>
                  </a:gradFill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960</a:t>
              </a:r>
            </a:p>
          </p:txBody>
        </p:sp>
        <p:sp>
          <p:nvSpPr>
            <p:cNvPr id="586" name="직선 연결선 57"/>
            <p:cNvSpPr/>
            <p:nvPr/>
          </p:nvSpPr>
          <p:spPr>
            <a:xfrm>
              <a:off x="485471" y="60349"/>
              <a:ext cx="2347252" cy="1"/>
            </a:xfrm>
            <a:prstGeom prst="line">
              <a:avLst/>
            </a:prstGeom>
            <a:noFill/>
            <a:ln w="38100" cap="flat">
              <a:solidFill>
                <a:srgbClr val="0070C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  <p:grpSp>
        <p:nvGrpSpPr>
          <p:cNvPr id="595" name="그룹 72"/>
          <p:cNvGrpSpPr/>
          <p:nvPr/>
        </p:nvGrpSpPr>
        <p:grpSpPr>
          <a:xfrm>
            <a:off x="6244899" y="1890589"/>
            <a:ext cx="257242" cy="440121"/>
            <a:chOff x="0" y="0"/>
            <a:chExt cx="257240" cy="440119"/>
          </a:xfrm>
        </p:grpSpPr>
        <p:sp>
          <p:nvSpPr>
            <p:cNvPr id="588" name="모서리가 둥근 직사각형 73"/>
            <p:cNvSpPr/>
            <p:nvPr/>
          </p:nvSpPr>
          <p:spPr>
            <a:xfrm>
              <a:off x="19597" y="0"/>
              <a:ext cx="217676" cy="44012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589" name="타원 74"/>
            <p:cNvSpPr/>
            <p:nvPr/>
          </p:nvSpPr>
          <p:spPr>
            <a:xfrm>
              <a:off x="107423" y="366656"/>
              <a:ext cx="42023" cy="46341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590" name="모서리가 둥근 직사각형 76"/>
            <p:cNvSpPr/>
            <p:nvPr/>
          </p:nvSpPr>
          <p:spPr>
            <a:xfrm>
              <a:off x="100077" y="38644"/>
              <a:ext cx="56715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175" y="0"/>
                    <a:pt x="392" y="0"/>
                  </a:cubicBezTo>
                  <a:lnTo>
                    <a:pt x="21208" y="0"/>
                  </a:lnTo>
                  <a:cubicBezTo>
                    <a:pt x="21425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425" y="21600"/>
                    <a:pt x="21208" y="21600"/>
                  </a:cubicBezTo>
                  <a:lnTo>
                    <a:pt x="392" y="21600"/>
                  </a:lnTo>
                  <a:cubicBezTo>
                    <a:pt x="175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591" name="타원 77"/>
            <p:cNvSpPr/>
            <p:nvPr/>
          </p:nvSpPr>
          <p:spPr>
            <a:xfrm>
              <a:off x="122084" y="14547"/>
              <a:ext cx="12701" cy="13347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grpSp>
          <p:nvGrpSpPr>
            <p:cNvPr id="594" name="직사각형 78"/>
            <p:cNvGrpSpPr/>
            <p:nvPr/>
          </p:nvGrpSpPr>
          <p:grpSpPr>
            <a:xfrm>
              <a:off x="-1" y="70562"/>
              <a:ext cx="257242" cy="270105"/>
              <a:chOff x="0" y="0"/>
              <a:chExt cx="257240" cy="270104"/>
            </a:xfrm>
          </p:grpSpPr>
          <p:sp>
            <p:nvSpPr>
              <p:cNvPr id="592" name="직사각형"/>
              <p:cNvSpPr/>
              <p:nvPr/>
            </p:nvSpPr>
            <p:spPr>
              <a:xfrm>
                <a:off x="46930" y="0"/>
                <a:ext cx="163381" cy="270105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593" name="N.D"/>
              <p:cNvSpPr txBox="1"/>
              <p:nvPr/>
            </p:nvSpPr>
            <p:spPr>
              <a:xfrm>
                <a:off x="0" y="38532"/>
                <a:ext cx="257241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7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N.D</a:t>
                </a:r>
              </a:p>
            </p:txBody>
          </p:sp>
        </p:grpSp>
      </p:grpSp>
      <p:grpSp>
        <p:nvGrpSpPr>
          <p:cNvPr id="603" name="그룹 79"/>
          <p:cNvGrpSpPr/>
          <p:nvPr/>
        </p:nvGrpSpPr>
        <p:grpSpPr>
          <a:xfrm>
            <a:off x="7816516" y="1701601"/>
            <a:ext cx="879444" cy="712175"/>
            <a:chOff x="0" y="0"/>
            <a:chExt cx="879443" cy="712174"/>
          </a:xfrm>
        </p:grpSpPr>
        <p:grpSp>
          <p:nvGrpSpPr>
            <p:cNvPr id="599" name="그룹 80"/>
            <p:cNvGrpSpPr/>
            <p:nvPr/>
          </p:nvGrpSpPr>
          <p:grpSpPr>
            <a:xfrm>
              <a:off x="-1" y="0"/>
              <a:ext cx="879444" cy="712175"/>
              <a:chOff x="0" y="0"/>
              <a:chExt cx="879443" cy="712174"/>
            </a:xfrm>
          </p:grpSpPr>
          <p:sp>
            <p:nvSpPr>
              <p:cNvPr id="596" name="타원 82"/>
              <p:cNvSpPr/>
              <p:nvPr/>
            </p:nvSpPr>
            <p:spPr>
              <a:xfrm>
                <a:off x="226691" y="631644"/>
                <a:ext cx="426061" cy="8053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597" name="모서리가 둥근 직사각형 83"/>
              <p:cNvSpPr/>
              <p:nvPr/>
            </p:nvSpPr>
            <p:spPr>
              <a:xfrm>
                <a:off x="381598" y="542222"/>
                <a:ext cx="116246" cy="136433"/>
              </a:xfrm>
              <a:prstGeom prst="roundRect">
                <a:avLst>
                  <a:gd name="adj" fmla="val 27143"/>
                </a:avLst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598" name="모서리가 둥근 직사각형 84"/>
              <p:cNvSpPr/>
              <p:nvPr/>
            </p:nvSpPr>
            <p:spPr>
              <a:xfrm rot="5400000">
                <a:off x="133101" y="-133102"/>
                <a:ext cx="613240" cy="879444"/>
              </a:xfrm>
              <a:prstGeom prst="roundRect">
                <a:avLst>
                  <a:gd name="adj" fmla="val 4673"/>
                </a:avLst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</p:grpSp>
        <p:grpSp>
          <p:nvGrpSpPr>
            <p:cNvPr id="602" name="직사각형 81"/>
            <p:cNvGrpSpPr/>
            <p:nvPr/>
          </p:nvGrpSpPr>
          <p:grpSpPr>
            <a:xfrm>
              <a:off x="47441" y="51732"/>
              <a:ext cx="784559" cy="501914"/>
              <a:chOff x="0" y="0"/>
              <a:chExt cx="784558" cy="501913"/>
            </a:xfrm>
          </p:grpSpPr>
          <p:sp>
            <p:nvSpPr>
              <p:cNvPr id="600" name="직사각형"/>
              <p:cNvSpPr/>
              <p:nvPr/>
            </p:nvSpPr>
            <p:spPr>
              <a:xfrm>
                <a:off x="-1" y="-1"/>
                <a:ext cx="784560" cy="501915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/>
                <a:endParaRPr/>
              </a:p>
            </p:txBody>
          </p:sp>
          <p:sp>
            <p:nvSpPr>
              <p:cNvPr id="601" name="W.D"/>
              <p:cNvSpPr txBox="1"/>
              <p:nvPr/>
            </p:nvSpPr>
            <p:spPr>
              <a:xfrm>
                <a:off x="256235" y="154436"/>
                <a:ext cx="272088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7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W.D</a:t>
                </a:r>
              </a:p>
            </p:txBody>
          </p:sp>
        </p:grpSp>
      </p:grpSp>
      <p:grpSp>
        <p:nvGrpSpPr>
          <p:cNvPr id="609" name="그룹 85"/>
          <p:cNvGrpSpPr/>
          <p:nvPr/>
        </p:nvGrpSpPr>
        <p:grpSpPr>
          <a:xfrm>
            <a:off x="6671525" y="2114791"/>
            <a:ext cx="443702" cy="215919"/>
            <a:chOff x="0" y="0"/>
            <a:chExt cx="443701" cy="215918"/>
          </a:xfrm>
        </p:grpSpPr>
        <p:sp>
          <p:nvSpPr>
            <p:cNvPr id="604" name="모서리가 둥근 직사각형 86"/>
            <p:cNvSpPr/>
            <p:nvPr/>
          </p:nvSpPr>
          <p:spPr>
            <a:xfrm rot="5400000">
              <a:off x="113891" y="-113892"/>
              <a:ext cx="215919" cy="443702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605" name="타원 87"/>
            <p:cNvSpPr/>
            <p:nvPr/>
          </p:nvSpPr>
          <p:spPr>
            <a:xfrm rot="5400000">
              <a:off x="29860" y="84599"/>
              <a:ext cx="41685" cy="46719"/>
            </a:xfrm>
            <a:prstGeom prst="ellipse">
              <a:avLst/>
            </a:prstGeom>
            <a:solidFill>
              <a:srgbClr val="FFFFFF"/>
            </a:solidFill>
            <a:ln w="12700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606" name="모서리가 둥근 직사각형 88"/>
            <p:cNvSpPr/>
            <p:nvPr/>
          </p:nvSpPr>
          <p:spPr>
            <a:xfrm rot="5400000">
              <a:off x="370212" y="101608"/>
              <a:ext cx="56257" cy="12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599"/>
                  </a:moveTo>
                  <a:cubicBezTo>
                    <a:pt x="0" y="1611"/>
                    <a:pt x="178" y="0"/>
                    <a:pt x="398" y="0"/>
                  </a:cubicBezTo>
                  <a:lnTo>
                    <a:pt x="21202" y="0"/>
                  </a:lnTo>
                  <a:cubicBezTo>
                    <a:pt x="21422" y="0"/>
                    <a:pt x="21600" y="1611"/>
                    <a:pt x="21600" y="3599"/>
                  </a:cubicBezTo>
                  <a:lnTo>
                    <a:pt x="21600" y="18001"/>
                  </a:lnTo>
                  <a:cubicBezTo>
                    <a:pt x="21600" y="19989"/>
                    <a:pt x="21422" y="21600"/>
                    <a:pt x="21202" y="21600"/>
                  </a:cubicBezTo>
                  <a:lnTo>
                    <a:pt x="398" y="21600"/>
                  </a:lnTo>
                  <a:cubicBezTo>
                    <a:pt x="178" y="21600"/>
                    <a:pt x="0" y="19989"/>
                    <a:pt x="0" y="18001"/>
                  </a:cubicBezTo>
                  <a:close/>
                </a:path>
              </a:pathLst>
            </a:cu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607" name="타원 89"/>
            <p:cNvSpPr/>
            <p:nvPr/>
          </p:nvSpPr>
          <p:spPr>
            <a:xfrm rot="5400000">
              <a:off x="415958" y="101231"/>
              <a:ext cx="12701" cy="13455"/>
            </a:xfrm>
            <a:prstGeom prst="ellipse">
              <a:avLst/>
            </a:prstGeom>
            <a:solidFill>
              <a:srgbClr val="59595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 u="sng">
                  <a:solidFill>
                    <a:srgbClr val="808080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608" name="직사각형 90"/>
            <p:cNvSpPr/>
            <p:nvPr/>
          </p:nvSpPr>
          <p:spPr>
            <a:xfrm rot="5400000">
              <a:off x="155382" y="-28008"/>
              <a:ext cx="162063" cy="272303"/>
            </a:xfrm>
            <a:prstGeom prst="rect">
              <a:avLst/>
            </a:prstGeom>
            <a:solidFill>
              <a:srgbClr val="FFFFFF"/>
            </a:solidFill>
            <a:ln w="3175" cap="flat">
              <a:solidFill>
                <a:srgbClr val="80808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7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</p:grpSp>
      <p:grpSp>
        <p:nvGrpSpPr>
          <p:cNvPr id="617" name="그룹 91"/>
          <p:cNvGrpSpPr/>
          <p:nvPr/>
        </p:nvGrpSpPr>
        <p:grpSpPr>
          <a:xfrm>
            <a:off x="7281622" y="1727236"/>
            <a:ext cx="430878" cy="624815"/>
            <a:chOff x="0" y="0"/>
            <a:chExt cx="430876" cy="624813"/>
          </a:xfrm>
        </p:grpSpPr>
        <p:grpSp>
          <p:nvGrpSpPr>
            <p:cNvPr id="613" name="그룹 92"/>
            <p:cNvGrpSpPr/>
            <p:nvPr/>
          </p:nvGrpSpPr>
          <p:grpSpPr>
            <a:xfrm>
              <a:off x="0" y="-1"/>
              <a:ext cx="430877" cy="624815"/>
              <a:chOff x="0" y="0"/>
              <a:chExt cx="430876" cy="624813"/>
            </a:xfrm>
          </p:grpSpPr>
          <p:sp>
            <p:nvSpPr>
              <p:cNvPr id="610" name="모서리가 둥근 직사각형 94"/>
              <p:cNvSpPr/>
              <p:nvPr/>
            </p:nvSpPr>
            <p:spPr>
              <a:xfrm>
                <a:off x="0" y="-1"/>
                <a:ext cx="430877" cy="624815"/>
              </a:xfrm>
              <a:prstGeom prst="roundRect">
                <a:avLst>
                  <a:gd name="adj" fmla="val 11166"/>
                </a:avLst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11" name="타원 95"/>
              <p:cNvSpPr/>
              <p:nvPr/>
            </p:nvSpPr>
            <p:spPr>
              <a:xfrm>
                <a:off x="193229" y="568840"/>
                <a:ext cx="44419" cy="44501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12" name="타원 96"/>
              <p:cNvSpPr/>
              <p:nvPr/>
            </p:nvSpPr>
            <p:spPr>
              <a:xfrm>
                <a:off x="209088" y="17960"/>
                <a:ext cx="12701" cy="12817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</p:grpSp>
        <p:grpSp>
          <p:nvGrpSpPr>
            <p:cNvPr id="616" name="직사각형 93"/>
            <p:cNvGrpSpPr/>
            <p:nvPr/>
          </p:nvGrpSpPr>
          <p:grpSpPr>
            <a:xfrm>
              <a:off x="37068" y="56749"/>
              <a:ext cx="350306" cy="491399"/>
              <a:chOff x="0" y="0"/>
              <a:chExt cx="350304" cy="491398"/>
            </a:xfrm>
          </p:grpSpPr>
          <p:sp>
            <p:nvSpPr>
              <p:cNvPr id="614" name="직사각형"/>
              <p:cNvSpPr/>
              <p:nvPr/>
            </p:nvSpPr>
            <p:spPr>
              <a:xfrm>
                <a:off x="0" y="-1"/>
                <a:ext cx="350305" cy="49140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15" name="M.D"/>
              <p:cNvSpPr txBox="1"/>
              <p:nvPr/>
            </p:nvSpPr>
            <p:spPr>
              <a:xfrm>
                <a:off x="41605" y="149179"/>
                <a:ext cx="267095" cy="1930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7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M.D</a:t>
                </a:r>
              </a:p>
            </p:txBody>
          </p:sp>
        </p:grpSp>
      </p:grpSp>
      <p:sp>
        <p:nvSpPr>
          <p:cNvPr id="618" name="TextBox 97"/>
          <p:cNvSpPr txBox="1"/>
          <p:nvPr/>
        </p:nvSpPr>
        <p:spPr>
          <a:xfrm>
            <a:off x="6767585" y="2106066"/>
            <a:ext cx="305593" cy="19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700" b="1">
                <a:latin typeface="+mj-lt"/>
                <a:ea typeface="+mj-ea"/>
                <a:cs typeface="+mj-cs"/>
                <a:sym typeface="맑은 고딕"/>
              </a:defRPr>
            </a:lvl1pPr>
          </a:lstStyle>
          <a:p>
            <a:r>
              <a:t>M.D</a:t>
            </a:r>
          </a:p>
        </p:txBody>
      </p:sp>
      <p:sp>
        <p:nvSpPr>
          <p:cNvPr id="619" name="원형 화살표 98"/>
          <p:cNvSpPr/>
          <p:nvPr/>
        </p:nvSpPr>
        <p:spPr>
          <a:xfrm rot="2414128">
            <a:off x="6548708" y="1816591"/>
            <a:ext cx="248614" cy="1176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cubicBezTo>
                  <a:pt x="0" y="9671"/>
                  <a:pt x="4619" y="0"/>
                  <a:pt x="10317" y="0"/>
                </a:cubicBezTo>
                <a:cubicBezTo>
                  <a:pt x="14893" y="0"/>
                  <a:pt x="18922" y="6311"/>
                  <a:pt x="20214" y="15502"/>
                </a:cubicBezTo>
                <a:lnTo>
                  <a:pt x="21600" y="15502"/>
                </a:lnTo>
                <a:lnTo>
                  <a:pt x="19174" y="21600"/>
                </a:lnTo>
                <a:lnTo>
                  <a:pt x="15759" y="15502"/>
                </a:lnTo>
                <a:lnTo>
                  <a:pt x="17111" y="15502"/>
                </a:lnTo>
                <a:lnTo>
                  <a:pt x="17111" y="15502"/>
                </a:lnTo>
                <a:cubicBezTo>
                  <a:pt x="15497" y="7675"/>
                  <a:pt x="11146" y="4060"/>
                  <a:pt x="7394" y="7428"/>
                </a:cubicBezTo>
                <a:cubicBezTo>
                  <a:pt x="4679" y="9864"/>
                  <a:pt x="2920" y="15436"/>
                  <a:pt x="2920" y="21600"/>
                </a:cubicBezTo>
                <a:close/>
              </a:path>
            </a:pathLst>
          </a:custGeom>
          <a:solidFill>
            <a:srgbClr val="595959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620" name="직사각형 100"/>
          <p:cNvSpPr/>
          <p:nvPr/>
        </p:nvSpPr>
        <p:spPr>
          <a:xfrm>
            <a:off x="416495" y="2951528"/>
            <a:ext cx="8873729" cy="1607177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621" name="직사각형 103"/>
          <p:cNvSpPr/>
          <p:nvPr/>
        </p:nvSpPr>
        <p:spPr>
          <a:xfrm>
            <a:off x="416495" y="4558129"/>
            <a:ext cx="8873729" cy="1607176"/>
          </a:xfrm>
          <a:prstGeom prst="rect">
            <a:avLst/>
          </a:prstGeom>
          <a:ln>
            <a:solidFill>
              <a:srgbClr val="D9D9D9"/>
            </a:solidFill>
            <a:miter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622" name="TextBox 106"/>
          <p:cNvSpPr txBox="1"/>
          <p:nvPr/>
        </p:nvSpPr>
        <p:spPr>
          <a:xfrm>
            <a:off x="2014869" y="2581760"/>
            <a:ext cx="3617034" cy="17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100" b="1" u="sng" spc="-79">
                <a:latin typeface="+mj-lt"/>
                <a:ea typeface="+mj-ea"/>
                <a:cs typeface="+mj-cs"/>
                <a:sym typeface="맑은 고딕"/>
              </a:defRPr>
            </a:pPr>
            <a:r>
              <a:t> Mobile과 PC로 이원화 하여 관리로 통한 </a:t>
            </a:r>
          </a:p>
        </p:txBody>
      </p:sp>
      <p:sp>
        <p:nvSpPr>
          <p:cNvPr id="623" name="TextBox 107"/>
          <p:cNvSpPr txBox="1"/>
          <p:nvPr/>
        </p:nvSpPr>
        <p:spPr>
          <a:xfrm>
            <a:off x="5637991" y="2581760"/>
            <a:ext cx="3575209" cy="1783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100" b="1" u="sng" spc="-79">
                <a:latin typeface="+mj-lt"/>
                <a:ea typeface="+mj-ea"/>
                <a:cs typeface="+mj-cs"/>
                <a:sym typeface="맑은 고딕"/>
              </a:defRPr>
            </a:pPr>
            <a:r>
              <a:rPr err="1"/>
              <a:t>디바이스의</a:t>
            </a:r>
            <a:r>
              <a:t> </a:t>
            </a:r>
            <a:r>
              <a:rPr err="1"/>
              <a:t>특성을</a:t>
            </a:r>
            <a:r>
              <a:t> </a:t>
            </a:r>
            <a:r>
              <a:rPr err="1"/>
              <a:t>기준으로</a:t>
            </a:r>
            <a:r>
              <a:t> </a:t>
            </a:r>
            <a:r>
              <a:rPr err="1"/>
              <a:t>화면</a:t>
            </a:r>
            <a:r>
              <a:t> </a:t>
            </a:r>
            <a:r>
              <a:rPr err="1"/>
              <a:t>제어</a:t>
            </a:r>
            <a:r>
              <a:t>(</a:t>
            </a:r>
            <a:r>
              <a:rPr err="1"/>
              <a:t>적응형</a:t>
            </a:r>
            <a:r>
              <a:t> / </a:t>
            </a:r>
            <a:r>
              <a:rPr err="1"/>
              <a:t>반응형</a:t>
            </a:r>
            <a:r>
              <a:t>)</a:t>
            </a:r>
          </a:p>
        </p:txBody>
      </p:sp>
      <p:grpSp>
        <p:nvGrpSpPr>
          <p:cNvPr id="631" name="그룹 112"/>
          <p:cNvGrpSpPr/>
          <p:nvPr/>
        </p:nvGrpSpPr>
        <p:grpSpPr>
          <a:xfrm>
            <a:off x="3257989" y="1726427"/>
            <a:ext cx="445025" cy="645328"/>
            <a:chOff x="0" y="0"/>
            <a:chExt cx="445023" cy="645326"/>
          </a:xfrm>
        </p:grpSpPr>
        <p:grpSp>
          <p:nvGrpSpPr>
            <p:cNvPr id="627" name="그룹 113"/>
            <p:cNvGrpSpPr/>
            <p:nvPr/>
          </p:nvGrpSpPr>
          <p:grpSpPr>
            <a:xfrm>
              <a:off x="0" y="0"/>
              <a:ext cx="445024" cy="645327"/>
              <a:chOff x="0" y="0"/>
              <a:chExt cx="445023" cy="645326"/>
            </a:xfrm>
          </p:grpSpPr>
          <p:sp>
            <p:nvSpPr>
              <p:cNvPr id="624" name="모서리가 둥근 직사각형 115"/>
              <p:cNvSpPr/>
              <p:nvPr/>
            </p:nvSpPr>
            <p:spPr>
              <a:xfrm>
                <a:off x="0" y="0"/>
                <a:ext cx="445024" cy="645327"/>
              </a:xfrm>
              <a:prstGeom prst="roundRect">
                <a:avLst>
                  <a:gd name="adj" fmla="val 11166"/>
                </a:avLst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25" name="타원 116"/>
              <p:cNvSpPr/>
              <p:nvPr/>
            </p:nvSpPr>
            <p:spPr>
              <a:xfrm>
                <a:off x="199573" y="587516"/>
                <a:ext cx="45877" cy="4596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26" name="타원 117"/>
              <p:cNvSpPr/>
              <p:nvPr/>
            </p:nvSpPr>
            <p:spPr>
              <a:xfrm>
                <a:off x="216099" y="18550"/>
                <a:ext cx="12825" cy="13239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</p:grpSp>
        <p:grpSp>
          <p:nvGrpSpPr>
            <p:cNvPr id="630" name="직사각형 114"/>
            <p:cNvGrpSpPr/>
            <p:nvPr/>
          </p:nvGrpSpPr>
          <p:grpSpPr>
            <a:xfrm>
              <a:off x="23344" y="58613"/>
              <a:ext cx="398927" cy="507532"/>
              <a:chOff x="0" y="0"/>
              <a:chExt cx="398926" cy="507530"/>
            </a:xfrm>
          </p:grpSpPr>
          <p:sp>
            <p:nvSpPr>
              <p:cNvPr id="628" name="직사각형"/>
              <p:cNvSpPr/>
              <p:nvPr/>
            </p:nvSpPr>
            <p:spPr>
              <a:xfrm>
                <a:off x="-1" y="0"/>
                <a:ext cx="398928" cy="507531"/>
              </a:xfrm>
              <a:prstGeom prst="rect">
                <a:avLst/>
              </a:prstGeom>
              <a:solidFill>
                <a:srgbClr val="D9D9D9"/>
              </a:solidFill>
              <a:ln w="317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29" name="?"/>
              <p:cNvSpPr txBox="1"/>
              <p:nvPr/>
            </p:nvSpPr>
            <p:spPr>
              <a:xfrm>
                <a:off x="90887" y="87395"/>
                <a:ext cx="21715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?</a:t>
                </a:r>
              </a:p>
            </p:txBody>
          </p:sp>
        </p:grpSp>
      </p:grpSp>
      <p:grpSp>
        <p:nvGrpSpPr>
          <p:cNvPr id="634" name="아래쪽 화살표 101"/>
          <p:cNvGrpSpPr/>
          <p:nvPr/>
        </p:nvGrpSpPr>
        <p:grpSpPr>
          <a:xfrm>
            <a:off x="493518" y="4712468"/>
            <a:ext cx="1469484" cy="953786"/>
            <a:chOff x="0" y="0"/>
            <a:chExt cx="1469482" cy="953785"/>
          </a:xfrm>
        </p:grpSpPr>
        <p:sp>
          <p:nvSpPr>
            <p:cNvPr id="632" name="도형"/>
            <p:cNvSpPr/>
            <p:nvPr/>
          </p:nvSpPr>
          <p:spPr>
            <a:xfrm>
              <a:off x="-1" y="0"/>
              <a:ext cx="1469484" cy="95378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4770"/>
                  </a:moveTo>
                  <a:lnTo>
                    <a:pt x="0" y="0"/>
                  </a:lnTo>
                  <a:lnTo>
                    <a:pt x="21600" y="0"/>
                  </a:lnTo>
                  <a:lnTo>
                    <a:pt x="21600" y="1477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26262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633" name="API…"/>
            <p:cNvSpPr txBox="1"/>
            <p:nvPr/>
          </p:nvSpPr>
          <p:spPr>
            <a:xfrm>
              <a:off x="45719" y="-1"/>
              <a:ext cx="1378044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 algn="ctr">
                <a:defRPr sz="14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  <a:p>
              <a:pPr algn="ctr">
                <a:defRPr sz="14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API</a:t>
              </a:r>
            </a:p>
            <a:p>
              <a:pPr algn="ctr">
                <a:defRPr sz="1400" b="1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구조</a:t>
              </a:r>
            </a:p>
          </p:txBody>
        </p:sp>
      </p:grpSp>
      <p:grpSp>
        <p:nvGrpSpPr>
          <p:cNvPr id="637" name="직사각형 102"/>
          <p:cNvGrpSpPr/>
          <p:nvPr/>
        </p:nvGrpSpPr>
        <p:grpSpPr>
          <a:xfrm>
            <a:off x="493520" y="5539144"/>
            <a:ext cx="1479232" cy="567907"/>
            <a:chOff x="0" y="0"/>
            <a:chExt cx="1479231" cy="567905"/>
          </a:xfrm>
        </p:grpSpPr>
        <p:sp>
          <p:nvSpPr>
            <p:cNvPr id="635" name="직사각형"/>
            <p:cNvSpPr/>
            <p:nvPr/>
          </p:nvSpPr>
          <p:spPr>
            <a:xfrm>
              <a:off x="-1" y="0"/>
              <a:ext cx="1479233" cy="567906"/>
            </a:xfrm>
            <a:prstGeom prst="rect">
              <a:avLst/>
            </a:prstGeom>
            <a:solidFill>
              <a:srgbClr val="558ED5">
                <a:alpha val="96000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100" b="1" spc="-15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sp>
          <p:nvSpPr>
            <p:cNvPr id="636" name="공통 API 化"/>
            <p:cNvSpPr txBox="1"/>
            <p:nvPr/>
          </p:nvSpPr>
          <p:spPr>
            <a:xfrm>
              <a:off x="-1" y="196512"/>
              <a:ext cx="1479233" cy="174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algn="ctr">
                <a:defRPr sz="1100" b="1" spc="-150">
                  <a:solidFill>
                    <a:srgbClr val="FFFFFF"/>
                  </a:solidFill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공통 API 化</a:t>
              </a:r>
            </a:p>
          </p:txBody>
        </p:sp>
      </p:grpSp>
      <p:sp>
        <p:nvSpPr>
          <p:cNvPr id="638" name="TextBox 129"/>
          <p:cNvSpPr txBox="1"/>
          <p:nvPr/>
        </p:nvSpPr>
        <p:spPr>
          <a:xfrm>
            <a:off x="2014869" y="5920880"/>
            <a:ext cx="3617034" cy="1748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100" b="1" u="sng" spc="-79">
                <a:latin typeface="+mj-lt"/>
                <a:ea typeface="+mj-ea"/>
                <a:cs typeface="+mj-cs"/>
                <a:sym typeface="맑은 고딕"/>
              </a:defRPr>
            </a:pPr>
            <a:r>
              <a:t>Mobile , PC 각각 존재하는 기능 및 API</a:t>
            </a:r>
          </a:p>
        </p:txBody>
      </p:sp>
      <p:grpSp>
        <p:nvGrpSpPr>
          <p:cNvPr id="646" name="그룹 130"/>
          <p:cNvGrpSpPr/>
          <p:nvPr/>
        </p:nvGrpSpPr>
        <p:grpSpPr>
          <a:xfrm>
            <a:off x="3275333" y="5030902"/>
            <a:ext cx="445025" cy="645328"/>
            <a:chOff x="0" y="0"/>
            <a:chExt cx="445023" cy="645326"/>
          </a:xfrm>
        </p:grpSpPr>
        <p:grpSp>
          <p:nvGrpSpPr>
            <p:cNvPr id="642" name="그룹 131"/>
            <p:cNvGrpSpPr/>
            <p:nvPr/>
          </p:nvGrpSpPr>
          <p:grpSpPr>
            <a:xfrm>
              <a:off x="0" y="0"/>
              <a:ext cx="445024" cy="645327"/>
              <a:chOff x="0" y="0"/>
              <a:chExt cx="445023" cy="645326"/>
            </a:xfrm>
          </p:grpSpPr>
          <p:sp>
            <p:nvSpPr>
              <p:cNvPr id="639" name="모서리가 둥근 직사각형 133"/>
              <p:cNvSpPr/>
              <p:nvPr/>
            </p:nvSpPr>
            <p:spPr>
              <a:xfrm>
                <a:off x="0" y="0"/>
                <a:ext cx="445024" cy="645327"/>
              </a:xfrm>
              <a:prstGeom prst="roundRect">
                <a:avLst>
                  <a:gd name="adj" fmla="val 11166"/>
                </a:avLst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40" name="타원 134"/>
              <p:cNvSpPr/>
              <p:nvPr/>
            </p:nvSpPr>
            <p:spPr>
              <a:xfrm>
                <a:off x="199573" y="587516"/>
                <a:ext cx="45877" cy="45963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41" name="타원 135"/>
              <p:cNvSpPr/>
              <p:nvPr/>
            </p:nvSpPr>
            <p:spPr>
              <a:xfrm>
                <a:off x="216099" y="18550"/>
                <a:ext cx="12825" cy="13239"/>
              </a:xfrm>
              <a:prstGeom prst="ellipse">
                <a:avLst/>
              </a:prstGeom>
              <a:solidFill>
                <a:srgbClr val="59595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00" b="1" u="sng">
                    <a:solidFill>
                      <a:srgbClr val="808080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</p:grpSp>
        <p:grpSp>
          <p:nvGrpSpPr>
            <p:cNvPr id="645" name="직사각형 132"/>
            <p:cNvGrpSpPr/>
            <p:nvPr/>
          </p:nvGrpSpPr>
          <p:grpSpPr>
            <a:xfrm>
              <a:off x="23344" y="58613"/>
              <a:ext cx="398927" cy="507532"/>
              <a:chOff x="0" y="0"/>
              <a:chExt cx="398926" cy="507530"/>
            </a:xfrm>
          </p:grpSpPr>
          <p:sp>
            <p:nvSpPr>
              <p:cNvPr id="643" name="직사각형"/>
              <p:cNvSpPr/>
              <p:nvPr/>
            </p:nvSpPr>
            <p:spPr>
              <a:xfrm>
                <a:off x="-1" y="0"/>
                <a:ext cx="398928" cy="507531"/>
              </a:xfrm>
              <a:prstGeom prst="rect">
                <a:avLst/>
              </a:prstGeom>
              <a:solidFill>
                <a:srgbClr val="D9D9D9"/>
              </a:solidFill>
              <a:ln w="3175" cap="flat">
                <a:solidFill>
                  <a:srgbClr val="80808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6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44" name="?"/>
              <p:cNvSpPr txBox="1"/>
              <p:nvPr/>
            </p:nvSpPr>
            <p:spPr>
              <a:xfrm>
                <a:off x="90887" y="87395"/>
                <a:ext cx="217152" cy="332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algn="ctr">
                  <a:defRPr sz="16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?</a:t>
                </a:r>
              </a:p>
            </p:txBody>
          </p:sp>
        </p:grpSp>
      </p:grpSp>
      <p:sp>
        <p:nvSpPr>
          <p:cNvPr id="757" name="AutoShape 12"/>
          <p:cNvSpPr/>
          <p:nvPr/>
        </p:nvSpPr>
        <p:spPr>
          <a:xfrm>
            <a:off x="3070575" y="5350593"/>
            <a:ext cx="198409" cy="1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>
            <a:solidFill>
              <a:srgbClr val="EEECE1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758" name="AutoShape 12"/>
          <p:cNvSpPr/>
          <p:nvPr/>
        </p:nvSpPr>
        <p:spPr>
          <a:xfrm>
            <a:off x="3726579" y="5352746"/>
            <a:ext cx="200898" cy="3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>
            <a:solidFill>
              <a:srgbClr val="EEECE1"/>
            </a:solidFill>
            <a:headEnd type="triangle"/>
          </a:ln>
        </p:spPr>
        <p:txBody>
          <a:bodyPr/>
          <a:lstStyle/>
          <a:p>
            <a:endParaRPr/>
          </a:p>
        </p:txBody>
      </p:sp>
      <p:sp>
        <p:nvSpPr>
          <p:cNvPr id="649" name="AutoShape 94"/>
          <p:cNvSpPr/>
          <p:nvPr/>
        </p:nvSpPr>
        <p:spPr>
          <a:xfrm flipV="1">
            <a:off x="7090629" y="4456800"/>
            <a:ext cx="632409" cy="2131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579"/>
                </a:moveTo>
                <a:lnTo>
                  <a:pt x="10800" y="0"/>
                </a:lnTo>
                <a:lnTo>
                  <a:pt x="21600" y="10579"/>
                </a:lnTo>
                <a:lnTo>
                  <a:pt x="14708" y="10579"/>
                </a:lnTo>
                <a:lnTo>
                  <a:pt x="14708" y="21600"/>
                </a:lnTo>
                <a:lnTo>
                  <a:pt x="6892" y="21600"/>
                </a:lnTo>
                <a:lnTo>
                  <a:pt x="6892" y="10579"/>
                </a:lnTo>
                <a:close/>
              </a:path>
            </a:pathLst>
          </a:custGeom>
          <a:solidFill>
            <a:srgbClr val="BFBFB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  <p:sp>
        <p:nvSpPr>
          <p:cNvPr id="650" name="TextBox 153"/>
          <p:cNvSpPr txBox="1"/>
          <p:nvPr/>
        </p:nvSpPr>
        <p:spPr>
          <a:xfrm>
            <a:off x="5698373" y="5920880"/>
            <a:ext cx="3575209" cy="178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ctr">
              <a:defRPr sz="1100" b="1" u="sng" spc="-79">
                <a:latin typeface="+mj-lt"/>
                <a:ea typeface="+mj-ea"/>
                <a:cs typeface="+mj-cs"/>
                <a:sym typeface="맑은 고딕"/>
              </a:defRPr>
            </a:pPr>
            <a:r>
              <a:t>공통 API化 를 통한 개발 생산성 및 비즈니스 확장성 확보</a:t>
            </a:r>
          </a:p>
        </p:txBody>
      </p:sp>
      <p:pic>
        <p:nvPicPr>
          <p:cNvPr id="651" name="그림 2" descr="그림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72680" y="4760348"/>
            <a:ext cx="700252" cy="107097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61" name="그룹 120"/>
          <p:cNvGrpSpPr/>
          <p:nvPr/>
        </p:nvGrpSpPr>
        <p:grpSpPr>
          <a:xfrm>
            <a:off x="2440734" y="4865487"/>
            <a:ext cx="630035" cy="965833"/>
            <a:chOff x="0" y="0"/>
            <a:chExt cx="630034" cy="965832"/>
          </a:xfrm>
        </p:grpSpPr>
        <p:grpSp>
          <p:nvGrpSpPr>
            <p:cNvPr id="654" name="직사각형 121"/>
            <p:cNvGrpSpPr/>
            <p:nvPr/>
          </p:nvGrpSpPr>
          <p:grpSpPr>
            <a:xfrm>
              <a:off x="-1" y="-1"/>
              <a:ext cx="630036" cy="965834"/>
              <a:chOff x="0" y="0"/>
              <a:chExt cx="630034" cy="965832"/>
            </a:xfrm>
          </p:grpSpPr>
          <p:sp>
            <p:nvSpPr>
              <p:cNvPr id="652" name="직사각형"/>
              <p:cNvSpPr/>
              <p:nvPr/>
            </p:nvSpPr>
            <p:spPr>
              <a:xfrm>
                <a:off x="-1" y="-1"/>
                <a:ext cx="630036" cy="965834"/>
              </a:xfrm>
              <a:prstGeom prst="rect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9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53" name="MC"/>
              <p:cNvSpPr txBox="1"/>
              <p:nvPr/>
            </p:nvSpPr>
            <p:spPr>
              <a:xfrm>
                <a:off x="45719" y="367346"/>
                <a:ext cx="538596" cy="2311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9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MC</a:t>
                </a:r>
              </a:p>
            </p:txBody>
          </p:sp>
        </p:grpSp>
        <p:grpSp>
          <p:nvGrpSpPr>
            <p:cNvPr id="657" name="직사각형 122"/>
            <p:cNvGrpSpPr/>
            <p:nvPr/>
          </p:nvGrpSpPr>
          <p:grpSpPr>
            <a:xfrm>
              <a:off x="25918" y="67113"/>
              <a:ext cx="580833" cy="328886"/>
              <a:chOff x="0" y="0"/>
              <a:chExt cx="580831" cy="328885"/>
            </a:xfrm>
          </p:grpSpPr>
          <p:sp>
            <p:nvSpPr>
              <p:cNvPr id="655" name="직사각형"/>
              <p:cNvSpPr/>
              <p:nvPr/>
            </p:nvSpPr>
            <p:spPr>
              <a:xfrm>
                <a:off x="0" y="-1"/>
                <a:ext cx="580832" cy="32888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56" name="Mobile…"/>
              <p:cNvSpPr txBox="1"/>
              <p:nvPr/>
            </p:nvSpPr>
            <p:spPr>
              <a:xfrm>
                <a:off x="4762" y="33885"/>
                <a:ext cx="571308" cy="2611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Mobile </a:t>
                </a:r>
              </a:p>
              <a:p>
                <a: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프론트 앤드</a:t>
                </a:r>
              </a:p>
            </p:txBody>
          </p:sp>
        </p:grpSp>
        <p:grpSp>
          <p:nvGrpSpPr>
            <p:cNvPr id="660" name="직사각형 123"/>
            <p:cNvGrpSpPr/>
            <p:nvPr/>
          </p:nvGrpSpPr>
          <p:grpSpPr>
            <a:xfrm>
              <a:off x="25918" y="417179"/>
              <a:ext cx="580833" cy="337797"/>
              <a:chOff x="0" y="0"/>
              <a:chExt cx="580831" cy="337795"/>
            </a:xfrm>
          </p:grpSpPr>
          <p:sp>
            <p:nvSpPr>
              <p:cNvPr id="658" name="직사각형"/>
              <p:cNvSpPr/>
              <p:nvPr/>
            </p:nvSpPr>
            <p:spPr>
              <a:xfrm>
                <a:off x="0" y="0"/>
                <a:ext cx="580832" cy="337796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59" name="API"/>
              <p:cNvSpPr txBox="1"/>
              <p:nvPr/>
            </p:nvSpPr>
            <p:spPr>
              <a:xfrm>
                <a:off x="4762" y="105397"/>
                <a:ext cx="571308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API</a:t>
                </a:r>
              </a:p>
            </p:txBody>
          </p:sp>
        </p:grpSp>
      </p:grpSp>
      <p:pic>
        <p:nvPicPr>
          <p:cNvPr id="662" name="그림 154" descr="그림 15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3944887" y="4834487"/>
            <a:ext cx="1590209" cy="110150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70" name="그룹 124"/>
          <p:cNvGrpSpPr/>
          <p:nvPr/>
        </p:nvGrpSpPr>
        <p:grpSpPr>
          <a:xfrm>
            <a:off x="3927476" y="4869022"/>
            <a:ext cx="847859" cy="965833"/>
            <a:chOff x="0" y="0"/>
            <a:chExt cx="847857" cy="965832"/>
          </a:xfrm>
        </p:grpSpPr>
        <p:sp>
          <p:nvSpPr>
            <p:cNvPr id="663" name="직사각형 125"/>
            <p:cNvSpPr/>
            <p:nvPr/>
          </p:nvSpPr>
          <p:spPr>
            <a:xfrm>
              <a:off x="0" y="-1"/>
              <a:ext cx="847858" cy="965834"/>
            </a:xfrm>
            <a:prstGeom prst="rect">
              <a:avLst/>
            </a:prstGeom>
            <a:blipFill rotWithShape="1">
              <a:blip r:embed="rId3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900" b="1">
                  <a:latin typeface="+mj-lt"/>
                  <a:ea typeface="+mj-ea"/>
                  <a:cs typeface="+mj-cs"/>
                  <a:sym typeface="맑은 고딕"/>
                </a:defRPr>
              </a:pPr>
              <a:endParaRPr/>
            </a:p>
          </p:txBody>
        </p:sp>
        <p:grpSp>
          <p:nvGrpSpPr>
            <p:cNvPr id="666" name="직사각형 126"/>
            <p:cNvGrpSpPr/>
            <p:nvPr/>
          </p:nvGrpSpPr>
          <p:grpSpPr>
            <a:xfrm>
              <a:off x="33415" y="67113"/>
              <a:ext cx="781646" cy="328886"/>
              <a:chOff x="0" y="0"/>
              <a:chExt cx="781645" cy="328885"/>
            </a:xfrm>
          </p:grpSpPr>
          <p:sp>
            <p:nvSpPr>
              <p:cNvPr id="664" name="직사각형"/>
              <p:cNvSpPr/>
              <p:nvPr/>
            </p:nvSpPr>
            <p:spPr>
              <a:xfrm>
                <a:off x="-1" y="-1"/>
                <a:ext cx="781647" cy="328887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65" name="PC…"/>
              <p:cNvSpPr txBox="1"/>
              <p:nvPr/>
            </p:nvSpPr>
            <p:spPr>
              <a:xfrm>
                <a:off x="4762" y="33885"/>
                <a:ext cx="772121" cy="26111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PC  </a:t>
                </a:r>
              </a:p>
              <a:p>
                <a: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프론트 앤드</a:t>
                </a:r>
              </a:p>
            </p:txBody>
          </p:sp>
        </p:grpSp>
        <p:grpSp>
          <p:nvGrpSpPr>
            <p:cNvPr id="669" name="직사각형 128"/>
            <p:cNvGrpSpPr/>
            <p:nvPr/>
          </p:nvGrpSpPr>
          <p:grpSpPr>
            <a:xfrm>
              <a:off x="33415" y="443631"/>
              <a:ext cx="781646" cy="300653"/>
              <a:chOff x="0" y="0"/>
              <a:chExt cx="781645" cy="300651"/>
            </a:xfrm>
          </p:grpSpPr>
          <p:sp>
            <p:nvSpPr>
              <p:cNvPr id="667" name="직사각형"/>
              <p:cNvSpPr/>
              <p:nvPr/>
            </p:nvSpPr>
            <p:spPr>
              <a:xfrm>
                <a:off x="-1" y="0"/>
                <a:ext cx="781647" cy="300652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68" name="API"/>
              <p:cNvSpPr txBox="1"/>
              <p:nvPr/>
            </p:nvSpPr>
            <p:spPr>
              <a:xfrm>
                <a:off x="4762" y="86826"/>
                <a:ext cx="772121" cy="12700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>
                <a:lvl1pPr algn="ctr">
                  <a:defRPr sz="800" spc="-1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API</a:t>
                </a:r>
              </a:p>
            </p:txBody>
          </p:sp>
        </p:grpSp>
      </p:grpSp>
      <p:grpSp>
        <p:nvGrpSpPr>
          <p:cNvPr id="693" name="그룹 162"/>
          <p:cNvGrpSpPr/>
          <p:nvPr/>
        </p:nvGrpSpPr>
        <p:grpSpPr>
          <a:xfrm>
            <a:off x="493518" y="3068959"/>
            <a:ext cx="8408264" cy="1394583"/>
            <a:chOff x="0" y="0"/>
            <a:chExt cx="8408262" cy="1394582"/>
          </a:xfrm>
        </p:grpSpPr>
        <p:grpSp>
          <p:nvGrpSpPr>
            <p:cNvPr id="673" name="아래쪽 화살표 104"/>
            <p:cNvGrpSpPr/>
            <p:nvPr/>
          </p:nvGrpSpPr>
          <p:grpSpPr>
            <a:xfrm>
              <a:off x="-1" y="0"/>
              <a:ext cx="1469483" cy="953786"/>
              <a:chOff x="0" y="0"/>
              <a:chExt cx="1469482" cy="953785"/>
            </a:xfrm>
          </p:grpSpPr>
          <p:sp>
            <p:nvSpPr>
              <p:cNvPr id="671" name="도형"/>
              <p:cNvSpPr/>
              <p:nvPr/>
            </p:nvSpPr>
            <p:spPr>
              <a:xfrm>
                <a:off x="-1" y="0"/>
                <a:ext cx="1469484" cy="95378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4770"/>
                    </a:moveTo>
                    <a:lnTo>
                      <a:pt x="0" y="0"/>
                    </a:lnTo>
                    <a:lnTo>
                      <a:pt x="21600" y="0"/>
                    </a:lnTo>
                    <a:lnTo>
                      <a:pt x="21600" y="1477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262626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algn="ctr">
                  <a:defRPr sz="10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72" name="기능…"/>
              <p:cNvSpPr txBox="1"/>
              <p:nvPr/>
            </p:nvSpPr>
            <p:spPr>
              <a:xfrm>
                <a:off x="45719" y="-1"/>
                <a:ext cx="1378044" cy="6756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pPr algn="ctr">
                  <a:defRPr sz="14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  <a:p>
                <a:pPr algn="ctr">
                  <a:defRPr sz="14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기능</a:t>
                </a:r>
              </a:p>
              <a:p>
                <a:pPr algn="ctr">
                  <a:defRPr sz="100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(Function)</a:t>
                </a:r>
              </a:p>
            </p:txBody>
          </p:sp>
        </p:grpSp>
        <p:grpSp>
          <p:nvGrpSpPr>
            <p:cNvPr id="676" name="직사각형 105"/>
            <p:cNvGrpSpPr/>
            <p:nvPr/>
          </p:nvGrpSpPr>
          <p:grpSpPr>
            <a:xfrm>
              <a:off x="0" y="826676"/>
              <a:ext cx="1479232" cy="567906"/>
              <a:chOff x="0" y="0"/>
              <a:chExt cx="1479231" cy="567905"/>
            </a:xfrm>
          </p:grpSpPr>
          <p:sp>
            <p:nvSpPr>
              <p:cNvPr id="674" name="직사각형"/>
              <p:cNvSpPr/>
              <p:nvPr/>
            </p:nvSpPr>
            <p:spPr>
              <a:xfrm>
                <a:off x="-1" y="0"/>
                <a:ext cx="1479233" cy="567906"/>
              </a:xfrm>
              <a:prstGeom prst="rect">
                <a:avLst/>
              </a:prstGeom>
              <a:solidFill>
                <a:srgbClr val="558ED5">
                  <a:alpha val="96000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100" b="1" spc="-15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75" name="모바일  중심으로…"/>
              <p:cNvSpPr txBox="1"/>
              <p:nvPr/>
            </p:nvSpPr>
            <p:spPr>
              <a:xfrm>
                <a:off x="-1" y="109071"/>
                <a:ext cx="1479233" cy="3497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0" tIns="0" rIns="0" bIns="0" numCol="1" anchor="ctr">
                <a:spAutoFit/>
              </a:bodyPr>
              <a:lstStyle/>
              <a:p>
                <a:pPr algn="ctr">
                  <a:defRPr sz="1100" b="1" spc="-15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모바일  중심으로 </a:t>
                </a:r>
              </a:p>
              <a:p>
                <a:pPr algn="ctr">
                  <a:defRPr sz="1100" b="1" spc="-150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기능/프로세스 통합</a:t>
                </a:r>
              </a:p>
            </p:txBody>
          </p:sp>
        </p:grpSp>
        <p:sp>
          <p:nvSpPr>
            <p:cNvPr id="677" name="TextBox 108"/>
            <p:cNvSpPr txBox="1"/>
            <p:nvPr/>
          </p:nvSpPr>
          <p:spPr>
            <a:xfrm>
              <a:off x="1571916" y="1148117"/>
              <a:ext cx="3347735" cy="1783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>
              <a:lvl1pPr algn="ctr">
                <a:defRPr sz="1100" b="1" u="sng" spc="-79">
                  <a:latin typeface="+mj-lt"/>
                  <a:ea typeface="+mj-ea"/>
                  <a:cs typeface="+mj-cs"/>
                  <a:sym typeface="맑은 고딕"/>
                </a:defRPr>
              </a:lvl1pPr>
            </a:lstStyle>
            <a:p>
              <a:r>
                <a:t>통합 서비스 운영정책 부재</a:t>
              </a:r>
            </a:p>
          </p:txBody>
        </p:sp>
        <p:sp>
          <p:nvSpPr>
            <p:cNvPr id="678" name="TextBox 109"/>
            <p:cNvSpPr txBox="1"/>
            <p:nvPr/>
          </p:nvSpPr>
          <p:spPr>
            <a:xfrm>
              <a:off x="5060528" y="1148117"/>
              <a:ext cx="3347735" cy="17488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0" tIns="0" rIns="0" bIns="0" numCol="1" anchor="t">
              <a:spAutoFit/>
            </a:bodyPr>
            <a:lstStyle/>
            <a:p>
              <a:pPr algn="ctr">
                <a:defRPr sz="1100" b="1" spc="-79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 </a:t>
              </a:r>
              <a:r>
                <a:rPr u="sng" err="1"/>
                <a:t>모바일</a:t>
              </a:r>
              <a:r>
                <a:rPr u="sng"/>
                <a:t> </a:t>
              </a:r>
              <a:r>
                <a:rPr u="sng" err="1"/>
                <a:t>중심으로</a:t>
              </a:r>
              <a:r>
                <a:rPr u="sng"/>
                <a:t> </a:t>
              </a:r>
              <a:r>
                <a:rPr u="sng" err="1"/>
                <a:t>공통</a:t>
              </a:r>
              <a:r>
                <a:rPr u="sng"/>
                <a:t> </a:t>
              </a:r>
              <a:r>
                <a:rPr u="sng" err="1"/>
                <a:t>기능</a:t>
              </a:r>
              <a:r>
                <a:rPr u="sng"/>
                <a:t> / </a:t>
              </a:r>
              <a:r>
                <a:rPr u="sng" err="1"/>
                <a:t>프로세스</a:t>
              </a:r>
              <a:r>
                <a:rPr u="sng"/>
                <a:t> </a:t>
              </a:r>
              <a:r>
                <a:rPr u="sng" err="1"/>
                <a:t>통합</a:t>
              </a:r>
              <a:r>
                <a:rPr u="sng"/>
                <a:t>  </a:t>
              </a:r>
            </a:p>
          </p:txBody>
        </p:sp>
        <p:grpSp>
          <p:nvGrpSpPr>
            <p:cNvPr id="681" name="TextBox 138"/>
            <p:cNvGrpSpPr/>
            <p:nvPr/>
          </p:nvGrpSpPr>
          <p:grpSpPr>
            <a:xfrm>
              <a:off x="1851732" y="433190"/>
              <a:ext cx="2835404" cy="273472"/>
              <a:chOff x="0" y="0"/>
              <a:chExt cx="2835403" cy="273470"/>
            </a:xfrm>
          </p:grpSpPr>
          <p:sp>
            <p:nvSpPr>
              <p:cNvPr id="679" name="직사각형"/>
              <p:cNvSpPr/>
              <p:nvPr/>
            </p:nvSpPr>
            <p:spPr>
              <a:xfrm>
                <a:off x="-1" y="-1"/>
                <a:ext cx="2835405" cy="273472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80" name="Mobile과  PC의 유사 기능 多"/>
              <p:cNvSpPr txBox="1"/>
              <p:nvPr/>
            </p:nvSpPr>
            <p:spPr>
              <a:xfrm>
                <a:off x="50482" y="10368"/>
                <a:ext cx="2734439" cy="25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0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Mobile과  PC의 유사 기능 多 </a:t>
                </a:r>
              </a:p>
            </p:txBody>
          </p:sp>
        </p:grpSp>
        <p:grpSp>
          <p:nvGrpSpPr>
            <p:cNvPr id="684" name="TextBox 139"/>
            <p:cNvGrpSpPr/>
            <p:nvPr/>
          </p:nvGrpSpPr>
          <p:grpSpPr>
            <a:xfrm>
              <a:off x="1851732" y="105600"/>
              <a:ext cx="2835404" cy="273472"/>
              <a:chOff x="0" y="0"/>
              <a:chExt cx="2835403" cy="273470"/>
            </a:xfrm>
          </p:grpSpPr>
          <p:sp>
            <p:nvSpPr>
              <p:cNvPr id="682" name="직사각형"/>
              <p:cNvSpPr/>
              <p:nvPr/>
            </p:nvSpPr>
            <p:spPr>
              <a:xfrm>
                <a:off x="-1" y="-1"/>
                <a:ext cx="2835405" cy="273472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83" name="PC중심의 과도한 기능 多"/>
              <p:cNvSpPr txBox="1"/>
              <p:nvPr/>
            </p:nvSpPr>
            <p:spPr>
              <a:xfrm>
                <a:off x="50482" y="10368"/>
                <a:ext cx="2734439" cy="25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/>
              <a:p>
                <a:pPr algn="ctr">
                  <a:defRPr sz="10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r>
                  <a:t>PC중심의 과도한 기능 多</a:t>
                </a:r>
              </a:p>
            </p:txBody>
          </p:sp>
        </p:grpSp>
        <p:grpSp>
          <p:nvGrpSpPr>
            <p:cNvPr id="687" name="TextBox 140"/>
            <p:cNvGrpSpPr/>
            <p:nvPr/>
          </p:nvGrpSpPr>
          <p:grpSpPr>
            <a:xfrm>
              <a:off x="1851732" y="754291"/>
              <a:ext cx="2835404" cy="273471"/>
              <a:chOff x="0" y="0"/>
              <a:chExt cx="2835403" cy="273470"/>
            </a:xfrm>
          </p:grpSpPr>
          <p:sp>
            <p:nvSpPr>
              <p:cNvPr id="685" name="직사각형"/>
              <p:cNvSpPr/>
              <p:nvPr/>
            </p:nvSpPr>
            <p:spPr>
              <a:xfrm>
                <a:off x="-1" y="-1"/>
                <a:ext cx="2835405" cy="273472"/>
              </a:xfrm>
              <a:prstGeom prst="rect">
                <a:avLst/>
              </a:prstGeom>
              <a:solidFill>
                <a:srgbClr val="FFFFFF"/>
              </a:solidFill>
              <a:ln w="952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10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86" name="미사용 기능 존재"/>
              <p:cNvSpPr txBox="1"/>
              <p:nvPr/>
            </p:nvSpPr>
            <p:spPr>
              <a:xfrm>
                <a:off x="50482" y="10368"/>
                <a:ext cx="2734439" cy="25273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 sz="10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미사용 기능 존재</a:t>
                </a:r>
              </a:p>
            </p:txBody>
          </p:sp>
        </p:grpSp>
        <p:sp>
          <p:nvSpPr>
            <p:cNvPr id="688" name="타원 155"/>
            <p:cNvSpPr/>
            <p:nvPr/>
          </p:nvSpPr>
          <p:spPr>
            <a:xfrm>
              <a:off x="5611609" y="9272"/>
              <a:ext cx="1993905" cy="944514"/>
            </a:xfrm>
            <a:prstGeom prst="ellipse">
              <a:avLst/>
            </a:prstGeom>
            <a:solidFill>
              <a:schemeClr val="accent6">
                <a:alpha val="45000"/>
              </a:schemeClr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89" name="타원 156"/>
            <p:cNvSpPr/>
            <p:nvPr/>
          </p:nvSpPr>
          <p:spPr>
            <a:xfrm>
              <a:off x="6278268" y="-1"/>
              <a:ext cx="1876731" cy="974395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25400" cap="flat">
              <a:solidFill>
                <a:srgbClr val="3A5E8A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90" name="TextBox 157"/>
            <p:cNvSpPr txBox="1"/>
            <p:nvPr/>
          </p:nvSpPr>
          <p:spPr>
            <a:xfrm>
              <a:off x="5781609" y="343448"/>
              <a:ext cx="483904" cy="35255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8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Mobile</a:t>
              </a:r>
            </a:p>
            <a:p>
              <a:pPr algn="ctr">
                <a:defRPr sz="8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고유 기능</a:t>
              </a:r>
            </a:p>
          </p:txBody>
        </p:sp>
        <p:sp>
          <p:nvSpPr>
            <p:cNvPr id="691" name="TextBox 159"/>
            <p:cNvSpPr txBox="1"/>
            <p:nvPr/>
          </p:nvSpPr>
          <p:spPr>
            <a:xfrm>
              <a:off x="7611992" y="333944"/>
              <a:ext cx="455677" cy="332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8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PC</a:t>
              </a:r>
            </a:p>
            <a:p>
              <a:pPr algn="ctr">
                <a:defRPr sz="8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고유기능</a:t>
              </a:r>
            </a:p>
          </p:txBody>
        </p:sp>
        <p:sp>
          <p:nvSpPr>
            <p:cNvPr id="692" name="TextBox 160"/>
            <p:cNvSpPr txBox="1"/>
            <p:nvPr/>
          </p:nvSpPr>
          <p:spPr>
            <a:xfrm>
              <a:off x="6777282" y="343224"/>
              <a:ext cx="279909" cy="320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tIns="45719" rIns="45719" bIns="45719" numCol="1" anchor="t">
              <a:spAutoFit/>
            </a:bodyPr>
            <a:lstStyle/>
            <a:p>
              <a:pPr algn="ctr">
                <a:defRPr sz="8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공통</a:t>
              </a:r>
            </a:p>
            <a:p>
              <a:pPr algn="ctr">
                <a:defRPr sz="800" b="1">
                  <a:latin typeface="+mj-lt"/>
                  <a:ea typeface="+mj-ea"/>
                  <a:cs typeface="+mj-cs"/>
                  <a:sym typeface="맑은 고딕"/>
                </a:defRPr>
              </a:pPr>
              <a:r>
                <a:t>기능</a:t>
              </a:r>
            </a:p>
          </p:txBody>
        </p:sp>
      </p:grpSp>
      <p:grpSp>
        <p:nvGrpSpPr>
          <p:cNvPr id="755" name="그룹 163"/>
          <p:cNvGrpSpPr/>
          <p:nvPr/>
        </p:nvGrpSpPr>
        <p:grpSpPr>
          <a:xfrm>
            <a:off x="6266298" y="4621855"/>
            <a:ext cx="2417106" cy="1288023"/>
            <a:chOff x="0" y="0"/>
            <a:chExt cx="2417105" cy="1288022"/>
          </a:xfrm>
        </p:grpSpPr>
        <p:grpSp>
          <p:nvGrpSpPr>
            <p:cNvPr id="696" name="모서리가 둥근 직사각형 9"/>
            <p:cNvGrpSpPr/>
            <p:nvPr/>
          </p:nvGrpSpPr>
          <p:grpSpPr>
            <a:xfrm>
              <a:off x="0" y="8864"/>
              <a:ext cx="566095" cy="205741"/>
              <a:chOff x="0" y="0"/>
              <a:chExt cx="566093" cy="205740"/>
            </a:xfrm>
          </p:grpSpPr>
          <p:sp>
            <p:nvSpPr>
              <p:cNvPr id="694" name="모서리가 둥근 직사각형"/>
              <p:cNvSpPr/>
              <p:nvPr/>
            </p:nvSpPr>
            <p:spPr>
              <a:xfrm>
                <a:off x="0" y="25085"/>
                <a:ext cx="566094" cy="15557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317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8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95" name="모바일"/>
              <p:cNvSpPr txBox="1"/>
              <p:nvPr/>
            </p:nvSpPr>
            <p:spPr>
              <a:xfrm>
                <a:off x="99150" y="-1"/>
                <a:ext cx="367793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rPr err="1"/>
                  <a:t>모바일</a:t>
                </a:r>
                <a:endParaRPr/>
              </a:p>
            </p:txBody>
          </p:sp>
        </p:grpSp>
        <p:grpSp>
          <p:nvGrpSpPr>
            <p:cNvPr id="699" name="모서리가 둥근 직사각형 9"/>
            <p:cNvGrpSpPr/>
            <p:nvPr/>
          </p:nvGrpSpPr>
          <p:grpSpPr>
            <a:xfrm>
              <a:off x="0" y="288969"/>
              <a:ext cx="566094" cy="218441"/>
              <a:chOff x="0" y="0"/>
              <a:chExt cx="566093" cy="218440"/>
            </a:xfrm>
          </p:grpSpPr>
          <p:sp>
            <p:nvSpPr>
              <p:cNvPr id="697" name="직사각형"/>
              <p:cNvSpPr/>
              <p:nvPr/>
            </p:nvSpPr>
            <p:spPr>
              <a:xfrm>
                <a:off x="0" y="15233"/>
                <a:ext cx="566094" cy="187975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698" name="APP"/>
              <p:cNvSpPr txBox="1"/>
              <p:nvPr/>
            </p:nvSpPr>
            <p:spPr>
              <a:xfrm>
                <a:off x="129326" y="0"/>
                <a:ext cx="307441" cy="218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APP</a:t>
                </a:r>
              </a:p>
            </p:txBody>
          </p:sp>
        </p:grpSp>
        <p:sp>
          <p:nvSpPr>
            <p:cNvPr id="700" name="직선 화살표 연결선 166"/>
            <p:cNvSpPr/>
            <p:nvPr/>
          </p:nvSpPr>
          <p:spPr>
            <a:xfrm>
              <a:off x="283047" y="189518"/>
              <a:ext cx="1" cy="114684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03" name="모서리가 둥근 직사각형 9"/>
            <p:cNvGrpSpPr/>
            <p:nvPr/>
          </p:nvGrpSpPr>
          <p:grpSpPr>
            <a:xfrm>
              <a:off x="1815945" y="2514"/>
              <a:ext cx="566095" cy="218441"/>
              <a:chOff x="0" y="0"/>
              <a:chExt cx="566093" cy="218440"/>
            </a:xfrm>
          </p:grpSpPr>
          <p:sp>
            <p:nvSpPr>
              <p:cNvPr id="701" name="모서리가 둥근 직사각형"/>
              <p:cNvSpPr/>
              <p:nvPr/>
            </p:nvSpPr>
            <p:spPr>
              <a:xfrm>
                <a:off x="0" y="31436"/>
                <a:ext cx="566094" cy="15556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905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/>
                <a:endParaRPr/>
              </a:p>
            </p:txBody>
          </p:sp>
          <p:sp>
            <p:nvSpPr>
              <p:cNvPr id="702" name="New Biz"/>
              <p:cNvSpPr txBox="1"/>
              <p:nvPr/>
            </p:nvSpPr>
            <p:spPr>
              <a:xfrm>
                <a:off x="36210" y="0"/>
                <a:ext cx="493673" cy="218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New Biz</a:t>
                </a:r>
              </a:p>
            </p:txBody>
          </p:sp>
        </p:grpSp>
        <p:grpSp>
          <p:nvGrpSpPr>
            <p:cNvPr id="706" name="모서리가 둥근 직사각형 9"/>
            <p:cNvGrpSpPr/>
            <p:nvPr/>
          </p:nvGrpSpPr>
          <p:grpSpPr>
            <a:xfrm>
              <a:off x="605315" y="2514"/>
              <a:ext cx="566094" cy="218441"/>
              <a:chOff x="0" y="0"/>
              <a:chExt cx="566093" cy="218440"/>
            </a:xfrm>
          </p:grpSpPr>
          <p:sp>
            <p:nvSpPr>
              <p:cNvPr id="704" name="모서리가 둥근 직사각형"/>
              <p:cNvSpPr/>
              <p:nvPr/>
            </p:nvSpPr>
            <p:spPr>
              <a:xfrm>
                <a:off x="0" y="31436"/>
                <a:ext cx="566094" cy="15556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317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8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05" name="PC"/>
              <p:cNvSpPr txBox="1"/>
              <p:nvPr/>
            </p:nvSpPr>
            <p:spPr>
              <a:xfrm>
                <a:off x="160407" y="0"/>
                <a:ext cx="245279" cy="218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 b="1">
                    <a:solidFill>
                      <a:srgbClr val="FFFFFF"/>
                    </a:solidFill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PC</a:t>
                </a:r>
              </a:p>
            </p:txBody>
          </p:sp>
        </p:grpSp>
        <p:grpSp>
          <p:nvGrpSpPr>
            <p:cNvPr id="709" name="모서리가 둥근 직사각형 9"/>
            <p:cNvGrpSpPr/>
            <p:nvPr/>
          </p:nvGrpSpPr>
          <p:grpSpPr>
            <a:xfrm>
              <a:off x="0" y="898104"/>
              <a:ext cx="566094" cy="389919"/>
              <a:chOff x="0" y="0"/>
              <a:chExt cx="566093" cy="389918"/>
            </a:xfrm>
          </p:grpSpPr>
          <p:sp>
            <p:nvSpPr>
              <p:cNvPr id="707" name="직사각형"/>
              <p:cNvSpPr/>
              <p:nvPr/>
            </p:nvSpPr>
            <p:spPr>
              <a:xfrm>
                <a:off x="-1" y="-1"/>
                <a:ext cx="566095" cy="38992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08" name="업무영역"/>
              <p:cNvSpPr txBox="1"/>
              <p:nvPr/>
            </p:nvSpPr>
            <p:spPr>
              <a:xfrm>
                <a:off x="55208" y="1587"/>
                <a:ext cx="4556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업무영역</a:t>
                </a:r>
              </a:p>
            </p:txBody>
          </p:sp>
        </p:grpSp>
        <p:grpSp>
          <p:nvGrpSpPr>
            <p:cNvPr id="712" name="모서리가 둥근 직사각형 9"/>
            <p:cNvGrpSpPr/>
            <p:nvPr/>
          </p:nvGrpSpPr>
          <p:grpSpPr>
            <a:xfrm>
              <a:off x="925506" y="898104"/>
              <a:ext cx="566094" cy="389919"/>
              <a:chOff x="0" y="0"/>
              <a:chExt cx="566093" cy="389918"/>
            </a:xfrm>
          </p:grpSpPr>
          <p:sp>
            <p:nvSpPr>
              <p:cNvPr id="710" name="직사각형"/>
              <p:cNvSpPr/>
              <p:nvPr/>
            </p:nvSpPr>
            <p:spPr>
              <a:xfrm>
                <a:off x="-1" y="-1"/>
                <a:ext cx="566095" cy="38992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11" name="업무영역"/>
              <p:cNvSpPr txBox="1"/>
              <p:nvPr/>
            </p:nvSpPr>
            <p:spPr>
              <a:xfrm>
                <a:off x="55208" y="1587"/>
                <a:ext cx="4556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업무영역</a:t>
                </a:r>
              </a:p>
            </p:txBody>
          </p:sp>
        </p:grpSp>
        <p:grpSp>
          <p:nvGrpSpPr>
            <p:cNvPr id="715" name="모서리가 둥근 직사각형 9"/>
            <p:cNvGrpSpPr/>
            <p:nvPr/>
          </p:nvGrpSpPr>
          <p:grpSpPr>
            <a:xfrm>
              <a:off x="1851012" y="898104"/>
              <a:ext cx="566094" cy="389919"/>
              <a:chOff x="0" y="0"/>
              <a:chExt cx="566093" cy="389918"/>
            </a:xfrm>
          </p:grpSpPr>
          <p:sp>
            <p:nvSpPr>
              <p:cNvPr id="713" name="직사각형"/>
              <p:cNvSpPr/>
              <p:nvPr/>
            </p:nvSpPr>
            <p:spPr>
              <a:xfrm>
                <a:off x="-1" y="-1"/>
                <a:ext cx="566095" cy="389920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14" name="업무영역"/>
              <p:cNvSpPr txBox="1"/>
              <p:nvPr/>
            </p:nvSpPr>
            <p:spPr>
              <a:xfrm>
                <a:off x="55208" y="1587"/>
                <a:ext cx="455677" cy="2057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t">
                <a:spAutoFit/>
              </a:bodyPr>
              <a:lstStyle>
                <a:lvl1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업무영역</a:t>
                </a:r>
              </a:p>
            </p:txBody>
          </p:sp>
        </p:grpSp>
        <p:sp>
          <p:nvSpPr>
            <p:cNvPr id="716" name="직선 화살표 연결선 172"/>
            <p:cNvSpPr/>
            <p:nvPr/>
          </p:nvSpPr>
          <p:spPr>
            <a:xfrm flipH="1">
              <a:off x="150397" y="492176"/>
              <a:ext cx="132651" cy="576383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7" name="직선 화살표 연결선 173"/>
            <p:cNvSpPr/>
            <p:nvPr/>
          </p:nvSpPr>
          <p:spPr>
            <a:xfrm>
              <a:off x="283047" y="492176"/>
              <a:ext cx="945650" cy="580672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18" name="직선 화살표 연결선 174"/>
            <p:cNvSpPr/>
            <p:nvPr/>
          </p:nvSpPr>
          <p:spPr>
            <a:xfrm>
              <a:off x="283047" y="492176"/>
              <a:ext cx="1871156" cy="575653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21" name="모서리가 둥근 직사각형 13"/>
            <p:cNvGrpSpPr/>
            <p:nvPr/>
          </p:nvGrpSpPr>
          <p:grpSpPr>
            <a:xfrm>
              <a:off x="16446" y="1047619"/>
              <a:ext cx="267902" cy="218441"/>
              <a:chOff x="0" y="0"/>
              <a:chExt cx="267900" cy="218440"/>
            </a:xfrm>
          </p:grpSpPr>
          <p:sp>
            <p:nvSpPr>
              <p:cNvPr id="719" name="직사각형"/>
              <p:cNvSpPr/>
              <p:nvPr/>
            </p:nvSpPr>
            <p:spPr>
              <a:xfrm>
                <a:off x="11660" y="20939"/>
                <a:ext cx="244580" cy="176562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20" name="API"/>
              <p:cNvSpPr txBox="1"/>
              <p:nvPr/>
            </p:nvSpPr>
            <p:spPr>
              <a:xfrm>
                <a:off x="0" y="0"/>
                <a:ext cx="267901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API</a:t>
                </a:r>
              </a:p>
            </p:txBody>
          </p:sp>
        </p:grpSp>
        <p:grpSp>
          <p:nvGrpSpPr>
            <p:cNvPr id="724" name="모서리가 둥근 직사각형 13"/>
            <p:cNvGrpSpPr/>
            <p:nvPr/>
          </p:nvGrpSpPr>
          <p:grpSpPr>
            <a:xfrm>
              <a:off x="297610" y="1051908"/>
              <a:ext cx="267902" cy="218441"/>
              <a:chOff x="0" y="0"/>
              <a:chExt cx="267900" cy="218440"/>
            </a:xfrm>
          </p:grpSpPr>
          <p:sp>
            <p:nvSpPr>
              <p:cNvPr id="722" name="직사각형"/>
              <p:cNvSpPr/>
              <p:nvPr/>
            </p:nvSpPr>
            <p:spPr>
              <a:xfrm>
                <a:off x="11660" y="20939"/>
                <a:ext cx="244580" cy="176562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23" name="API"/>
              <p:cNvSpPr txBox="1"/>
              <p:nvPr/>
            </p:nvSpPr>
            <p:spPr>
              <a:xfrm>
                <a:off x="0" y="0"/>
                <a:ext cx="267901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API</a:t>
                </a:r>
              </a:p>
            </p:txBody>
          </p:sp>
        </p:grpSp>
        <p:grpSp>
          <p:nvGrpSpPr>
            <p:cNvPr id="727" name="모서리가 둥근 직사각형 13"/>
            <p:cNvGrpSpPr/>
            <p:nvPr/>
          </p:nvGrpSpPr>
          <p:grpSpPr>
            <a:xfrm>
              <a:off x="1094746" y="1051908"/>
              <a:ext cx="267902" cy="218441"/>
              <a:chOff x="0" y="0"/>
              <a:chExt cx="267900" cy="218440"/>
            </a:xfrm>
          </p:grpSpPr>
          <p:sp>
            <p:nvSpPr>
              <p:cNvPr id="725" name="직사각형"/>
              <p:cNvSpPr/>
              <p:nvPr/>
            </p:nvSpPr>
            <p:spPr>
              <a:xfrm>
                <a:off x="11660" y="20939"/>
                <a:ext cx="244580" cy="176562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26" name="API"/>
              <p:cNvSpPr txBox="1"/>
              <p:nvPr/>
            </p:nvSpPr>
            <p:spPr>
              <a:xfrm>
                <a:off x="0" y="0"/>
                <a:ext cx="267901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API</a:t>
                </a:r>
              </a:p>
            </p:txBody>
          </p:sp>
        </p:grpSp>
        <p:grpSp>
          <p:nvGrpSpPr>
            <p:cNvPr id="730" name="모서리가 둥근 직사각형 13"/>
            <p:cNvGrpSpPr/>
            <p:nvPr/>
          </p:nvGrpSpPr>
          <p:grpSpPr>
            <a:xfrm>
              <a:off x="2020253" y="1046890"/>
              <a:ext cx="267901" cy="218441"/>
              <a:chOff x="0" y="0"/>
              <a:chExt cx="267900" cy="218440"/>
            </a:xfrm>
          </p:grpSpPr>
          <p:sp>
            <p:nvSpPr>
              <p:cNvPr id="728" name="직사각형"/>
              <p:cNvSpPr/>
              <p:nvPr/>
            </p:nvSpPr>
            <p:spPr>
              <a:xfrm>
                <a:off x="11660" y="20939"/>
                <a:ext cx="244580" cy="176562"/>
              </a:xfrm>
              <a:prstGeom prst="rect">
                <a:avLst/>
              </a:prstGeom>
              <a:solidFill>
                <a:srgbClr val="FFFFFF"/>
              </a:solidFill>
              <a:ln w="635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29" name="API"/>
              <p:cNvSpPr txBox="1"/>
              <p:nvPr/>
            </p:nvSpPr>
            <p:spPr>
              <a:xfrm>
                <a:off x="0" y="0"/>
                <a:ext cx="267901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API</a:t>
                </a:r>
              </a:p>
            </p:txBody>
          </p:sp>
        </p:grpSp>
        <p:grpSp>
          <p:nvGrpSpPr>
            <p:cNvPr id="733" name="모서리가 둥근 직사각형 9"/>
            <p:cNvGrpSpPr/>
            <p:nvPr/>
          </p:nvGrpSpPr>
          <p:grpSpPr>
            <a:xfrm>
              <a:off x="605315" y="288969"/>
              <a:ext cx="566094" cy="218441"/>
              <a:chOff x="0" y="0"/>
              <a:chExt cx="566093" cy="218440"/>
            </a:xfrm>
          </p:grpSpPr>
          <p:sp>
            <p:nvSpPr>
              <p:cNvPr id="731" name="직사각형"/>
              <p:cNvSpPr/>
              <p:nvPr/>
            </p:nvSpPr>
            <p:spPr>
              <a:xfrm>
                <a:off x="0" y="15233"/>
                <a:ext cx="566094" cy="187975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32" name="PC"/>
              <p:cNvSpPr txBox="1"/>
              <p:nvPr/>
            </p:nvSpPr>
            <p:spPr>
              <a:xfrm>
                <a:off x="160407" y="0"/>
                <a:ext cx="245279" cy="218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PC</a:t>
                </a:r>
              </a:p>
            </p:txBody>
          </p:sp>
        </p:grpSp>
        <p:grpSp>
          <p:nvGrpSpPr>
            <p:cNvPr id="736" name="모서리가 둥근 직사각형 9"/>
            <p:cNvGrpSpPr/>
            <p:nvPr/>
          </p:nvGrpSpPr>
          <p:grpSpPr>
            <a:xfrm>
              <a:off x="1210630" y="288969"/>
              <a:ext cx="566094" cy="218441"/>
              <a:chOff x="0" y="0"/>
              <a:chExt cx="566093" cy="218440"/>
            </a:xfrm>
          </p:grpSpPr>
          <p:sp>
            <p:nvSpPr>
              <p:cNvPr id="734" name="직사각형"/>
              <p:cNvSpPr/>
              <p:nvPr/>
            </p:nvSpPr>
            <p:spPr>
              <a:xfrm>
                <a:off x="0" y="15233"/>
                <a:ext cx="566094" cy="187975"/>
              </a:xfrm>
              <a:prstGeom prst="rect">
                <a:avLst/>
              </a:prstGeom>
              <a:solidFill>
                <a:srgbClr val="FFFFFF"/>
              </a:solidFill>
              <a:ln w="3175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1300" b="1">
                    <a:latin typeface="Optima"/>
                    <a:ea typeface="Optima"/>
                    <a:cs typeface="Optima"/>
                    <a:sym typeface="Optima"/>
                  </a:defRPr>
                </a:pPr>
                <a:endParaRPr/>
              </a:p>
            </p:txBody>
          </p:sp>
          <p:sp>
            <p:nvSpPr>
              <p:cNvPr id="735" name="New Biz"/>
              <p:cNvSpPr txBox="1"/>
              <p:nvPr/>
            </p:nvSpPr>
            <p:spPr>
              <a:xfrm>
                <a:off x="36210" y="0"/>
                <a:ext cx="493673" cy="218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New Biz</a:t>
                </a:r>
              </a:p>
            </p:txBody>
          </p:sp>
        </p:grpSp>
        <p:grpSp>
          <p:nvGrpSpPr>
            <p:cNvPr id="739" name="모서리가 둥근 직사각형 9"/>
            <p:cNvGrpSpPr/>
            <p:nvPr/>
          </p:nvGrpSpPr>
          <p:grpSpPr>
            <a:xfrm>
              <a:off x="1815945" y="288969"/>
              <a:ext cx="566094" cy="218441"/>
              <a:chOff x="0" y="0"/>
              <a:chExt cx="566093" cy="218440"/>
            </a:xfrm>
          </p:grpSpPr>
          <p:sp>
            <p:nvSpPr>
              <p:cNvPr id="737" name="직사각형"/>
              <p:cNvSpPr/>
              <p:nvPr/>
            </p:nvSpPr>
            <p:spPr>
              <a:xfrm>
                <a:off x="0" y="15232"/>
                <a:ext cx="566094" cy="187976"/>
              </a:xfrm>
              <a:prstGeom prst="rect">
                <a:avLst/>
              </a:prstGeom>
              <a:solidFill>
                <a:srgbClr val="FFFFFF"/>
              </a:solidFill>
              <a:ln w="1905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/>
                <a:endParaRPr/>
              </a:p>
            </p:txBody>
          </p:sp>
          <p:sp>
            <p:nvSpPr>
              <p:cNvPr id="738" name="New Biz"/>
              <p:cNvSpPr txBox="1"/>
              <p:nvPr/>
            </p:nvSpPr>
            <p:spPr>
              <a:xfrm>
                <a:off x="36210" y="0"/>
                <a:ext cx="493673" cy="2184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New Biz</a:t>
                </a:r>
              </a:p>
            </p:txBody>
          </p:sp>
        </p:grpSp>
        <p:sp>
          <p:nvSpPr>
            <p:cNvPr id="740" name="직선 화살표 연결선 182"/>
            <p:cNvSpPr/>
            <p:nvPr/>
          </p:nvSpPr>
          <p:spPr>
            <a:xfrm>
              <a:off x="888362" y="189518"/>
              <a:ext cx="1" cy="114684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1" name="직선 화살표 연결선 183"/>
            <p:cNvSpPr/>
            <p:nvPr/>
          </p:nvSpPr>
          <p:spPr>
            <a:xfrm>
              <a:off x="1493677" y="189518"/>
              <a:ext cx="1" cy="114684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2" name="직선 화살표 연결선 184"/>
            <p:cNvSpPr/>
            <p:nvPr/>
          </p:nvSpPr>
          <p:spPr>
            <a:xfrm>
              <a:off x="2098993" y="189518"/>
              <a:ext cx="1" cy="114684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3" name="직선 화살표 연결선 185"/>
            <p:cNvSpPr/>
            <p:nvPr/>
          </p:nvSpPr>
          <p:spPr>
            <a:xfrm flipH="1">
              <a:off x="150397" y="492176"/>
              <a:ext cx="737966" cy="576383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4" name="직선 화살표 연결선 186"/>
            <p:cNvSpPr/>
            <p:nvPr/>
          </p:nvSpPr>
          <p:spPr>
            <a:xfrm flipH="1">
              <a:off x="431561" y="492176"/>
              <a:ext cx="456802" cy="580672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5" name="직선 화살표 연결선 187"/>
            <p:cNvSpPr/>
            <p:nvPr/>
          </p:nvSpPr>
          <p:spPr>
            <a:xfrm flipH="1">
              <a:off x="1228697" y="492176"/>
              <a:ext cx="264981" cy="580672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6" name="직선 화살표 연결선 188"/>
            <p:cNvSpPr/>
            <p:nvPr/>
          </p:nvSpPr>
          <p:spPr>
            <a:xfrm>
              <a:off x="1493677" y="492176"/>
              <a:ext cx="660526" cy="575654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7" name="직선 화살표 연결선 189"/>
            <p:cNvSpPr/>
            <p:nvPr/>
          </p:nvSpPr>
          <p:spPr>
            <a:xfrm flipH="1">
              <a:off x="1228698" y="492176"/>
              <a:ext cx="870295" cy="580672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748" name="직선 화살표 연결선 190"/>
            <p:cNvSpPr/>
            <p:nvPr/>
          </p:nvSpPr>
          <p:spPr>
            <a:xfrm>
              <a:off x="2098993" y="492176"/>
              <a:ext cx="55211" cy="575654"/>
            </a:xfrm>
            <a:prstGeom prst="line">
              <a:avLst/>
            </a:prstGeom>
            <a:noFill/>
            <a:ln w="6350" cap="flat">
              <a:solidFill>
                <a:srgbClr val="0033CC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grpSp>
          <p:nvGrpSpPr>
            <p:cNvPr id="751" name="모서리가 둥근 직사각형 13"/>
            <p:cNvGrpSpPr/>
            <p:nvPr/>
          </p:nvGrpSpPr>
          <p:grpSpPr>
            <a:xfrm>
              <a:off x="65507" y="582363"/>
              <a:ext cx="2211803" cy="225555"/>
              <a:chOff x="0" y="0"/>
              <a:chExt cx="2211802" cy="225554"/>
            </a:xfrm>
          </p:grpSpPr>
          <p:sp>
            <p:nvSpPr>
              <p:cNvPr id="749" name="직사각형"/>
              <p:cNvSpPr/>
              <p:nvPr/>
            </p:nvSpPr>
            <p:spPr>
              <a:xfrm>
                <a:off x="0" y="24496"/>
                <a:ext cx="2211803" cy="176562"/>
              </a:xfrm>
              <a:prstGeom prst="rect">
                <a:avLst/>
              </a:prstGeom>
              <a:solidFill>
                <a:srgbClr val="FFFFFF"/>
              </a:solidFill>
              <a:ln w="22225" cap="flat">
                <a:solidFill>
                  <a:srgbClr val="0033CC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pPr>
                <a:endParaRPr/>
              </a:p>
            </p:txBody>
          </p:sp>
          <p:sp>
            <p:nvSpPr>
              <p:cNvPr id="750" name="개발이 용이하고 확장성이 높은 구조"/>
              <p:cNvSpPr txBox="1"/>
              <p:nvPr/>
            </p:nvSpPr>
            <p:spPr>
              <a:xfrm>
                <a:off x="338246" y="0"/>
                <a:ext cx="1535311" cy="22555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개발이 용이하고 확장성이 높은 구조</a:t>
                </a:r>
              </a:p>
            </p:txBody>
          </p:sp>
        </p:grpSp>
        <p:grpSp>
          <p:nvGrpSpPr>
            <p:cNvPr id="754" name="모서리가 둥근 직사각형 9"/>
            <p:cNvGrpSpPr/>
            <p:nvPr/>
          </p:nvGrpSpPr>
          <p:grpSpPr>
            <a:xfrm>
              <a:off x="1211973" y="-1"/>
              <a:ext cx="566094" cy="218442"/>
              <a:chOff x="0" y="0"/>
              <a:chExt cx="566093" cy="218440"/>
            </a:xfrm>
          </p:grpSpPr>
          <p:sp>
            <p:nvSpPr>
              <p:cNvPr id="752" name="모서리가 둥근 직사각형"/>
              <p:cNvSpPr/>
              <p:nvPr/>
            </p:nvSpPr>
            <p:spPr>
              <a:xfrm>
                <a:off x="0" y="31436"/>
                <a:ext cx="566094" cy="155569"/>
              </a:xfrm>
              <a:prstGeom prst="roundRect">
                <a:avLst>
                  <a:gd name="adj" fmla="val 50000"/>
                </a:avLst>
              </a:prstGeom>
              <a:solidFill>
                <a:srgbClr val="FFFFFF"/>
              </a:solidFill>
              <a:ln w="19050" cap="flat">
                <a:solidFill>
                  <a:srgbClr val="A6A6A6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marL="185737" indent="-185737" algn="ctr"/>
                <a:endParaRPr/>
              </a:p>
            </p:txBody>
          </p:sp>
          <p:sp>
            <p:nvSpPr>
              <p:cNvPr id="753" name="New Biz"/>
              <p:cNvSpPr txBox="1"/>
              <p:nvPr/>
            </p:nvSpPr>
            <p:spPr>
              <a:xfrm>
                <a:off x="36210" y="0"/>
                <a:ext cx="493673" cy="21844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none" lIns="45719" tIns="45719" rIns="45719" bIns="45719" numCol="1" anchor="ctr">
                <a:spAutoFit/>
              </a:bodyPr>
              <a:lstStyle>
                <a:lvl1pPr marL="185737" indent="-185737" algn="ctr">
                  <a:defRPr sz="800" b="1">
                    <a:latin typeface="+mj-lt"/>
                    <a:ea typeface="+mj-ea"/>
                    <a:cs typeface="+mj-cs"/>
                    <a:sym typeface="맑은 고딕"/>
                  </a:defRPr>
                </a:lvl1pPr>
              </a:lstStyle>
              <a:p>
                <a:r>
                  <a:t>New Biz</a:t>
                </a:r>
              </a:p>
            </p:txBody>
          </p:sp>
        </p:grpSp>
      </p:grpSp>
      <p:sp>
        <p:nvSpPr>
          <p:cNvPr id="756" name="AutoShape 94"/>
          <p:cNvSpPr/>
          <p:nvPr/>
        </p:nvSpPr>
        <p:spPr>
          <a:xfrm rot="16200000" flipV="1">
            <a:off x="5115162" y="606630"/>
            <a:ext cx="316205" cy="936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869"/>
                </a:moveTo>
                <a:lnTo>
                  <a:pt x="10800" y="0"/>
                </a:lnTo>
                <a:lnTo>
                  <a:pt x="21600" y="3869"/>
                </a:lnTo>
                <a:lnTo>
                  <a:pt x="14708" y="3869"/>
                </a:lnTo>
                <a:lnTo>
                  <a:pt x="14708" y="21600"/>
                </a:lnTo>
                <a:lnTo>
                  <a:pt x="6892" y="21600"/>
                </a:lnTo>
                <a:lnTo>
                  <a:pt x="6892" y="3869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j-lt"/>
                <a:ea typeface="+mj-ea"/>
                <a:cs typeface="+mj-cs"/>
                <a:sym typeface="맑은 고딕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Rectangle 9"/>
          <p:cNvSpPr txBox="1">
            <a:spLocks noGrp="1"/>
          </p:cNvSpPr>
          <p:nvPr>
            <p:ph type="sldNum" sz="quarter" idx="2"/>
          </p:nvPr>
        </p:nvSpPr>
        <p:spPr>
          <a:xfrm>
            <a:off x="9608761" y="6577779"/>
            <a:ext cx="168776" cy="22657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algn="r">
              <a:defRPr sz="800">
                <a:solidFill>
                  <a:srgbClr val="808080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fld id="{86CB4B4D-7CA3-9044-876B-883B54F8677D}" type="slidenum">
              <a:rPr/>
              <a:t>8</a:t>
            </a:fld>
            <a:endParaRPr/>
          </a:p>
        </p:txBody>
      </p:sp>
      <p:sp>
        <p:nvSpPr>
          <p:cNvPr id="761" name="직사각형 75"/>
          <p:cNvSpPr txBox="1"/>
          <p:nvPr/>
        </p:nvSpPr>
        <p:spPr>
          <a:xfrm>
            <a:off x="318199" y="138117"/>
            <a:ext cx="3980602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잡코리아 To-Be 방향성 (어플리케이션 아키텍처)</a:t>
            </a:r>
          </a:p>
        </p:txBody>
      </p:sp>
      <p:pic>
        <p:nvPicPr>
          <p:cNvPr id="762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9238" y="635525"/>
            <a:ext cx="8527524" cy="5221848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xmlns="" id="{8F6293BF-5443-4AD5-8480-253110DB612E}"/>
              </a:ext>
            </a:extLst>
          </p:cNvPr>
          <p:cNvSpPr/>
          <p:nvPr/>
        </p:nvSpPr>
        <p:spPr>
          <a:xfrm>
            <a:off x="0" y="3367034"/>
            <a:ext cx="591127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/>
              <a:t>BFF</a:t>
            </a: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xmlns="" id="{EE4B5EE6-89CC-4866-929B-43BD0103B897}"/>
              </a:ext>
            </a:extLst>
          </p:cNvPr>
          <p:cNvSpPr/>
          <p:nvPr/>
        </p:nvSpPr>
        <p:spPr>
          <a:xfrm>
            <a:off x="22635" y="1536550"/>
            <a:ext cx="591127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/>
              <a:t>UI</a:t>
            </a: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xmlns="" id="{393A5772-0CDC-4926-8396-6B54D9D5BC48}"/>
              </a:ext>
            </a:extLst>
          </p:cNvPr>
          <p:cNvSpPr/>
          <p:nvPr/>
        </p:nvSpPr>
        <p:spPr>
          <a:xfrm>
            <a:off x="22634" y="5126695"/>
            <a:ext cx="591127" cy="389510"/>
          </a:xfrm>
          <a:prstGeom prst="ellipse">
            <a:avLst/>
          </a:prstGeom>
          <a:solidFill>
            <a:srgbClr val="FFFFFF"/>
          </a:solidFill>
          <a:ln w="25400" cap="flat">
            <a:solidFill>
              <a:schemeClr val="accent1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1200"/>
              <a:t>API</a:t>
            </a:r>
            <a:endParaRPr kumimoji="0" lang="ko-KR" alt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9409741" y="6511669"/>
            <a:ext cx="239407" cy="358792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pic>
        <p:nvPicPr>
          <p:cNvPr id="765" name="이미지" descr="이미지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51450" y="803602"/>
            <a:ext cx="8203100" cy="5503457"/>
          </a:xfrm>
          <a:prstGeom prst="rect">
            <a:avLst/>
          </a:prstGeom>
          <a:ln w="12700">
            <a:miter lim="400000"/>
          </a:ln>
        </p:spPr>
      </p:pic>
      <p:sp>
        <p:nvSpPr>
          <p:cNvPr id="766" name="직사각형 75"/>
          <p:cNvSpPr txBox="1"/>
          <p:nvPr/>
        </p:nvSpPr>
        <p:spPr>
          <a:xfrm>
            <a:off x="318199" y="138117"/>
            <a:ext cx="1623196" cy="3469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>
              <a:defRPr sz="1600">
                <a:effectLst>
                  <a:outerShdw blurRad="38100" dist="38100" dir="2700000" rotWithShape="0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  <a:sym typeface="맑은 고딕"/>
              </a:defRPr>
            </a:pPr>
            <a:r>
              <a:t>잡코리아 구축 일정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776</Words>
  <Application>Microsoft Office PowerPoint</Application>
  <PresentationFormat>A4 용지(210x297mm)</PresentationFormat>
  <Paragraphs>269</Paragraphs>
  <Slides>17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30" baseType="lpstr">
      <vt:lpstr>Optima</vt:lpstr>
      <vt:lpstr>굴림</vt:lpstr>
      <vt:lpstr>나눔고딕</vt:lpstr>
      <vt:lpstr>나눔고딕 ExtraBold</vt:lpstr>
      <vt:lpstr>맑은 고딕</vt:lpstr>
      <vt:lpstr>Arial</vt:lpstr>
      <vt:lpstr>Arial Black</vt:lpstr>
      <vt:lpstr>Arial Rounded MT Bold</vt:lpstr>
      <vt:lpstr>Calibri</vt:lpstr>
      <vt:lpstr>Cambria</vt:lpstr>
      <vt:lpstr>Helvetica</vt:lpstr>
      <vt:lpstr>Office 테마</vt:lpstr>
      <vt:lpstr>Worksheet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인력 투입 계획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김성석</dc:creator>
  <cp:lastModifiedBy>KTDS</cp:lastModifiedBy>
  <cp:revision>21</cp:revision>
  <dcterms:modified xsi:type="dcterms:W3CDTF">2021-12-29T04:34:56Z</dcterms:modified>
</cp:coreProperties>
</file>