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57" r:id="rId6"/>
    <p:sldId id="264" r:id="rId7"/>
    <p:sldId id="272" r:id="rId8"/>
    <p:sldId id="265" r:id="rId9"/>
    <p:sldId id="267" r:id="rId10"/>
    <p:sldId id="269" r:id="rId11"/>
    <p:sldId id="268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565E0-DD94-4EF1-9D58-EF4F90CAD649}" type="datetimeFigureOut">
              <a:rPr lang="en-US" smtClean="0"/>
              <a:t>9/30/2016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7E58D-5E3C-4F8F-B4E4-02A57265A1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2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B33-D520-494F-B894-1C255CA4EC0A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9AE0-8E98-4386-979F-FDB5FBF0F45B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79B-8C89-4BCB-829A-B93B0189C2EE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6905-0E63-4B84-B5AD-5E0B297F9733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D18-3EF0-4A0E-8A61-8F0A682C55C0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E52097D-F4FB-421C-B258-12C8451BA771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6255-CC07-4A15-AFBB-E564090D4F22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3205-01F0-4B8C-ACEC-6EE3551B8071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1AAD-7807-45A0-9050-E29C52A45216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CF30-FC06-4D4C-A7CB-74215649A82A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E879034-C397-4677-A377-F1B9AD047C8A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EE157A6-42F1-44B7-8BE7-70CA281E5EDC}" type="datetime1">
              <a:rPr lang="en-US" smtClean="0"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6D5C3E0-C583-4D24-9350-9800CC8662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20" y="381000"/>
            <a:ext cx="7772400" cy="1524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Presentation on</a:t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IP Addressing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50292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By ABDUR RAZZAK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ID: 1204149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Batch: ID-NT/ACSL-01M/R28/01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Date: 03/03/2016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304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Network </a:t>
            </a:r>
            <a:r>
              <a:rPr lang="en-US" sz="3600" b="1" dirty="0" smtClean="0"/>
              <a:t>address and </a:t>
            </a:r>
            <a:br>
              <a:rPr lang="en-US" sz="3600" b="1" dirty="0" smtClean="0"/>
            </a:br>
            <a:r>
              <a:rPr lang="en-US" sz="3600" b="1" dirty="0" smtClean="0"/>
              <a:t>Broadcast address for a Network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Network address: </a:t>
            </a:r>
            <a:r>
              <a:rPr lang="en-US" sz="2800" dirty="0"/>
              <a:t>This is the designation used in routing to send packets to a remote network. </a:t>
            </a:r>
          </a:p>
          <a:p>
            <a:r>
              <a:rPr lang="en-US" sz="2800" u="sng" dirty="0"/>
              <a:t>For example</a:t>
            </a:r>
            <a:r>
              <a:rPr lang="en-US" sz="2800" dirty="0"/>
              <a:t>- 10.0.0.0, 172.16.0.0, and 192.168.10.0 etc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Broadcast address: </a:t>
            </a:r>
            <a:r>
              <a:rPr lang="en-US" sz="2800" dirty="0"/>
              <a:t>The broadcast address is used by applications and hosts to send information to all hosts on a network. </a:t>
            </a:r>
          </a:p>
          <a:p>
            <a:r>
              <a:rPr lang="en-US" sz="2800" dirty="0" smtClean="0"/>
              <a:t>For example- 10.255.255.255, 172.16.255.255, and 255.255.255.255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68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Subnet Mask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Subnet mask is a 32-bit number that masks an IP address, and divides the IP address into network address and host address. </a:t>
            </a:r>
            <a:endParaRPr lang="en-US" dirty="0" smtClean="0"/>
          </a:p>
          <a:p>
            <a:r>
              <a:rPr lang="en-US" dirty="0" smtClean="0"/>
              <a:t>Subnet </a:t>
            </a:r>
            <a:r>
              <a:rPr lang="en-US" dirty="0"/>
              <a:t>Mask is made by setting network bits to all "1"s and setting host bits to all "0"s.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42049"/>
              </p:ext>
            </p:extLst>
          </p:nvPr>
        </p:nvGraphicFramePr>
        <p:xfrm>
          <a:off x="685800" y="4191000"/>
          <a:ext cx="792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7338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 Subnet Mask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Network.Host.Host.Host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255.0.0.0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Network.Network.Host.Host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Network.Network.Network.Host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47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 and Classless IP Addressing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Subnetting: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The practice of dividing a network into two or more networks is called subnetting.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Classless Inter-Domain Routing (CIDR</a:t>
            </a:r>
            <a:r>
              <a:rPr lang="en-US" dirty="0" smtClean="0">
                <a:solidFill>
                  <a:srgbClr val="FFFF00"/>
                </a:solidFill>
              </a:rPr>
              <a:t>):</a:t>
            </a:r>
          </a:p>
          <a:p>
            <a:r>
              <a:rPr lang="en-US" dirty="0" smtClean="0"/>
              <a:t>Classless </a:t>
            </a:r>
            <a:r>
              <a:rPr lang="en-US" dirty="0"/>
              <a:t>Inter-Domain </a:t>
            </a:r>
            <a:r>
              <a:rPr lang="en-US" dirty="0" smtClean="0"/>
              <a:t>Routing (CIDR) </a:t>
            </a:r>
            <a:r>
              <a:rPr lang="en-US" dirty="0"/>
              <a:t>is a way to allow more flexible allocation </a:t>
            </a:r>
            <a:r>
              <a:rPr lang="en-US" dirty="0" smtClean="0"/>
              <a:t>of IP </a:t>
            </a:r>
            <a:r>
              <a:rPr lang="en-US" dirty="0"/>
              <a:t>addresses than was possible with the original system of IP address </a:t>
            </a:r>
            <a:r>
              <a:rPr lang="en-US" dirty="0" smtClean="0"/>
              <a:t>classes.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IP subnetworks</a:t>
            </a:r>
          </a:p>
          <a:p>
            <a:r>
              <a:rPr lang="en-US" dirty="0"/>
              <a:t>IP networks may be divided into subnetworks in both IPv4 and IPv6. For this purpose, an IP address is logically recognized as consisting of two parts: the network prefix and the host </a:t>
            </a:r>
            <a:r>
              <a:rPr lang="en-US" dirty="0" smtClean="0"/>
              <a:t>identifier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subnet mask or the CIDR prefix determines how the IP address is divided into network and host 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End…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5791200" cy="3886200"/>
          </a:xfrm>
        </p:spPr>
      </p:pic>
      <p:sp>
        <p:nvSpPr>
          <p:cNvPr id="4" name="TextBox 3"/>
          <p:cNvSpPr txBox="1"/>
          <p:nvPr/>
        </p:nvSpPr>
        <p:spPr>
          <a:xfrm>
            <a:off x="1981200" y="57150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 for watching the presentation…</a:t>
            </a:r>
          </a:p>
        </p:txBody>
      </p:sp>
    </p:spTree>
    <p:extLst>
      <p:ext uri="{BB962C8B-B14F-4D97-AF65-F5344CB8AC3E}">
        <p14:creationId xmlns:p14="http://schemas.microsoft.com/office/powerpoint/2010/main" val="41294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71173"/>
          </a:xfrm>
        </p:spPr>
        <p:txBody>
          <a:bodyPr/>
          <a:lstStyle/>
          <a:p>
            <a:pPr algn="ctr"/>
            <a:r>
              <a:rPr lang="en-US" b="1" dirty="0" smtClean="0"/>
              <a:t>What is an IP Address?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" y="1821317"/>
            <a:ext cx="5715000" cy="4639378"/>
          </a:xfrm>
        </p:spPr>
        <p:txBody>
          <a:bodyPr>
            <a:normAutofit/>
          </a:bodyPr>
          <a:lstStyle/>
          <a:p>
            <a:r>
              <a:rPr lang="en-US" sz="2800" dirty="0"/>
              <a:t>An IP </a:t>
            </a:r>
            <a:r>
              <a:rPr lang="en-US" sz="2800" dirty="0" smtClean="0"/>
              <a:t>address is </a:t>
            </a:r>
            <a:r>
              <a:rPr lang="en-US" sz="2800" dirty="0"/>
              <a:t>a numeric identifier assigned </a:t>
            </a:r>
            <a:r>
              <a:rPr lang="en-US" sz="2800" dirty="0" smtClean="0"/>
              <a:t>to </a:t>
            </a:r>
            <a:r>
              <a:rPr lang="en-US" sz="2800" dirty="0"/>
              <a:t>each </a:t>
            </a:r>
            <a:r>
              <a:rPr lang="en-US" sz="2800" dirty="0" smtClean="0"/>
              <a:t>device </a:t>
            </a:r>
            <a:r>
              <a:rPr lang="en-US" sz="2800" dirty="0"/>
              <a:t>(e.g</a:t>
            </a:r>
            <a:r>
              <a:rPr lang="en-US" sz="2800" dirty="0" smtClean="0"/>
              <a:t>. </a:t>
            </a:r>
            <a:r>
              <a:rPr lang="en-US" sz="2800" dirty="0"/>
              <a:t>computer, printer) on </a:t>
            </a:r>
            <a:r>
              <a:rPr lang="en-US" sz="2800" dirty="0" smtClean="0"/>
              <a:t>a  TCP/IP network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designates the specific </a:t>
            </a:r>
            <a:r>
              <a:rPr lang="en-US" sz="2800" dirty="0" smtClean="0"/>
              <a:t>location </a:t>
            </a:r>
            <a:r>
              <a:rPr lang="en-US" sz="2800" dirty="0"/>
              <a:t>of a device on the network.</a:t>
            </a:r>
          </a:p>
          <a:p>
            <a:r>
              <a:rPr lang="en-US" sz="2800" dirty="0"/>
              <a:t>An IP address is a software address, not a </a:t>
            </a:r>
            <a:r>
              <a:rPr lang="en-US" sz="2800" dirty="0" smtClean="0"/>
              <a:t>hardware.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667000"/>
            <a:ext cx="320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IP V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ersions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Two </a:t>
            </a:r>
            <a:r>
              <a:rPr lang="en-US" dirty="0">
                <a:solidFill>
                  <a:srgbClr val="002060"/>
                </a:solidFill>
              </a:rPr>
              <a:t>versions of the Internet Protocol (IP) are in use: IP Version 4 and IP Version 6.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Each </a:t>
            </a:r>
            <a:r>
              <a:rPr lang="en-US" dirty="0">
                <a:solidFill>
                  <a:srgbClr val="002060"/>
                </a:solidFill>
              </a:rPr>
              <a:t>version defines an IP address differently. Because of its prevalence, the generic term IP address typically still refers to the addresses defined by IPv4. </a:t>
            </a:r>
          </a:p>
        </p:txBody>
      </p:sp>
    </p:spTree>
    <p:extLst>
      <p:ext uri="{BB962C8B-B14F-4D97-AF65-F5344CB8AC3E}">
        <p14:creationId xmlns:p14="http://schemas.microsoft.com/office/powerpoint/2010/main" val="3889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IPv4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addresses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IPv4 an address consists of 32 bits which limits the address space to 4294967296 (2</a:t>
            </a:r>
            <a:r>
              <a:rPr lang="en-US" baseline="30000" dirty="0"/>
              <a:t>32</a:t>
            </a:r>
            <a:r>
              <a:rPr lang="en-US" dirty="0"/>
              <a:t>) possible unique addresses. </a:t>
            </a:r>
            <a:endParaRPr lang="en-US" dirty="0" smtClean="0"/>
          </a:p>
          <a:p>
            <a:r>
              <a:rPr lang="en-US" dirty="0" smtClean="0"/>
              <a:t>IPv4 </a:t>
            </a:r>
            <a:r>
              <a:rPr lang="en-US" dirty="0"/>
              <a:t>addresses are canonically represented in dot-decimal notation, which consists of four decimal numbers, each ranging from 0 to 255, separated by dots, e.g., 172.16.254.1.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part represents a group of 8 bits (octet) of the address.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some cases of technical writing, IPv4 addresses may be presented in various hexadecimal, octal, or binary representations.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Network Address &amp; Host Address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What is Network Address?</a:t>
            </a:r>
            <a:endParaRPr lang="en-US" sz="3000" dirty="0" smtClean="0">
              <a:solidFill>
                <a:srgbClr val="FFFF00"/>
              </a:solidFill>
            </a:endParaRPr>
          </a:p>
          <a:p>
            <a:r>
              <a:rPr lang="en-US" sz="3000" dirty="0" smtClean="0"/>
              <a:t>The </a:t>
            </a:r>
            <a:r>
              <a:rPr lang="en-US" sz="3000" dirty="0"/>
              <a:t>network address—also called the network number—uniquely identifies each network. </a:t>
            </a:r>
          </a:p>
          <a:p>
            <a:r>
              <a:rPr lang="en-US" sz="3000" dirty="0"/>
              <a:t>Every machine on the same network shares that network address as part of its IP address. </a:t>
            </a:r>
          </a:p>
          <a:p>
            <a:r>
              <a:rPr lang="en-US" sz="3000" dirty="0"/>
              <a:t>In the IP address 172.16.30.56, for example, 172.16 is the network address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4011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Address &amp; Host Address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What is Host Address?</a:t>
            </a:r>
          </a:p>
          <a:p>
            <a:r>
              <a:rPr lang="en-US" dirty="0" smtClean="0"/>
              <a:t>The </a:t>
            </a:r>
            <a:r>
              <a:rPr lang="en-US" dirty="0"/>
              <a:t>host </a:t>
            </a:r>
            <a:r>
              <a:rPr lang="en-US" dirty="0" smtClean="0"/>
              <a:t>address is </a:t>
            </a:r>
            <a:r>
              <a:rPr lang="en-US" dirty="0"/>
              <a:t>assigned to, and uniquely identifies, each machine on a network. </a:t>
            </a:r>
          </a:p>
          <a:p>
            <a:r>
              <a:rPr lang="en-US" dirty="0"/>
              <a:t>This part of the address must be unique because it identifies a particular machine—an individual—as opposed to a network, which is a group. </a:t>
            </a:r>
            <a:endParaRPr lang="en-US" dirty="0" smtClean="0"/>
          </a:p>
          <a:p>
            <a:r>
              <a:rPr lang="en-US" dirty="0" smtClean="0"/>
              <a:t> In </a:t>
            </a:r>
            <a:r>
              <a:rPr lang="en-US" dirty="0"/>
              <a:t>the sample IP address 172.16.30.56, the 30.56 is the host </a:t>
            </a:r>
            <a:r>
              <a:rPr lang="en-US" dirty="0" smtClean="0"/>
              <a:t>address.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The 172.0.0.1 address is used for Loopback or diagnostics.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9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Classes of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02556019"/>
              </p:ext>
            </p:extLst>
          </p:nvPr>
        </p:nvGraphicFramePr>
        <p:xfrm>
          <a:off x="457200" y="1981200"/>
          <a:ext cx="83058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044976"/>
                <a:gridCol w="1612624"/>
                <a:gridCol w="1600200"/>
                <a:gridCol w="1600200"/>
              </a:tblGrid>
              <a:tr h="142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octet (8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bits</a:t>
                      </a: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xxxxxxxx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xxxxxxxx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xxxxxxxx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10xxxxxx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110xxxxx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xxxxxxxx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14478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IP Addressing in Binary</a:t>
            </a:r>
            <a:endParaRPr lang="en-US" sz="20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1692"/>
              </p:ext>
            </p:extLst>
          </p:nvPr>
        </p:nvGraphicFramePr>
        <p:xfrm>
          <a:off x="457200" y="4800600"/>
          <a:ext cx="8305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744"/>
                <a:gridCol w="1879868"/>
                <a:gridCol w="1107440"/>
                <a:gridCol w="13447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octet (8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Decimal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00000001-01111111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10.1.0.1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10000000-10111111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128-191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150.1.1.10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11000000-11011111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192-223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200.1.1.15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89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Classes of Network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Class </a:t>
            </a:r>
            <a:r>
              <a:rPr lang="en-US" dirty="0">
                <a:solidFill>
                  <a:srgbClr val="FFFF00"/>
                </a:solidFill>
              </a:rPr>
              <a:t>A </a:t>
            </a:r>
            <a:r>
              <a:rPr lang="en-US" dirty="0" smtClean="0">
                <a:solidFill>
                  <a:srgbClr val="FFFF00"/>
                </a:solidFill>
              </a:rPr>
              <a:t>Address:  </a:t>
            </a:r>
            <a:r>
              <a:rPr lang="en-US" dirty="0"/>
              <a:t>The IP range for a Class A network is 1 through 126. This </a:t>
            </a:r>
            <a:r>
              <a:rPr lang="en-US" dirty="0" smtClean="0"/>
              <a:t>provides </a:t>
            </a:r>
            <a:r>
              <a:rPr lang="en-US" dirty="0"/>
              <a:t>8 bits of network addressing and 24 bits of host addressing by default.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Class </a:t>
            </a:r>
            <a:r>
              <a:rPr lang="en-US" dirty="0">
                <a:solidFill>
                  <a:srgbClr val="FFFF00"/>
                </a:solidFill>
              </a:rPr>
              <a:t>B </a:t>
            </a:r>
            <a:r>
              <a:rPr lang="en-US" dirty="0" smtClean="0">
                <a:solidFill>
                  <a:srgbClr val="FFFF00"/>
                </a:solidFill>
              </a:rPr>
              <a:t>Address:  </a:t>
            </a:r>
            <a:r>
              <a:rPr lang="en-US" dirty="0"/>
              <a:t>The IP range for a Class B network is 128 through 191. Class B </a:t>
            </a:r>
            <a:r>
              <a:rPr lang="en-US" dirty="0" smtClean="0"/>
              <a:t>addressing </a:t>
            </a:r>
            <a:r>
              <a:rPr lang="en-US" dirty="0"/>
              <a:t>provides 16 bits of network addressing and 16 bits of host addressing by default.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Class </a:t>
            </a:r>
            <a:r>
              <a:rPr lang="en-US" dirty="0">
                <a:solidFill>
                  <a:srgbClr val="FFFF00"/>
                </a:solidFill>
              </a:rPr>
              <a:t>C </a:t>
            </a:r>
            <a:r>
              <a:rPr lang="en-US" dirty="0" smtClean="0">
                <a:solidFill>
                  <a:srgbClr val="FFFF00"/>
                </a:solidFill>
              </a:rPr>
              <a:t>Address:  </a:t>
            </a:r>
            <a:r>
              <a:rPr lang="en-US" dirty="0"/>
              <a:t>The IP range for a Class C network is 192 through 223. Class </a:t>
            </a:r>
            <a:r>
              <a:rPr lang="en-US" dirty="0" smtClean="0"/>
              <a:t>C </a:t>
            </a:r>
            <a:r>
              <a:rPr lang="en-US" dirty="0"/>
              <a:t>addressing provides 24 bits of network addressing and 8 bits of host addressing by default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Class D Address: </a:t>
            </a:r>
            <a:r>
              <a:rPr lang="en-US" dirty="0"/>
              <a:t>The IP range for a Class </a:t>
            </a:r>
            <a:r>
              <a:rPr lang="en-US" dirty="0" smtClean="0"/>
              <a:t>D </a:t>
            </a:r>
            <a:r>
              <a:rPr lang="en-US" dirty="0"/>
              <a:t>network is </a:t>
            </a:r>
            <a:r>
              <a:rPr lang="en-US" dirty="0" smtClean="0"/>
              <a:t>224 </a:t>
            </a:r>
            <a:r>
              <a:rPr lang="en-US" dirty="0"/>
              <a:t>through </a:t>
            </a:r>
            <a:r>
              <a:rPr lang="en-US" dirty="0" smtClean="0"/>
              <a:t>239. It is used for Multicast addresses.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Class E Address: </a:t>
            </a:r>
            <a:r>
              <a:rPr lang="en-US" dirty="0"/>
              <a:t>The IP range for a </a:t>
            </a:r>
            <a:r>
              <a:rPr lang="en-US"/>
              <a:t>Class </a:t>
            </a:r>
            <a:r>
              <a:rPr lang="en-US" smtClean="0"/>
              <a:t>E </a:t>
            </a:r>
            <a:r>
              <a:rPr lang="en-US" dirty="0"/>
              <a:t>network is </a:t>
            </a:r>
            <a:r>
              <a:rPr lang="en-US" dirty="0" smtClean="0"/>
              <a:t>240 </a:t>
            </a:r>
            <a:r>
              <a:rPr lang="en-US" dirty="0"/>
              <a:t>through </a:t>
            </a:r>
            <a:r>
              <a:rPr lang="en-US" dirty="0" smtClean="0"/>
              <a:t>255. It is used for Research (Scientific purposes).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(Reserved) </a:t>
            </a:r>
            <a:r>
              <a:rPr lang="en-US" dirty="0"/>
              <a:t>IP Addresses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C3E0-C583-4D24-9350-9800CC866227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534400" cy="2892552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Class A Private IP </a:t>
            </a:r>
            <a:r>
              <a:rPr lang="en-US" sz="2400" dirty="0"/>
              <a:t>a</a:t>
            </a:r>
            <a:r>
              <a:rPr lang="en-US" sz="2400" dirty="0" smtClean="0"/>
              <a:t>ddress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range is 10.0.0.0 through 10.255.255.255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B Private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IP </a:t>
            </a:r>
            <a:r>
              <a:rPr lang="en-US" sz="2400" dirty="0" smtClean="0"/>
              <a:t>address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range is </a:t>
            </a:r>
            <a:r>
              <a:rPr lang="en-US" sz="2400" dirty="0" smtClean="0"/>
              <a:t>172.16.0.0 through 172.31.255.255</a:t>
            </a:r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 Private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IP </a:t>
            </a:r>
            <a:r>
              <a:rPr lang="en-US" sz="2400" dirty="0"/>
              <a:t>address range is </a:t>
            </a:r>
            <a:r>
              <a:rPr lang="en-US" sz="2400" dirty="0" smtClean="0"/>
              <a:t>192.168.0.0 </a:t>
            </a:r>
            <a:r>
              <a:rPr lang="en-US" sz="2400" dirty="0"/>
              <a:t>through </a:t>
            </a:r>
            <a:r>
              <a:rPr lang="en-US" sz="2400" dirty="0" smtClean="0"/>
              <a:t>192.168.255.255</a:t>
            </a:r>
            <a:endParaRPr lang="en-US" sz="2400" dirty="0"/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APIPA </a:t>
            </a:r>
            <a:r>
              <a:rPr lang="en-US" sz="2400" dirty="0"/>
              <a:t>address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range is 169.254.0.1 through 169.254.255.254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67200"/>
            <a:ext cx="7239000" cy="21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1079</TotalTime>
  <Words>877</Words>
  <Application>Microsoft Office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Presentation on IP Addressing</vt:lpstr>
      <vt:lpstr>What is an IP Address?</vt:lpstr>
      <vt:lpstr>IP Versions</vt:lpstr>
      <vt:lpstr>IPv4 addresses</vt:lpstr>
      <vt:lpstr>Network Address &amp; Host Address</vt:lpstr>
      <vt:lpstr>Network Address &amp; Host Address</vt:lpstr>
      <vt:lpstr>Classes of Network</vt:lpstr>
      <vt:lpstr>Classes of Network</vt:lpstr>
      <vt:lpstr>Private (Reserved) IP Addresses </vt:lpstr>
      <vt:lpstr>Network address and  Broadcast address for a Network </vt:lpstr>
      <vt:lpstr>Subnet Mask</vt:lpstr>
      <vt:lpstr>Subnetting and Classless IP Addressing</vt:lpstr>
      <vt:lpstr>The 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NT</cp:lastModifiedBy>
  <cp:revision>160</cp:revision>
  <dcterms:created xsi:type="dcterms:W3CDTF">2016-01-13T15:36:47Z</dcterms:created>
  <dcterms:modified xsi:type="dcterms:W3CDTF">2016-09-30T16:27:04Z</dcterms:modified>
</cp:coreProperties>
</file>