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7" r:id="rId4"/>
    <p:sldId id="269" r:id="rId5"/>
    <p:sldId id="276" r:id="rId6"/>
    <p:sldId id="272" r:id="rId7"/>
    <p:sldId id="271" r:id="rId8"/>
    <p:sldId id="273" r:id="rId9"/>
    <p:sldId id="266" r:id="rId10"/>
    <p:sldId id="274" r:id="rId11"/>
    <p:sldId id="275" r:id="rId12"/>
    <p:sldId id="277"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63766" autoAdjust="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F9283-F0FB-49AF-9BD2-90A5D8C423B0}" type="datetimeFigureOut">
              <a:rPr lang="en-US" smtClean="0"/>
              <a:pPr/>
              <a:t>5/13/2016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21E43-A930-4CD2-93B0-5FE65B289843}" type="slidenum">
              <a:rPr lang="en-US" smtClean="0"/>
              <a:pPr/>
              <a:t>‹#›</a:t>
            </a:fld>
            <a:endParaRPr lang="en-US"/>
          </a:p>
        </p:txBody>
      </p:sp>
    </p:spTree>
    <p:extLst>
      <p:ext uri="{BB962C8B-B14F-4D97-AF65-F5344CB8AC3E}">
        <p14:creationId xmlns:p14="http://schemas.microsoft.com/office/powerpoint/2010/main" xmlns="" val="836267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22B249B-D6CC-42ED-A6BB-93DEB6377C1A}" type="datetime1">
              <a:rPr lang="en-US" smtClean="0"/>
              <a:pPr/>
              <a:t>5/13/2016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86107B36-C0D9-420C-85FF-D9B21261BE3E}"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229600" y="76201"/>
            <a:ext cx="838199" cy="8381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2E013A-3816-4A14-B973-07050C8068B1}" type="datetime1">
              <a:rPr lang="en-US" smtClean="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07B36-C0D9-420C-85FF-D9B21261BE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F5E259-D007-4192-899E-DE10D014B2F2}" type="datetime1">
              <a:rPr lang="en-US" smtClean="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07B36-C0D9-420C-85FF-D9B21261BE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6D935267-1D42-4E58-A7B6-B4CC62817DF4}" type="datetime1">
              <a:rPr lang="en-US" smtClean="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07B36-C0D9-420C-85FF-D9B21261BE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229600" y="76202"/>
            <a:ext cx="838200" cy="87919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5B0BA1-07F4-4C50-AFAB-82EBE33F0C08}" type="datetime1">
              <a:rPr lang="en-US" smtClean="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86107B36-C0D9-420C-85FF-D9B21261BE3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B2EC2E-FA20-4133-A46D-C59B6064D42A}" type="datetime1">
              <a:rPr lang="en-US" smtClean="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07B36-C0D9-420C-85FF-D9B21261BE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EDD788-B61A-4CD3-BCDC-E6A31D86B5DD}" type="datetime1">
              <a:rPr lang="en-US" smtClean="0"/>
              <a:pPr/>
              <a:t>5/13/2016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107B36-C0D9-420C-85FF-D9B21261BE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BAAFD7-CD26-4A3B-8546-6CC1D5951D81}" type="datetime1">
              <a:rPr lang="en-US" smtClean="0"/>
              <a:pPr/>
              <a:t>5/13/2016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107B36-C0D9-420C-85FF-D9B21261BE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46C5D-0513-4C7A-BC99-0877BEDFCFAE}" type="datetime1">
              <a:rPr lang="en-US" smtClean="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107B36-C0D9-420C-85FF-D9B21261BE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7E00A0-59BE-43C7-8C70-AA41D6AD58FB}" type="datetime1">
              <a:rPr lang="en-US" smtClean="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07B36-C0D9-420C-85FF-D9B21261BE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B79307-16B9-44AC-8DFE-ADE3CB565B10}" type="datetime1">
              <a:rPr lang="en-US" smtClean="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07B36-C0D9-420C-85FF-D9B21261BE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68DD490-C480-4E39-92C7-8DF5FC4FDB43}" type="datetime1">
              <a:rPr lang="en-US" smtClean="0"/>
              <a:pPr/>
              <a:t>5/13/2016</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6107B36-C0D9-420C-85FF-D9B21261BE3E}"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76200"/>
            <a:ext cx="7696200" cy="1828800"/>
          </a:xfrm>
        </p:spPr>
        <p:txBody>
          <a:bodyPr>
            <a:normAutofit/>
          </a:bodyPr>
          <a:lstStyle/>
          <a:p>
            <a:r>
              <a:rPr lang="en-US" sz="5400" cap="none" smtClean="0">
                <a:solidFill>
                  <a:schemeClr val="accent6">
                    <a:lumMod val="40000"/>
                    <a:lumOff val="60000"/>
                  </a:schemeClr>
                </a:solidFill>
              </a:rPr>
              <a:t>P</a:t>
            </a:r>
            <a:r>
              <a:rPr lang="en-US" sz="5400" cap="none" smtClean="0">
                <a:solidFill>
                  <a:schemeClr val="accent6">
                    <a:lumMod val="40000"/>
                    <a:lumOff val="60000"/>
                  </a:schemeClr>
                </a:solidFill>
              </a:rPr>
              <a:t>RESENTATION </a:t>
            </a:r>
            <a:r>
              <a:rPr lang="en-US" sz="5400" cap="none" dirty="0" smtClean="0">
                <a:solidFill>
                  <a:schemeClr val="accent6">
                    <a:lumMod val="40000"/>
                    <a:lumOff val="60000"/>
                  </a:schemeClr>
                </a:solidFill>
              </a:rPr>
              <a:t>ON </a:t>
            </a:r>
            <a:br>
              <a:rPr lang="en-US" sz="5400" cap="none" dirty="0" smtClean="0">
                <a:solidFill>
                  <a:schemeClr val="accent6">
                    <a:lumMod val="40000"/>
                    <a:lumOff val="60000"/>
                  </a:schemeClr>
                </a:solidFill>
              </a:rPr>
            </a:br>
            <a:r>
              <a:rPr lang="en-US" sz="5400" cap="none" dirty="0" smtClean="0">
                <a:solidFill>
                  <a:schemeClr val="accent6">
                    <a:lumMod val="40000"/>
                    <a:lumOff val="60000"/>
                  </a:schemeClr>
                </a:solidFill>
              </a:rPr>
              <a:t>Hyper-V</a:t>
            </a:r>
            <a:endParaRPr lang="en-US" sz="5400" cap="none" dirty="0">
              <a:solidFill>
                <a:schemeClr val="accent6">
                  <a:lumMod val="40000"/>
                  <a:lumOff val="60000"/>
                </a:schemeClr>
              </a:solidFill>
            </a:endParaRPr>
          </a:p>
        </p:txBody>
      </p:sp>
      <p:sp>
        <p:nvSpPr>
          <p:cNvPr id="6" name="TextBox 5"/>
          <p:cNvSpPr txBox="1"/>
          <p:nvPr/>
        </p:nvSpPr>
        <p:spPr>
          <a:xfrm>
            <a:off x="4819650" y="5257800"/>
            <a:ext cx="4191000" cy="1323439"/>
          </a:xfrm>
          <a:prstGeom prst="rect">
            <a:avLst/>
          </a:prstGeom>
          <a:noFill/>
        </p:spPr>
        <p:txBody>
          <a:bodyPr wrap="square" rtlCol="0">
            <a:spAutoFit/>
          </a:bodyPr>
          <a:lstStyle/>
          <a:p>
            <a:r>
              <a:rPr lang="en-US" sz="2000" dirty="0" smtClean="0">
                <a:solidFill>
                  <a:schemeClr val="tx2"/>
                </a:solidFill>
              </a:rPr>
              <a:t>By </a:t>
            </a:r>
            <a:r>
              <a:rPr lang="en-US" sz="2000" dirty="0" err="1" smtClean="0">
                <a:solidFill>
                  <a:schemeClr val="tx2"/>
                </a:solidFill>
              </a:rPr>
              <a:t>ABDUR</a:t>
            </a:r>
            <a:r>
              <a:rPr lang="en-US" sz="2000" dirty="0" smtClean="0">
                <a:solidFill>
                  <a:schemeClr val="tx2"/>
                </a:solidFill>
              </a:rPr>
              <a:t> </a:t>
            </a:r>
            <a:r>
              <a:rPr lang="en-US" sz="2000" dirty="0" err="1" smtClean="0">
                <a:solidFill>
                  <a:schemeClr val="tx2"/>
                </a:solidFill>
              </a:rPr>
              <a:t>RAZZAK</a:t>
            </a:r>
            <a:endParaRPr lang="en-US" sz="2000" dirty="0" smtClean="0">
              <a:solidFill>
                <a:schemeClr val="tx2"/>
              </a:solidFill>
            </a:endParaRPr>
          </a:p>
          <a:p>
            <a:r>
              <a:rPr lang="en-US" sz="2000" dirty="0" smtClean="0">
                <a:solidFill>
                  <a:schemeClr val="tx2"/>
                </a:solidFill>
              </a:rPr>
              <a:t>ID: 1204149</a:t>
            </a:r>
          </a:p>
          <a:p>
            <a:r>
              <a:rPr lang="en-US" sz="2000" dirty="0" smtClean="0">
                <a:solidFill>
                  <a:schemeClr val="tx2"/>
                </a:solidFill>
              </a:rPr>
              <a:t>Batch: ID-NT/ACSL-01M/R28/01</a:t>
            </a:r>
          </a:p>
          <a:p>
            <a:r>
              <a:rPr lang="en-US" sz="2000" dirty="0" smtClean="0">
                <a:solidFill>
                  <a:schemeClr val="tx2"/>
                </a:solidFill>
              </a:rPr>
              <a:t>Date: 10/05/2016</a:t>
            </a:r>
            <a:endParaRPr lang="en-US" sz="2000" dirty="0">
              <a:solidFill>
                <a:schemeClr val="tx2"/>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2438400"/>
            <a:ext cx="4476750" cy="2743200"/>
          </a:xfrm>
          <a:prstGeom prst="rect">
            <a:avLst/>
          </a:prstGeom>
        </p:spPr>
      </p:pic>
      <p:sp>
        <p:nvSpPr>
          <p:cNvPr id="5" name="Slide Number Placeholder 4"/>
          <p:cNvSpPr>
            <a:spLocks noGrp="1"/>
          </p:cNvSpPr>
          <p:nvPr>
            <p:ph type="sldNum" sz="quarter" idx="12"/>
          </p:nvPr>
        </p:nvSpPr>
        <p:spPr/>
        <p:txBody>
          <a:bodyPr/>
          <a:lstStyle/>
          <a:p>
            <a:fld id="{86107B36-C0D9-420C-85FF-D9B21261BE3E}" type="slidenum">
              <a:rPr lang="en-US" smtClean="0"/>
              <a:pPr/>
              <a:t>1</a:t>
            </a:fld>
            <a:endParaRPr lang="en-US" dirty="0"/>
          </a:p>
        </p:txBody>
      </p:sp>
    </p:spTree>
    <p:extLst>
      <p:ext uri="{BB962C8B-B14F-4D97-AF65-F5344CB8AC3E}">
        <p14:creationId xmlns:p14="http://schemas.microsoft.com/office/powerpoint/2010/main" xmlns="" val="3978176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Hard Disks</a:t>
            </a:r>
            <a:endParaRPr lang="en-US" dirty="0"/>
          </a:p>
        </p:txBody>
      </p:sp>
      <p:sp>
        <p:nvSpPr>
          <p:cNvPr id="3" name="Content Placeholder 2"/>
          <p:cNvSpPr>
            <a:spLocks noGrp="1"/>
          </p:cNvSpPr>
          <p:nvPr>
            <p:ph idx="1"/>
          </p:nvPr>
        </p:nvSpPr>
        <p:spPr>
          <a:xfrm>
            <a:off x="457200" y="1600200"/>
            <a:ext cx="4953000" cy="4709160"/>
          </a:xfrm>
        </p:spPr>
        <p:txBody>
          <a:bodyPr/>
          <a:lstStyle/>
          <a:p>
            <a:endParaRPr lang="en-US" dirty="0" smtClean="0"/>
          </a:p>
          <a:p>
            <a:pPr marL="137160" indent="0">
              <a:buNone/>
            </a:pPr>
            <a:r>
              <a:rPr lang="en-US" dirty="0" smtClean="0"/>
              <a:t>When creating a virtual machine, having three options concerning the virtual hard disks associated with the new virtual machines:</a:t>
            </a:r>
          </a:p>
          <a:p>
            <a:r>
              <a:rPr lang="en-US" dirty="0" smtClean="0"/>
              <a:t>Fixed-size</a:t>
            </a:r>
          </a:p>
          <a:p>
            <a:r>
              <a:rPr lang="en-US" dirty="0" smtClean="0"/>
              <a:t>Dynamically expanding </a:t>
            </a:r>
          </a:p>
          <a:p>
            <a:r>
              <a:rPr lang="en-US" dirty="0" smtClean="0"/>
              <a:t>Differencing  </a:t>
            </a:r>
            <a:endParaRPr lang="en-US" dirty="0"/>
          </a:p>
        </p:txBody>
      </p:sp>
      <p:sp>
        <p:nvSpPr>
          <p:cNvPr id="4" name="Slide Number Placeholder 3"/>
          <p:cNvSpPr>
            <a:spLocks noGrp="1"/>
          </p:cNvSpPr>
          <p:nvPr>
            <p:ph type="sldNum" sz="quarter" idx="12"/>
          </p:nvPr>
        </p:nvSpPr>
        <p:spPr/>
        <p:txBody>
          <a:bodyPr/>
          <a:lstStyle/>
          <a:p>
            <a:fld id="{86107B36-C0D9-420C-85FF-D9B21261BE3E}"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83200" y="2286000"/>
            <a:ext cx="3749040" cy="4102100"/>
          </a:xfrm>
          <a:prstGeom prst="rect">
            <a:avLst/>
          </a:prstGeom>
        </p:spPr>
      </p:pic>
    </p:spTree>
    <p:extLst>
      <p:ext uri="{BB962C8B-B14F-4D97-AF65-F5344CB8AC3E}">
        <p14:creationId xmlns:p14="http://schemas.microsoft.com/office/powerpoint/2010/main" xmlns="" val="362940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92D050"/>
                </a:solidFill>
              </a:rPr>
              <a:t>Guest Operating System Deployment</a:t>
            </a:r>
            <a:endParaRPr lang="en-US" dirty="0">
              <a:solidFill>
                <a:srgbClr val="92D050"/>
              </a:solidFill>
            </a:endParaRPr>
          </a:p>
        </p:txBody>
      </p:sp>
      <p:sp>
        <p:nvSpPr>
          <p:cNvPr id="3" name="Content Placeholder 2"/>
          <p:cNvSpPr>
            <a:spLocks noGrp="1"/>
          </p:cNvSpPr>
          <p:nvPr>
            <p:ph idx="1"/>
          </p:nvPr>
        </p:nvSpPr>
        <p:spPr>
          <a:xfrm>
            <a:off x="63500" y="1676400"/>
            <a:ext cx="4724400" cy="4709160"/>
          </a:xfrm>
        </p:spPr>
        <p:txBody>
          <a:bodyPr>
            <a:normAutofit/>
          </a:bodyPr>
          <a:lstStyle/>
          <a:p>
            <a:pPr marL="137160" indent="0">
              <a:buNone/>
            </a:pPr>
            <a:r>
              <a:rPr lang="en-US" sz="2400" dirty="0" smtClean="0"/>
              <a:t>Guest operating systems can be installed in virtual machines the same way they are installed on physical systems. We can do the following: </a:t>
            </a:r>
          </a:p>
          <a:p>
            <a:r>
              <a:rPr lang="en-US" sz="2400" dirty="0" smtClean="0"/>
              <a:t>Manually Installation</a:t>
            </a:r>
          </a:p>
          <a:p>
            <a:r>
              <a:rPr lang="en-US" sz="2400" dirty="0" smtClean="0"/>
              <a:t>Lite Touch Installation (LTI)</a:t>
            </a:r>
          </a:p>
          <a:p>
            <a:r>
              <a:rPr lang="en-US" sz="2400" dirty="0" smtClean="0"/>
              <a:t>Zero Touch Installation (ZTI)</a:t>
            </a:r>
            <a:endParaRPr lang="en-US" sz="2400" dirty="0"/>
          </a:p>
        </p:txBody>
      </p:sp>
      <p:sp>
        <p:nvSpPr>
          <p:cNvPr id="4" name="Slide Number Placeholder 3"/>
          <p:cNvSpPr>
            <a:spLocks noGrp="1"/>
          </p:cNvSpPr>
          <p:nvPr>
            <p:ph type="sldNum" sz="quarter" idx="12"/>
          </p:nvPr>
        </p:nvSpPr>
        <p:spPr/>
        <p:txBody>
          <a:bodyPr/>
          <a:lstStyle/>
          <a:p>
            <a:fld id="{86107B36-C0D9-420C-85FF-D9B21261BE3E}"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4400" y="1869856"/>
            <a:ext cx="4343400" cy="4530944"/>
          </a:xfrm>
          <a:prstGeom prst="rect">
            <a:avLst/>
          </a:prstGeom>
        </p:spPr>
      </p:pic>
    </p:spTree>
    <p:extLst>
      <p:ext uri="{BB962C8B-B14F-4D97-AF65-F5344CB8AC3E}">
        <p14:creationId xmlns:p14="http://schemas.microsoft.com/office/powerpoint/2010/main" xmlns="" val="367189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Benefit of Hyper-V</a:t>
            </a:r>
            <a:endParaRPr lang="en-US" dirty="0">
              <a:solidFill>
                <a:srgbClr val="7030A0"/>
              </a:solidFill>
            </a:endParaRPr>
          </a:p>
        </p:txBody>
      </p:sp>
      <p:sp>
        <p:nvSpPr>
          <p:cNvPr id="3" name="Content Placeholder 2"/>
          <p:cNvSpPr>
            <a:spLocks noGrp="1"/>
          </p:cNvSpPr>
          <p:nvPr>
            <p:ph idx="1"/>
          </p:nvPr>
        </p:nvSpPr>
        <p:spPr>
          <a:xfrm>
            <a:off x="914400" y="1600200"/>
            <a:ext cx="7620000" cy="4709160"/>
          </a:xfrm>
        </p:spPr>
        <p:txBody>
          <a:bodyPr>
            <a:normAutofit/>
          </a:bodyPr>
          <a:lstStyle/>
          <a:p>
            <a:pPr>
              <a:buFont typeface="Wingdings" pitchFamily="2" charset="2"/>
              <a:buChar char="Ø"/>
            </a:pPr>
            <a:r>
              <a:rPr lang="en-US" sz="3600" dirty="0" smtClean="0"/>
              <a:t>To reduce Hardware cost</a:t>
            </a:r>
          </a:p>
          <a:p>
            <a:pPr>
              <a:buFont typeface="Wingdings" pitchFamily="2" charset="2"/>
              <a:buChar char="Ø"/>
            </a:pPr>
            <a:r>
              <a:rPr lang="en-US" sz="3600" dirty="0" smtClean="0"/>
              <a:t>To reduce Software cost </a:t>
            </a:r>
          </a:p>
          <a:p>
            <a:pPr>
              <a:buFont typeface="Wingdings" pitchFamily="2" charset="2"/>
              <a:buChar char="Ø"/>
            </a:pPr>
            <a:r>
              <a:rPr lang="en-US" sz="3600" dirty="0" smtClean="0"/>
              <a:t>To </a:t>
            </a:r>
            <a:r>
              <a:rPr lang="en-US" sz="3600" dirty="0"/>
              <a:t>run multiple operating systems at the same </a:t>
            </a:r>
            <a:r>
              <a:rPr lang="en-US" sz="3600" dirty="0" smtClean="0"/>
              <a:t>time</a:t>
            </a:r>
          </a:p>
          <a:p>
            <a:pPr>
              <a:buFont typeface="Wingdings" pitchFamily="2" charset="2"/>
              <a:buChar char="Ø"/>
            </a:pPr>
            <a:r>
              <a:rPr lang="en-US" sz="3600" dirty="0" smtClean="0"/>
              <a:t>To </a:t>
            </a:r>
            <a:r>
              <a:rPr lang="en-US" sz="3600" dirty="0"/>
              <a:t>improve the efficiency of your computing </a:t>
            </a:r>
            <a:r>
              <a:rPr lang="en-US" sz="3600" dirty="0" smtClean="0"/>
              <a:t>resources.</a:t>
            </a:r>
            <a:endParaRPr lang="en-US" sz="3600" dirty="0"/>
          </a:p>
        </p:txBody>
      </p:sp>
      <p:sp>
        <p:nvSpPr>
          <p:cNvPr id="4" name="Slide Number Placeholder 3"/>
          <p:cNvSpPr>
            <a:spLocks noGrp="1"/>
          </p:cNvSpPr>
          <p:nvPr>
            <p:ph type="sldNum" sz="quarter" idx="12"/>
          </p:nvPr>
        </p:nvSpPr>
        <p:spPr/>
        <p:txBody>
          <a:bodyPr/>
          <a:lstStyle/>
          <a:p>
            <a:fld id="{86107B36-C0D9-420C-85FF-D9B21261BE3E}" type="slidenum">
              <a:rPr lang="en-US" smtClean="0"/>
              <a:pPr/>
              <a:t>12</a:t>
            </a:fld>
            <a:endParaRPr lang="en-US" dirty="0"/>
          </a:p>
        </p:txBody>
      </p:sp>
    </p:spTree>
    <p:extLst>
      <p:ext uri="{BB962C8B-B14F-4D97-AF65-F5344CB8AC3E}">
        <p14:creationId xmlns:p14="http://schemas.microsoft.com/office/powerpoint/2010/main" xmlns="" val="201750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6096000"/>
            <a:ext cx="3810000" cy="646331"/>
          </a:xfrm>
          <a:prstGeom prst="rect">
            <a:avLst/>
          </a:prstGeom>
          <a:noFill/>
        </p:spPr>
        <p:txBody>
          <a:bodyPr wrap="square" rtlCol="0">
            <a:spAutoFit/>
          </a:bodyPr>
          <a:lstStyle/>
          <a:p>
            <a:r>
              <a:rPr lang="en-US" sz="3600" dirty="0" smtClean="0">
                <a:solidFill>
                  <a:srgbClr val="FFFF00"/>
                </a:solidFill>
              </a:rPr>
              <a:t>Thank you… </a:t>
            </a:r>
            <a:endParaRPr lang="en-US" sz="3600"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5800" y="572633"/>
            <a:ext cx="7239000" cy="5447167"/>
          </a:xfrm>
          <a:prstGeom prst="rect">
            <a:avLst/>
          </a:prstGeom>
        </p:spPr>
      </p:pic>
      <p:sp>
        <p:nvSpPr>
          <p:cNvPr id="4" name="Slide Number Placeholder 3"/>
          <p:cNvSpPr>
            <a:spLocks noGrp="1"/>
          </p:cNvSpPr>
          <p:nvPr>
            <p:ph type="sldNum" sz="quarter" idx="12"/>
          </p:nvPr>
        </p:nvSpPr>
        <p:spPr/>
        <p:txBody>
          <a:bodyPr/>
          <a:lstStyle/>
          <a:p>
            <a:fld id="{86107B36-C0D9-420C-85FF-D9B21261BE3E}" type="slidenum">
              <a:rPr lang="en-US" smtClean="0"/>
              <a:pPr/>
              <a:t>13</a:t>
            </a:fld>
            <a:endParaRPr lang="en-US" dirty="0"/>
          </a:p>
        </p:txBody>
      </p:sp>
    </p:spTree>
    <p:extLst>
      <p:ext uri="{BB962C8B-B14F-4D97-AF65-F5344CB8AC3E}">
        <p14:creationId xmlns:p14="http://schemas.microsoft.com/office/powerpoint/2010/main" xmlns="" val="161189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391400" cy="985976"/>
          </a:xfrm>
        </p:spPr>
        <p:txBody>
          <a:bodyPr>
            <a:normAutofit/>
          </a:bodyPr>
          <a:lstStyle/>
          <a:p>
            <a:r>
              <a:rPr lang="en-US" sz="4800" dirty="0" smtClean="0">
                <a:solidFill>
                  <a:srgbClr val="FFFF00"/>
                </a:solidFill>
              </a:rPr>
              <a:t>What is Hyper-V?</a:t>
            </a:r>
            <a:endParaRPr lang="en-US" sz="4800" dirty="0">
              <a:solidFill>
                <a:srgbClr val="FFFF00"/>
              </a:solidFill>
            </a:endParaRPr>
          </a:p>
        </p:txBody>
      </p:sp>
      <p:sp>
        <p:nvSpPr>
          <p:cNvPr id="3" name="Content Placeholder 2"/>
          <p:cNvSpPr>
            <a:spLocks noGrp="1"/>
          </p:cNvSpPr>
          <p:nvPr>
            <p:ph idx="1"/>
          </p:nvPr>
        </p:nvSpPr>
        <p:spPr>
          <a:xfrm>
            <a:off x="228600" y="1752600"/>
            <a:ext cx="8610600" cy="4495800"/>
          </a:xfrm>
        </p:spPr>
        <p:txBody>
          <a:bodyPr>
            <a:noAutofit/>
          </a:bodyPr>
          <a:lstStyle/>
          <a:p>
            <a:pPr marL="137160" indent="0">
              <a:buClr>
                <a:srgbClr val="0070C0"/>
              </a:buClr>
              <a:buNone/>
            </a:pPr>
            <a:r>
              <a:rPr lang="en-US" sz="3000" dirty="0"/>
              <a:t>Hyper-V provides the services that you can use to create and manage virtual computing environments and their resources. Virtual computers operate in an isolated operating environment. This lets you to run multiple operating systems at the same time. You can use a virtualized computing environment to improve the efficiency of your computing resources by using more of your hardware resources.</a:t>
            </a:r>
          </a:p>
          <a:p>
            <a:pPr marL="137160" indent="0">
              <a:buClr>
                <a:srgbClr val="0070C0"/>
              </a:buClr>
              <a:buNone/>
            </a:pPr>
            <a:endParaRPr lang="en-US" sz="3000" dirty="0" smtClean="0"/>
          </a:p>
        </p:txBody>
      </p:sp>
      <p:sp>
        <p:nvSpPr>
          <p:cNvPr id="5" name="Slide Number Placeholder 4"/>
          <p:cNvSpPr>
            <a:spLocks noGrp="1"/>
          </p:cNvSpPr>
          <p:nvPr>
            <p:ph type="sldNum" sz="quarter" idx="12"/>
          </p:nvPr>
        </p:nvSpPr>
        <p:spPr/>
        <p:txBody>
          <a:bodyPr/>
          <a:lstStyle/>
          <a:p>
            <a:fld id="{86107B36-C0D9-420C-85FF-D9B21261BE3E}" type="slidenum">
              <a:rPr lang="en-US" smtClean="0"/>
              <a:pPr/>
              <a:t>2</a:t>
            </a:fld>
            <a:endParaRPr lang="en-US" dirty="0"/>
          </a:p>
        </p:txBody>
      </p:sp>
    </p:spTree>
    <p:extLst>
      <p:ext uri="{BB962C8B-B14F-4D97-AF65-F5344CB8AC3E}">
        <p14:creationId xmlns:p14="http://schemas.microsoft.com/office/powerpoint/2010/main" xmlns="" val="1052761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295400"/>
          </a:xfrm>
        </p:spPr>
        <p:txBody>
          <a:bodyPr>
            <a:normAutofit/>
          </a:bodyPr>
          <a:lstStyle/>
          <a:p>
            <a:r>
              <a:rPr lang="en-US" dirty="0" smtClean="0">
                <a:solidFill>
                  <a:schemeClr val="tx2">
                    <a:lumMod val="75000"/>
                  </a:schemeClr>
                </a:solidFill>
              </a:rPr>
              <a:t>History of Hyper-V</a:t>
            </a:r>
            <a:endParaRPr lang="en-US" dirty="0">
              <a:solidFill>
                <a:schemeClr val="tx2">
                  <a:lumMod val="75000"/>
                </a:schemeClr>
              </a:solidFill>
            </a:endParaRPr>
          </a:p>
        </p:txBody>
      </p:sp>
      <p:sp>
        <p:nvSpPr>
          <p:cNvPr id="3" name="Content Placeholder 2"/>
          <p:cNvSpPr>
            <a:spLocks noGrp="1"/>
          </p:cNvSpPr>
          <p:nvPr>
            <p:ph idx="1"/>
          </p:nvPr>
        </p:nvSpPr>
        <p:spPr>
          <a:xfrm>
            <a:off x="228600" y="1295400"/>
            <a:ext cx="8610600" cy="5257800"/>
          </a:xfrm>
        </p:spPr>
        <p:txBody>
          <a:bodyPr>
            <a:normAutofit fontScale="85000" lnSpcReduction="20000"/>
          </a:bodyPr>
          <a:lstStyle/>
          <a:p>
            <a:pPr>
              <a:buFont typeface="Wingdings" pitchFamily="2" charset="2"/>
              <a:buChar char="q"/>
            </a:pPr>
            <a:r>
              <a:rPr lang="en-US" dirty="0" smtClean="0"/>
              <a:t>A beta version of Hyper-V was shipped with certain x86-64 editions of Windows Server 2008. </a:t>
            </a:r>
          </a:p>
          <a:p>
            <a:pPr>
              <a:buFont typeface="Wingdings" pitchFamily="2" charset="2"/>
              <a:buChar char="q"/>
            </a:pPr>
            <a:r>
              <a:rPr lang="en-US" dirty="0"/>
              <a:t>Hyper-V Server 2008 was released on October 1, 2008. </a:t>
            </a:r>
            <a:endParaRPr lang="en-US" dirty="0" smtClean="0"/>
          </a:p>
          <a:p>
            <a:pPr>
              <a:buFont typeface="Wingdings" pitchFamily="2" charset="2"/>
              <a:buChar char="q"/>
            </a:pPr>
            <a:r>
              <a:rPr lang="en-US" dirty="0" smtClean="0"/>
              <a:t>The </a:t>
            </a:r>
            <a:r>
              <a:rPr lang="en-US" dirty="0"/>
              <a:t>finalized version was released on June 26, 2008 and was delivered </a:t>
            </a:r>
            <a:r>
              <a:rPr lang="en-US" dirty="0" smtClean="0"/>
              <a:t>through Windows </a:t>
            </a:r>
            <a:r>
              <a:rPr lang="en-US" dirty="0"/>
              <a:t>Update</a:t>
            </a:r>
            <a:r>
              <a:rPr lang="en-US" dirty="0" smtClean="0"/>
              <a:t>.</a:t>
            </a:r>
            <a:r>
              <a:rPr lang="en-US" dirty="0"/>
              <a:t> </a:t>
            </a:r>
            <a:endParaRPr lang="en-US" dirty="0" smtClean="0"/>
          </a:p>
          <a:p>
            <a:pPr marL="137160" indent="0">
              <a:buNone/>
            </a:pPr>
            <a:endParaRPr lang="en-US" dirty="0"/>
          </a:p>
          <a:p>
            <a:pPr>
              <a:buFont typeface="Wingdings" pitchFamily="2" charset="2"/>
              <a:buChar char="q"/>
            </a:pPr>
            <a:r>
              <a:rPr lang="en-US" dirty="0" smtClean="0"/>
              <a:t>Microsoft provides Hyper-V through two channels:</a:t>
            </a:r>
            <a:br>
              <a:rPr lang="en-US" dirty="0" smtClean="0"/>
            </a:br>
            <a:endParaRPr lang="en-US" dirty="0" smtClean="0"/>
          </a:p>
          <a:p>
            <a:pPr marL="137160" indent="0">
              <a:buNone/>
            </a:pPr>
            <a:r>
              <a:rPr lang="en-US" dirty="0" smtClean="0"/>
              <a:t>    1.  Part of Windows: Hyper-V is an optional component of Windows Server 2008 and later. It is also available in x64 SKUs of Pro and Enterprise editions of Windows 8, Windows 8.1 and Windows 10.</a:t>
            </a:r>
            <a:br>
              <a:rPr lang="en-US" dirty="0" smtClean="0"/>
            </a:br>
            <a:endParaRPr lang="en-US" dirty="0" smtClean="0"/>
          </a:p>
          <a:p>
            <a:pPr marL="137160" indent="0">
              <a:buNone/>
            </a:pPr>
            <a:r>
              <a:rPr lang="en-US" dirty="0" smtClean="0"/>
              <a:t>   2. Hyper-V </a:t>
            </a:r>
            <a:r>
              <a:rPr lang="en-US" dirty="0"/>
              <a:t>Server: It is a freeware edition of Windows </a:t>
            </a:r>
            <a:r>
              <a:rPr lang="en-US" dirty="0" smtClean="0"/>
              <a:t>Server with </a:t>
            </a:r>
            <a:r>
              <a:rPr lang="en-US" dirty="0"/>
              <a:t>limited functionality and </a:t>
            </a:r>
            <a:r>
              <a:rPr lang="en-US" dirty="0" smtClean="0"/>
              <a:t>Hyper-V component.</a:t>
            </a:r>
            <a:endParaRPr lang="en-US" dirty="0"/>
          </a:p>
        </p:txBody>
      </p:sp>
      <p:sp>
        <p:nvSpPr>
          <p:cNvPr id="5" name="Slide Number Placeholder 4"/>
          <p:cNvSpPr>
            <a:spLocks noGrp="1"/>
          </p:cNvSpPr>
          <p:nvPr>
            <p:ph type="sldNum" sz="quarter" idx="12"/>
          </p:nvPr>
        </p:nvSpPr>
        <p:spPr/>
        <p:txBody>
          <a:bodyPr/>
          <a:lstStyle/>
          <a:p>
            <a:fld id="{86107B36-C0D9-420C-85FF-D9B21261BE3E}" type="slidenum">
              <a:rPr lang="en-US" smtClean="0"/>
              <a:pPr/>
              <a:t>3</a:t>
            </a:fld>
            <a:endParaRPr lang="en-US" dirty="0"/>
          </a:p>
        </p:txBody>
      </p:sp>
    </p:spTree>
    <p:extLst>
      <p:ext uri="{BB962C8B-B14F-4D97-AF65-F5344CB8AC3E}">
        <p14:creationId xmlns:p14="http://schemas.microsoft.com/office/powerpoint/2010/main" xmlns="" val="256431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1295400"/>
          </a:xfrm>
        </p:spPr>
        <p:txBody>
          <a:bodyPr>
            <a:noAutofit/>
          </a:bodyPr>
          <a:lstStyle/>
          <a:p>
            <a:r>
              <a:rPr lang="en-US" sz="4000" dirty="0" smtClean="0">
                <a:solidFill>
                  <a:srgbClr val="92D050"/>
                </a:solidFill>
              </a:rPr>
              <a:t>Planning Hyper-V deployment:</a:t>
            </a:r>
            <a:endParaRPr lang="en-US" sz="4000" dirty="0">
              <a:solidFill>
                <a:srgbClr val="92D050"/>
              </a:solidFill>
            </a:endParaRPr>
          </a:p>
        </p:txBody>
      </p:sp>
      <p:sp>
        <p:nvSpPr>
          <p:cNvPr id="3" name="Content Placeholder 2"/>
          <p:cNvSpPr>
            <a:spLocks noGrp="1"/>
          </p:cNvSpPr>
          <p:nvPr>
            <p:ph idx="1"/>
          </p:nvPr>
        </p:nvSpPr>
        <p:spPr>
          <a:xfrm>
            <a:off x="228600" y="1676400"/>
            <a:ext cx="8839200" cy="5105400"/>
          </a:xfrm>
        </p:spPr>
        <p:txBody>
          <a:bodyPr>
            <a:normAutofit fontScale="92500" lnSpcReduction="20000"/>
          </a:bodyPr>
          <a:lstStyle/>
          <a:p>
            <a:pPr marL="137160" indent="0">
              <a:buNone/>
            </a:pPr>
            <a:r>
              <a:rPr lang="en-US" dirty="0" smtClean="0"/>
              <a:t>Successful deployment requires careful planning. The following issues should be considered when planning the deployment of Hyper-V hosts within your datacenter:</a:t>
            </a:r>
          </a:p>
          <a:p>
            <a:pPr>
              <a:buFont typeface="Wingdings" pitchFamily="2" charset="2"/>
              <a:buChar char="Ø"/>
            </a:pPr>
            <a:r>
              <a:rPr lang="en-US" dirty="0" smtClean="0"/>
              <a:t>Hardware</a:t>
            </a:r>
          </a:p>
          <a:p>
            <a:pPr>
              <a:buFont typeface="Wingdings" pitchFamily="2" charset="2"/>
              <a:buChar char="Ø"/>
            </a:pPr>
            <a:r>
              <a:rPr lang="en-US" dirty="0" smtClean="0"/>
              <a:t>Editions </a:t>
            </a:r>
          </a:p>
          <a:p>
            <a:pPr>
              <a:buFont typeface="Wingdings" pitchFamily="2" charset="2"/>
              <a:buChar char="Ø"/>
            </a:pPr>
            <a:r>
              <a:rPr lang="en-US" dirty="0" smtClean="0"/>
              <a:t>Networking</a:t>
            </a:r>
          </a:p>
          <a:p>
            <a:pPr>
              <a:buFont typeface="Wingdings" pitchFamily="2" charset="2"/>
              <a:buChar char="Ø"/>
            </a:pPr>
            <a:r>
              <a:rPr lang="en-US" dirty="0" smtClean="0"/>
              <a:t>Storage</a:t>
            </a:r>
          </a:p>
          <a:p>
            <a:pPr>
              <a:buFont typeface="Wingdings" pitchFamily="2" charset="2"/>
              <a:buChar char="Ø"/>
            </a:pPr>
            <a:r>
              <a:rPr lang="en-US" dirty="0" smtClean="0"/>
              <a:t>Management</a:t>
            </a:r>
          </a:p>
          <a:p>
            <a:pPr>
              <a:buFont typeface="Wingdings" pitchFamily="2" charset="2"/>
              <a:buChar char="Ø"/>
            </a:pPr>
            <a:r>
              <a:rPr lang="en-US" dirty="0" smtClean="0"/>
              <a:t>Security</a:t>
            </a:r>
          </a:p>
          <a:p>
            <a:pPr>
              <a:buFont typeface="Wingdings" pitchFamily="2" charset="2"/>
              <a:buChar char="Ø"/>
            </a:pPr>
            <a:r>
              <a:rPr lang="en-US" dirty="0" smtClean="0"/>
              <a:t>Scalability</a:t>
            </a:r>
          </a:p>
          <a:p>
            <a:pPr>
              <a:buFont typeface="Wingdings" pitchFamily="2" charset="2"/>
              <a:buChar char="Ø"/>
            </a:pPr>
            <a:r>
              <a:rPr lang="en-US" dirty="0" smtClean="0"/>
              <a:t>Availability</a:t>
            </a:r>
          </a:p>
          <a:p>
            <a:pPr>
              <a:buFont typeface="Wingdings" pitchFamily="2" charset="2"/>
              <a:buChar char="Ø"/>
            </a:pPr>
            <a:r>
              <a:rPr lang="en-US" dirty="0" smtClean="0"/>
              <a:t>Mobility</a:t>
            </a:r>
          </a:p>
          <a:p>
            <a:pPr>
              <a:buFont typeface="Wingdings" pitchFamily="2" charset="2"/>
              <a:buChar char="Ø"/>
            </a:pPr>
            <a:r>
              <a:rPr lang="en-US" dirty="0" smtClean="0"/>
              <a:t>Disaster recovery</a:t>
            </a:r>
          </a:p>
        </p:txBody>
      </p:sp>
      <p:sp>
        <p:nvSpPr>
          <p:cNvPr id="5" name="Slide Number Placeholder 4"/>
          <p:cNvSpPr>
            <a:spLocks noGrp="1"/>
          </p:cNvSpPr>
          <p:nvPr>
            <p:ph type="sldNum" sz="quarter" idx="12"/>
          </p:nvPr>
        </p:nvSpPr>
        <p:spPr/>
        <p:txBody>
          <a:bodyPr/>
          <a:lstStyle/>
          <a:p>
            <a:fld id="{86107B36-C0D9-420C-85FF-D9B21261BE3E}" type="slidenum">
              <a:rPr lang="en-US" smtClean="0"/>
              <a:pPr/>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67200" y="3048000"/>
            <a:ext cx="4445000" cy="3340100"/>
          </a:xfrm>
          <a:prstGeom prst="rect">
            <a:avLst/>
          </a:prstGeom>
        </p:spPr>
      </p:pic>
    </p:spTree>
    <p:extLst>
      <p:ext uri="{BB962C8B-B14F-4D97-AF65-F5344CB8AC3E}">
        <p14:creationId xmlns:p14="http://schemas.microsoft.com/office/powerpoint/2010/main" xmlns="" val="2673738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dirty="0" smtClean="0">
                <a:solidFill>
                  <a:srgbClr val="00B050"/>
                </a:solidFill>
              </a:rPr>
              <a:t>Hardware Requirement</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86107B36-C0D9-420C-85FF-D9B21261BE3E}" type="slidenum">
              <a:rPr lang="en-US" smtClean="0"/>
              <a:pPr/>
              <a:t>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xmlns="" val="1806521996"/>
              </p:ext>
            </p:extLst>
          </p:nvPr>
        </p:nvGraphicFramePr>
        <p:xfrm>
          <a:off x="990599" y="1600200"/>
          <a:ext cx="7162801" cy="1752600"/>
        </p:xfrm>
        <a:graphic>
          <a:graphicData uri="http://schemas.openxmlformats.org/drawingml/2006/table">
            <a:tbl>
              <a:tblPr firstRow="1" bandRow="1">
                <a:tableStyleId>{5C22544A-7EE6-4342-B048-85BDC9FD1C3A}</a:tableStyleId>
              </a:tblPr>
              <a:tblGrid>
                <a:gridCol w="805816"/>
                <a:gridCol w="6356985"/>
              </a:tblGrid>
              <a:tr h="370840">
                <a:tc gridSpan="2">
                  <a:txBody>
                    <a:bodyPr/>
                    <a:lstStyle/>
                    <a:p>
                      <a:r>
                        <a:rPr lang="en-US" dirty="0" smtClean="0"/>
                        <a:t>The maximum supported</a:t>
                      </a:r>
                      <a:r>
                        <a:rPr lang="en-US" baseline="0" dirty="0" smtClean="0"/>
                        <a:t> processor and memory capabilities of Windows Server 2012</a:t>
                      </a:r>
                      <a:endParaRPr lang="en-US" dirty="0"/>
                    </a:p>
                  </a:txBody>
                  <a:tcPr/>
                </a:tc>
                <a:tc hMerge="1">
                  <a:txBody>
                    <a:bodyPr/>
                    <a:lstStyle/>
                    <a:p>
                      <a:endParaRPr lang="en-US" dirty="0"/>
                    </a:p>
                  </a:txBody>
                  <a:tcPr/>
                </a:tc>
              </a:tr>
              <a:tr h="370840">
                <a:tc>
                  <a:txBody>
                    <a:bodyPr/>
                    <a:lstStyle/>
                    <a:p>
                      <a:r>
                        <a:rPr lang="en-US" dirty="0" smtClean="0"/>
                        <a:t>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 to 64 physical processors (sockets) per host</a:t>
                      </a:r>
                    </a:p>
                  </a:txBody>
                  <a:tcPr/>
                </a:tc>
              </a:tr>
              <a:tr h="370840">
                <a:tc>
                  <a:txBody>
                    <a:bodyPr/>
                    <a:lstStyle/>
                    <a:p>
                      <a:r>
                        <a:rPr lang="en-US" dirty="0" smtClean="0"/>
                        <a:t>ii</a:t>
                      </a:r>
                      <a:endParaRPr lang="en-US" dirty="0"/>
                    </a:p>
                  </a:txBody>
                  <a:tcPr/>
                </a:tc>
                <a:tc>
                  <a:txBody>
                    <a:bodyPr/>
                    <a:lstStyle/>
                    <a:p>
                      <a:r>
                        <a:rPr lang="en-US" dirty="0" smtClean="0"/>
                        <a:t>Up to 320 logical processors (cores) per host</a:t>
                      </a:r>
                      <a:endParaRPr lang="en-US" dirty="0"/>
                    </a:p>
                  </a:txBody>
                  <a:tcPr/>
                </a:tc>
              </a:tr>
              <a:tr h="370840">
                <a:tc>
                  <a:txBody>
                    <a:bodyPr/>
                    <a:lstStyle/>
                    <a:p>
                      <a:r>
                        <a:rPr lang="en-US" dirty="0" smtClean="0"/>
                        <a:t>iii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 to 4 TBs of physical memory per host</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529770101"/>
              </p:ext>
            </p:extLst>
          </p:nvPr>
        </p:nvGraphicFramePr>
        <p:xfrm>
          <a:off x="990600" y="3733800"/>
          <a:ext cx="7162800" cy="2123440"/>
        </p:xfrm>
        <a:graphic>
          <a:graphicData uri="http://schemas.openxmlformats.org/drawingml/2006/table">
            <a:tbl>
              <a:tblPr firstRow="1" bandRow="1">
                <a:tableStyleId>{5C22544A-7EE6-4342-B048-85BDC9FD1C3A}</a:tableStyleId>
              </a:tblPr>
              <a:tblGrid>
                <a:gridCol w="805815"/>
                <a:gridCol w="6356985"/>
              </a:tblGrid>
              <a:tr h="370840">
                <a:tc gridSpan="2">
                  <a:txBody>
                    <a:bodyPr/>
                    <a:lstStyle/>
                    <a:p>
                      <a:r>
                        <a:rPr lang="en-US" dirty="0" smtClean="0"/>
                        <a:t>The maximum supported</a:t>
                      </a:r>
                      <a:r>
                        <a:rPr lang="en-US" baseline="0" dirty="0" smtClean="0"/>
                        <a:t> processor and memory capabilities for virtual machines running on Windows Server 2012 Hyper-V hosts.</a:t>
                      </a:r>
                      <a:endParaRPr lang="en-US" dirty="0"/>
                    </a:p>
                  </a:txBody>
                  <a:tcPr/>
                </a:tc>
                <a:tc hMerge="1">
                  <a:txBody>
                    <a:bodyPr/>
                    <a:lstStyle/>
                    <a:p>
                      <a:endParaRPr lang="en-US" dirty="0"/>
                    </a:p>
                  </a:txBody>
                  <a:tcPr/>
                </a:tc>
              </a:tr>
              <a:tr h="370840">
                <a:tc>
                  <a:txBody>
                    <a:bodyPr/>
                    <a:lstStyle/>
                    <a:p>
                      <a:r>
                        <a:rPr lang="en-US" dirty="0" smtClean="0"/>
                        <a:t>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 to 64 virtual processors per virtual</a:t>
                      </a:r>
                      <a:r>
                        <a:rPr lang="en-US" baseline="0" dirty="0" smtClean="0"/>
                        <a:t> machine </a:t>
                      </a:r>
                      <a:endParaRPr lang="en-US" dirty="0" smtClean="0"/>
                    </a:p>
                  </a:txBody>
                  <a:tcPr/>
                </a:tc>
              </a:tr>
              <a:tr h="370840">
                <a:tc>
                  <a:txBody>
                    <a:bodyPr/>
                    <a:lstStyle/>
                    <a:p>
                      <a:r>
                        <a:rPr lang="en-US" dirty="0" smtClean="0"/>
                        <a:t>ii</a:t>
                      </a:r>
                      <a:endParaRPr lang="en-US" dirty="0"/>
                    </a:p>
                  </a:txBody>
                  <a:tcPr/>
                </a:tc>
                <a:tc>
                  <a:txBody>
                    <a:bodyPr/>
                    <a:lstStyle/>
                    <a:p>
                      <a:r>
                        <a:rPr lang="en-US" baseline="0" dirty="0" smtClean="0"/>
                        <a:t>Up to a total of 2048 virtual processors per host</a:t>
                      </a:r>
                      <a:endParaRPr lang="en-US" dirty="0"/>
                    </a:p>
                  </a:txBody>
                  <a:tcPr/>
                </a:tc>
              </a:tr>
              <a:tr h="370840">
                <a:tc>
                  <a:txBody>
                    <a:bodyPr/>
                    <a:lstStyle/>
                    <a:p>
                      <a:r>
                        <a:rPr lang="en-US" dirty="0" smtClean="0"/>
                        <a:t>iii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 to 1</a:t>
                      </a:r>
                      <a:r>
                        <a:rPr lang="en-US" baseline="0" dirty="0" smtClean="0"/>
                        <a:t> TB physical memory per virtual machine</a:t>
                      </a:r>
                      <a:endParaRPr lang="en-US" dirty="0" smtClean="0"/>
                    </a:p>
                  </a:txBody>
                  <a:tcPr/>
                </a:tc>
              </a:tr>
              <a:tr h="370840">
                <a:tc>
                  <a:txBody>
                    <a:bodyPr/>
                    <a:lstStyle/>
                    <a:p>
                      <a:r>
                        <a:rPr lang="en-US" dirty="0" smtClean="0"/>
                        <a:t>iv</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a:t>
                      </a:r>
                      <a:r>
                        <a:rPr lang="en-US" baseline="0" dirty="0" smtClean="0"/>
                        <a:t> to 1024 active virtual machines running on the host</a:t>
                      </a:r>
                      <a:endParaRPr lang="en-US" dirty="0" smtClean="0"/>
                    </a:p>
                  </a:txBody>
                  <a:tcPr/>
                </a:tc>
              </a:tr>
            </a:tbl>
          </a:graphicData>
        </a:graphic>
      </p:graphicFrame>
    </p:spTree>
    <p:extLst>
      <p:ext uri="{BB962C8B-B14F-4D97-AF65-F5344CB8AC3E}">
        <p14:creationId xmlns:p14="http://schemas.microsoft.com/office/powerpoint/2010/main" xmlns="" val="232797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lstStyle/>
          <a:p>
            <a:r>
              <a:rPr lang="en-US" dirty="0" smtClean="0">
                <a:solidFill>
                  <a:srgbClr val="FFFF00"/>
                </a:solidFill>
              </a:rPr>
              <a:t>Virtual switch on Hyper-V</a:t>
            </a:r>
            <a:endParaRPr lang="en-US" dirty="0">
              <a:solidFill>
                <a:srgbClr val="FFFF00"/>
              </a:solidFill>
            </a:endParaRPr>
          </a:p>
        </p:txBody>
      </p:sp>
      <p:sp>
        <p:nvSpPr>
          <p:cNvPr id="3" name="Content Placeholder 2"/>
          <p:cNvSpPr>
            <a:spLocks noGrp="1"/>
          </p:cNvSpPr>
          <p:nvPr>
            <p:ph idx="1"/>
          </p:nvPr>
        </p:nvSpPr>
        <p:spPr>
          <a:xfrm>
            <a:off x="457200" y="1600200"/>
            <a:ext cx="4495800" cy="4709160"/>
          </a:xfrm>
        </p:spPr>
        <p:txBody>
          <a:bodyPr>
            <a:normAutofit lnSpcReduction="10000"/>
          </a:bodyPr>
          <a:lstStyle/>
          <a:p>
            <a:r>
              <a:rPr lang="en-US" dirty="0"/>
              <a:t>A </a:t>
            </a:r>
            <a:r>
              <a:rPr lang="en-US" b="1" dirty="0"/>
              <a:t>virtual switch</a:t>
            </a:r>
            <a:r>
              <a:rPr lang="en-US" dirty="0"/>
              <a:t> is a software program that allows one </a:t>
            </a:r>
            <a:r>
              <a:rPr lang="en-US" b="1" dirty="0"/>
              <a:t>virtual</a:t>
            </a:r>
            <a:r>
              <a:rPr lang="en-US" dirty="0"/>
              <a:t> machine (VM) to communicate with another. Just like its counterpart, the physical Ethernet </a:t>
            </a:r>
            <a:r>
              <a:rPr lang="en-US" b="1" dirty="0"/>
              <a:t>switch</a:t>
            </a:r>
            <a:r>
              <a:rPr lang="en-US" dirty="0"/>
              <a:t>, a </a:t>
            </a:r>
            <a:r>
              <a:rPr lang="en-US" b="1" dirty="0"/>
              <a:t>virtual switch</a:t>
            </a:r>
            <a:r>
              <a:rPr lang="en-US" dirty="0"/>
              <a:t> does more than just forward data packets.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57800" y="1676400"/>
            <a:ext cx="3657600" cy="4419600"/>
          </a:xfrm>
          <a:prstGeom prst="rect">
            <a:avLst/>
          </a:prstGeom>
        </p:spPr>
      </p:pic>
      <p:sp>
        <p:nvSpPr>
          <p:cNvPr id="7" name="Slide Number Placeholder 6"/>
          <p:cNvSpPr>
            <a:spLocks noGrp="1"/>
          </p:cNvSpPr>
          <p:nvPr>
            <p:ph type="sldNum" sz="quarter" idx="12"/>
          </p:nvPr>
        </p:nvSpPr>
        <p:spPr/>
        <p:txBody>
          <a:bodyPr/>
          <a:lstStyle/>
          <a:p>
            <a:fld id="{86107B36-C0D9-420C-85FF-D9B21261BE3E}" type="slidenum">
              <a:rPr lang="en-US" smtClean="0"/>
              <a:pPr/>
              <a:t>6</a:t>
            </a:fld>
            <a:endParaRPr lang="en-US" dirty="0"/>
          </a:p>
        </p:txBody>
      </p:sp>
    </p:spTree>
    <p:extLst>
      <p:ext uri="{BB962C8B-B14F-4D97-AF65-F5344CB8AC3E}">
        <p14:creationId xmlns:p14="http://schemas.microsoft.com/office/powerpoint/2010/main" xmlns="" val="306579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1143000"/>
          </a:xfrm>
        </p:spPr>
        <p:txBody>
          <a:bodyPr/>
          <a:lstStyle/>
          <a:p>
            <a:r>
              <a:rPr lang="en-US" dirty="0" smtClean="0">
                <a:solidFill>
                  <a:srgbClr val="FFFF00"/>
                </a:solidFill>
              </a:rPr>
              <a:t>Creating virtual switches</a:t>
            </a:r>
            <a:endParaRPr lang="en-US" dirty="0">
              <a:solidFill>
                <a:srgbClr val="FFFF00"/>
              </a:solidFill>
            </a:endParaRPr>
          </a:p>
        </p:txBody>
      </p:sp>
      <p:sp>
        <p:nvSpPr>
          <p:cNvPr id="3" name="Content Placeholder 2"/>
          <p:cNvSpPr>
            <a:spLocks noGrp="1"/>
          </p:cNvSpPr>
          <p:nvPr>
            <p:ph idx="1"/>
          </p:nvPr>
        </p:nvSpPr>
        <p:spPr>
          <a:xfrm>
            <a:off x="457200" y="1600200"/>
            <a:ext cx="8229600" cy="5153025"/>
          </a:xfrm>
        </p:spPr>
        <p:txBody>
          <a:bodyPr>
            <a:noAutofit/>
          </a:bodyPr>
          <a:lstStyle/>
          <a:p>
            <a:pPr marL="137160" indent="0">
              <a:buNone/>
            </a:pPr>
            <a:r>
              <a:rPr lang="en-US" sz="2300" dirty="0" smtClean="0"/>
              <a:t>Hyper-V allows us to create three different kinds of virtual switches:</a:t>
            </a:r>
          </a:p>
          <a:p>
            <a:pPr marL="651510" indent="-514350">
              <a:buFont typeface="+mj-lt"/>
              <a:buAutoNum type="romanUcPeriod"/>
            </a:pPr>
            <a:r>
              <a:rPr lang="en-US" sz="2300" dirty="0" smtClean="0"/>
              <a:t>Private: This type of virtual switch allows virtual machines running on the host to communicate only with each other and not with the operating system of the host.</a:t>
            </a:r>
          </a:p>
          <a:p>
            <a:pPr marL="651510" indent="-514350">
              <a:buFont typeface="+mj-lt"/>
              <a:buAutoNum type="romanUcPeriod"/>
            </a:pPr>
            <a:r>
              <a:rPr lang="en-US" sz="2300" dirty="0" smtClean="0"/>
              <a:t>Internal: </a:t>
            </a:r>
            <a:r>
              <a:rPr lang="en-US" sz="2300" dirty="0"/>
              <a:t>This type of virtual switch allows virtual machines running on the host to communicate only with each other </a:t>
            </a:r>
            <a:r>
              <a:rPr lang="en-US" sz="2300" dirty="0" smtClean="0"/>
              <a:t>and </a:t>
            </a:r>
            <a:r>
              <a:rPr lang="en-US" sz="2300" dirty="0"/>
              <a:t>with the operating system of the host</a:t>
            </a:r>
            <a:r>
              <a:rPr lang="en-US" sz="2300" dirty="0" smtClean="0"/>
              <a:t>.</a:t>
            </a:r>
          </a:p>
          <a:p>
            <a:pPr marL="651510" indent="-514350">
              <a:buFont typeface="+mj-lt"/>
              <a:buAutoNum type="romanUcPeriod"/>
            </a:pPr>
            <a:r>
              <a:rPr lang="en-US" sz="2300" dirty="0" smtClean="0"/>
              <a:t>External: </a:t>
            </a:r>
            <a:r>
              <a:rPr lang="en-US" sz="2300" dirty="0"/>
              <a:t>This type of virtual switch allows virtual machines running on the host to communicate only with each other and </a:t>
            </a:r>
            <a:r>
              <a:rPr lang="en-US" sz="2300" dirty="0" smtClean="0"/>
              <a:t>with </a:t>
            </a:r>
            <a:r>
              <a:rPr lang="en-US" sz="2300" dirty="0"/>
              <a:t>the operating </a:t>
            </a:r>
            <a:r>
              <a:rPr lang="en-US" sz="2300" dirty="0" smtClean="0"/>
              <a:t>system </a:t>
            </a:r>
            <a:r>
              <a:rPr lang="en-US" sz="2300" dirty="0"/>
              <a:t>of the </a:t>
            </a:r>
            <a:r>
              <a:rPr lang="en-US" sz="2300" dirty="0" smtClean="0"/>
              <a:t>host, with other systems on the physical network connected to the host through that adapter.</a:t>
            </a:r>
            <a:endParaRPr lang="en-US" sz="2300" dirty="0"/>
          </a:p>
        </p:txBody>
      </p:sp>
      <p:sp>
        <p:nvSpPr>
          <p:cNvPr id="5" name="Slide Number Placeholder 4"/>
          <p:cNvSpPr>
            <a:spLocks noGrp="1"/>
          </p:cNvSpPr>
          <p:nvPr>
            <p:ph type="sldNum" sz="quarter" idx="12"/>
          </p:nvPr>
        </p:nvSpPr>
        <p:spPr/>
        <p:txBody>
          <a:bodyPr/>
          <a:lstStyle/>
          <a:p>
            <a:fld id="{86107B36-C0D9-420C-85FF-D9B21261BE3E}" type="slidenum">
              <a:rPr lang="en-US" smtClean="0"/>
              <a:pPr/>
              <a:t>7</a:t>
            </a:fld>
            <a:endParaRPr lang="en-US" dirty="0"/>
          </a:p>
        </p:txBody>
      </p:sp>
    </p:spTree>
    <p:extLst>
      <p:ext uri="{BB962C8B-B14F-4D97-AF65-F5344CB8AC3E}">
        <p14:creationId xmlns:p14="http://schemas.microsoft.com/office/powerpoint/2010/main" xmlns="" val="13831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Storage of Hyper-V</a:t>
            </a:r>
            <a:endParaRPr lang="en-US" dirty="0"/>
          </a:p>
        </p:txBody>
      </p:sp>
      <p:sp>
        <p:nvSpPr>
          <p:cNvPr id="3" name="Content Placeholder 2"/>
          <p:cNvSpPr>
            <a:spLocks noGrp="1"/>
          </p:cNvSpPr>
          <p:nvPr>
            <p:ph idx="1"/>
          </p:nvPr>
        </p:nvSpPr>
        <p:spPr>
          <a:xfrm>
            <a:off x="76200" y="1066800"/>
            <a:ext cx="5715000" cy="5334000"/>
          </a:xfrm>
        </p:spPr>
        <p:txBody>
          <a:bodyPr>
            <a:normAutofit fontScale="85000" lnSpcReduction="20000"/>
          </a:bodyPr>
          <a:lstStyle/>
          <a:p>
            <a:pPr marL="137160" indent="0">
              <a:buNone/>
            </a:pPr>
            <a:r>
              <a:rPr lang="en-US" dirty="0" smtClean="0"/>
              <a:t>The  following  types of physical storage can be used by Hyper-V hosts for storing virtual machine configuration files and disks:</a:t>
            </a:r>
          </a:p>
          <a:p>
            <a:pPr>
              <a:buFont typeface="Wingdings" pitchFamily="2" charset="2"/>
              <a:buChar char="v"/>
            </a:pPr>
            <a:r>
              <a:rPr lang="en-US" dirty="0" smtClean="0"/>
              <a:t>Direct Attaches Storage (DAS): With DAS solutions, the storage is directly attached to the management operation system.</a:t>
            </a:r>
            <a:br>
              <a:rPr lang="en-US" dirty="0" smtClean="0"/>
            </a:br>
            <a:endParaRPr lang="en-US" dirty="0" smtClean="0"/>
          </a:p>
          <a:p>
            <a:pPr>
              <a:buFont typeface="Wingdings" pitchFamily="2" charset="2"/>
              <a:buChar char="v"/>
            </a:pPr>
            <a:r>
              <a:rPr lang="en-US" dirty="0" smtClean="0"/>
              <a:t>Storage Area Network (SAN): With SAN solutions, the storage is provided by a set of interconnected devices that are connected to a common communication and data transfer infrastructure, commonly known as the storage fabric.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67400" y="3962400"/>
            <a:ext cx="3200399" cy="25142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67401" y="1295400"/>
            <a:ext cx="3200400" cy="2143125"/>
          </a:xfrm>
          <a:prstGeom prst="rect">
            <a:avLst/>
          </a:prstGeom>
        </p:spPr>
      </p:pic>
      <p:sp>
        <p:nvSpPr>
          <p:cNvPr id="7" name="Slide Number Placeholder 6"/>
          <p:cNvSpPr>
            <a:spLocks noGrp="1"/>
          </p:cNvSpPr>
          <p:nvPr>
            <p:ph type="sldNum" sz="quarter" idx="12"/>
          </p:nvPr>
        </p:nvSpPr>
        <p:spPr/>
        <p:txBody>
          <a:bodyPr/>
          <a:lstStyle/>
          <a:p>
            <a:fld id="{86107B36-C0D9-420C-85FF-D9B21261BE3E}" type="slidenum">
              <a:rPr lang="en-US" smtClean="0"/>
              <a:pPr/>
              <a:t>8</a:t>
            </a:fld>
            <a:endParaRPr lang="en-US" dirty="0"/>
          </a:p>
        </p:txBody>
      </p:sp>
    </p:spTree>
    <p:extLst>
      <p:ext uri="{BB962C8B-B14F-4D97-AF65-F5344CB8AC3E}">
        <p14:creationId xmlns:p14="http://schemas.microsoft.com/office/powerpoint/2010/main" xmlns="" val="216744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
            <a:ext cx="7467600" cy="1600200"/>
          </a:xfrm>
        </p:spPr>
        <p:txBody>
          <a:bodyPr>
            <a:normAutofit/>
          </a:bodyPr>
          <a:lstStyle/>
          <a:p>
            <a:pPr algn="l"/>
            <a:r>
              <a:rPr lang="en-US" dirty="0" smtClean="0">
                <a:solidFill>
                  <a:schemeClr val="tx2">
                    <a:lumMod val="75000"/>
                  </a:schemeClr>
                </a:solidFill>
              </a:rPr>
              <a:t>Planning virtual machine deployment:</a:t>
            </a:r>
            <a:endParaRPr lang="en-US" dirty="0">
              <a:solidFill>
                <a:schemeClr val="tx2">
                  <a:lumMod val="75000"/>
                </a:schemeClr>
              </a:solidFill>
            </a:endParaRPr>
          </a:p>
        </p:txBody>
      </p:sp>
      <p:sp>
        <p:nvSpPr>
          <p:cNvPr id="3" name="Content Placeholder 2"/>
          <p:cNvSpPr>
            <a:spLocks noGrp="1"/>
          </p:cNvSpPr>
          <p:nvPr>
            <p:ph idx="1"/>
          </p:nvPr>
        </p:nvSpPr>
        <p:spPr>
          <a:xfrm>
            <a:off x="228600" y="1752600"/>
            <a:ext cx="8686800" cy="4953000"/>
          </a:xfrm>
        </p:spPr>
        <p:txBody>
          <a:bodyPr>
            <a:noAutofit/>
          </a:bodyPr>
          <a:lstStyle/>
          <a:p>
            <a:pPr marL="137160" indent="0">
              <a:buClr>
                <a:srgbClr val="7030A0"/>
              </a:buClr>
              <a:buNone/>
            </a:pPr>
            <a:r>
              <a:rPr lang="en-US" dirty="0" smtClean="0"/>
              <a:t>The following issues should be considered when crating new virtual machines on a Hyper-V host:</a:t>
            </a:r>
          </a:p>
          <a:p>
            <a:pPr>
              <a:buClr>
                <a:srgbClr val="7030A0"/>
              </a:buClr>
            </a:pPr>
            <a:r>
              <a:rPr lang="en-US" dirty="0" smtClean="0"/>
              <a:t>Location of configuration files</a:t>
            </a:r>
          </a:p>
          <a:p>
            <a:pPr>
              <a:buClr>
                <a:srgbClr val="7030A0"/>
              </a:buClr>
            </a:pPr>
            <a:r>
              <a:rPr lang="en-US" dirty="0" smtClean="0"/>
              <a:t>Startup memory </a:t>
            </a:r>
          </a:p>
          <a:p>
            <a:pPr>
              <a:buClr>
                <a:srgbClr val="7030A0"/>
              </a:buClr>
            </a:pPr>
            <a:r>
              <a:rPr lang="en-US" dirty="0" smtClean="0"/>
              <a:t>Virtual processors</a:t>
            </a:r>
          </a:p>
          <a:p>
            <a:pPr>
              <a:buClr>
                <a:srgbClr val="7030A0"/>
              </a:buClr>
            </a:pPr>
            <a:r>
              <a:rPr lang="en-US" dirty="0" smtClean="0"/>
              <a:t>Virtual networking </a:t>
            </a:r>
          </a:p>
          <a:p>
            <a:pPr>
              <a:buClr>
                <a:srgbClr val="7030A0"/>
              </a:buClr>
            </a:pPr>
            <a:r>
              <a:rPr lang="en-US" dirty="0" smtClean="0"/>
              <a:t>Virtual hard disks</a:t>
            </a:r>
          </a:p>
          <a:p>
            <a:pPr>
              <a:buClr>
                <a:srgbClr val="7030A0"/>
              </a:buClr>
            </a:pPr>
            <a:r>
              <a:rPr lang="en-US" dirty="0" smtClean="0"/>
              <a:t>Guest operating system deployment</a:t>
            </a:r>
          </a:p>
          <a:p>
            <a:pPr>
              <a:buClr>
                <a:srgbClr val="7030A0"/>
              </a:buClr>
            </a:pPr>
            <a:r>
              <a:rPr lang="en-US" dirty="0" smtClean="0"/>
              <a:t>Performing snapshots</a:t>
            </a:r>
            <a:endParaRPr lang="en-US" dirty="0"/>
          </a:p>
        </p:txBody>
      </p:sp>
      <p:sp>
        <p:nvSpPr>
          <p:cNvPr id="6" name="Slide Number Placeholder 5"/>
          <p:cNvSpPr>
            <a:spLocks noGrp="1"/>
          </p:cNvSpPr>
          <p:nvPr>
            <p:ph type="sldNum" sz="quarter" idx="12"/>
          </p:nvPr>
        </p:nvSpPr>
        <p:spPr/>
        <p:txBody>
          <a:bodyPr/>
          <a:lstStyle/>
          <a:p>
            <a:fld id="{86107B36-C0D9-420C-85FF-D9B21261BE3E}" type="slidenum">
              <a:rPr lang="en-US" smtClean="0"/>
              <a:pPr/>
              <a:t>9</a:t>
            </a:fld>
            <a:endParaRPr lang="en-US" dirty="0"/>
          </a:p>
        </p:txBody>
      </p:sp>
    </p:spTree>
    <p:extLst>
      <p:ext uri="{BB962C8B-B14F-4D97-AF65-F5344CB8AC3E}">
        <p14:creationId xmlns:p14="http://schemas.microsoft.com/office/powerpoint/2010/main" xmlns="" val="2861919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1562</TotalTime>
  <Words>595</Words>
  <Application>Microsoft Office PowerPoint</Application>
  <PresentationFormat>On-screen Show (4:3)</PresentationFormat>
  <Paragraphs>94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PRESENTATION ON  Hyper-V</vt:lpstr>
      <vt:lpstr>What is Hyper-V?</vt:lpstr>
      <vt:lpstr>History of Hyper-V</vt:lpstr>
      <vt:lpstr>Planning Hyper-V deployment:</vt:lpstr>
      <vt:lpstr>Hardware Requirement</vt:lpstr>
      <vt:lpstr>Virtual switch on Hyper-V</vt:lpstr>
      <vt:lpstr>Creating virtual switches</vt:lpstr>
      <vt:lpstr>Storage of Hyper-V</vt:lpstr>
      <vt:lpstr>Planning virtual machine deployment:</vt:lpstr>
      <vt:lpstr>Virtual Hard Disks</vt:lpstr>
      <vt:lpstr>Guest Operating System Deployment</vt:lpstr>
      <vt:lpstr>Benefit of Hyper-V</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Asiya</cp:lastModifiedBy>
  <cp:revision>212</cp:revision>
  <dcterms:created xsi:type="dcterms:W3CDTF">2016-01-18T16:35:03Z</dcterms:created>
  <dcterms:modified xsi:type="dcterms:W3CDTF">2016-05-13T14:18:14Z</dcterms:modified>
</cp:coreProperties>
</file>