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18"/>
  </p:notesMasterIdLst>
  <p:sldIdLst>
    <p:sldId id="256" r:id="rId2"/>
    <p:sldId id="261" r:id="rId3"/>
    <p:sldId id="275" r:id="rId4"/>
    <p:sldId id="262" r:id="rId5"/>
    <p:sldId id="263" r:id="rId6"/>
    <p:sldId id="257" r:id="rId7"/>
    <p:sldId id="264" r:id="rId8"/>
    <p:sldId id="273" r:id="rId9"/>
    <p:sldId id="265" r:id="rId10"/>
    <p:sldId id="274" r:id="rId11"/>
    <p:sldId id="272" r:id="rId12"/>
    <p:sldId id="268" r:id="rId13"/>
    <p:sldId id="269" r:id="rId14"/>
    <p:sldId id="267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565E0-DD94-4EF1-9D58-EF4F90CAD649}" type="datetimeFigureOut">
              <a:rPr lang="en-US" smtClean="0"/>
              <a:t>2/18/2017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7E58D-5E3C-4F8F-B4E4-02A57265A1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423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7E58D-5E3C-4F8F-B4E4-02A57265A1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009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692F-8228-419C-8CA9-AF95C4D71EDD}" type="datetime1">
              <a:rPr lang="en-US" smtClean="0"/>
              <a:t>2/18/2017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a.razzak660@gmail.com</a:t>
            </a: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6D5C3E0-C583-4D24-9350-9800CC86622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60956-A814-461B-8864-07F002B83749}" type="datetime1">
              <a:rPr lang="en-US" smtClean="0"/>
              <a:t>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a.razzak660@gmail.com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C3E0-C583-4D24-9350-9800CC866227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6D5C3E0-C583-4D24-9350-9800CC86622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D805F-66A4-41BB-B566-9F6C9C253D69}" type="datetime1">
              <a:rPr lang="en-US" smtClean="0"/>
              <a:t>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a.razzak660@gmail.com</a:t>
            </a: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0B30-3000-4E25-AC05-8EDBB34B7EA0}" type="datetime1">
              <a:rPr lang="en-US" smtClean="0"/>
              <a:t>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a.razzak660@gmail.com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6D5C3E0-C583-4D24-9350-9800CC86622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a.razzak660@gmail.com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FABA0-31E3-4494-A712-AC0A1C6E2681}" type="datetime1">
              <a:rPr lang="en-US" smtClean="0"/>
              <a:t>2/18/2017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6D5C3E0-C583-4D24-9350-9800CC86622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8A44338-98CC-4A3D-823C-8AACF5DE6290}" type="datetime1">
              <a:rPr lang="en-US" smtClean="0"/>
              <a:t>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a.razzak660@gmail.com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C3E0-C583-4D24-9350-9800CC86622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AFB36-7778-4EBB-81F9-5664889F2F4D}" type="datetime1">
              <a:rPr lang="en-US" smtClean="0"/>
              <a:t>2/18/2017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US" smtClean="0"/>
              <a:t>a.razzak660@gmail.com</a:t>
            </a:r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6D5C3E0-C583-4D24-9350-9800CC86622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A63F-7999-4903-A09B-3030017D21FE}" type="datetime1">
              <a:rPr lang="en-US" smtClean="0"/>
              <a:t>2/18/2017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a.razzak660@gmail.com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6D5C3E0-C583-4D24-9350-9800CC86622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D3A1-554D-4761-894B-277CF052D0A9}" type="datetime1">
              <a:rPr lang="en-US" smtClean="0"/>
              <a:t>2/18/2017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a.razzak660@gmail.com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6D5C3E0-C583-4D24-9350-9800CC86622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6D5C3E0-C583-4D24-9350-9800CC86622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B495E-0D06-42C3-A710-817EA2E85BD5}" type="datetime1">
              <a:rPr lang="en-US" smtClean="0"/>
              <a:t>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US" smtClean="0"/>
              <a:t>a.razzak660@gmail.com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6D5C3E0-C583-4D24-9350-9800CC86622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ABF3FD5-0704-4FF7-861A-4DE58578C08F}" type="datetime1">
              <a:rPr lang="en-US" smtClean="0"/>
              <a:t>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US" smtClean="0"/>
              <a:t>a.razzak660@gmail.com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90B18286-6854-4654-9264-90CB91B28CBC}" type="datetime1">
              <a:rPr lang="en-US" smtClean="0"/>
              <a:t>2/18/2017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a.razzak660@gmail.com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6D5C3E0-C583-4D24-9350-9800CC86622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C3E0-C583-4D24-9350-9800CC866227}" type="slidenum">
              <a:rPr lang="en-US" smtClean="0"/>
              <a:t>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20" y="381000"/>
            <a:ext cx="7772400" cy="15240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B0F0"/>
                </a:solidFill>
              </a:rPr>
              <a:t>Presentation on</a:t>
            </a:r>
            <a:br>
              <a:rPr lang="en-US" b="1" dirty="0" smtClean="0">
                <a:solidFill>
                  <a:srgbClr val="00B0F0"/>
                </a:solidFill>
              </a:rPr>
            </a:br>
            <a:r>
              <a:rPr lang="en-US" b="1" dirty="0" smtClean="0">
                <a:solidFill>
                  <a:srgbClr val="00B0F0"/>
                </a:solidFill>
              </a:rPr>
              <a:t>IP Addressing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67250" y="3733800"/>
            <a:ext cx="4048125" cy="19082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7030A0"/>
                </a:solidFill>
              </a:rPr>
              <a:t>ABDUR RAZZAK</a:t>
            </a:r>
            <a:endParaRPr lang="en-US" sz="1400" dirty="0" smtClean="0">
              <a:solidFill>
                <a:srgbClr val="7030A0"/>
              </a:solidFill>
            </a:endParaRPr>
          </a:p>
          <a:p>
            <a:r>
              <a:rPr lang="en-US" sz="1400" dirty="0" smtClean="0">
                <a:solidFill>
                  <a:srgbClr val="7030A0"/>
                </a:solidFill>
              </a:rPr>
              <a:t>MCSA</a:t>
            </a:r>
          </a:p>
          <a:p>
            <a:r>
              <a:rPr lang="en-US" sz="1400" dirty="0" smtClean="0">
                <a:solidFill>
                  <a:srgbClr val="7030A0"/>
                </a:solidFill>
              </a:rPr>
              <a:t>Profession Diploma in Networking Technologies</a:t>
            </a:r>
          </a:p>
          <a:p>
            <a:r>
              <a:rPr lang="en-US" sz="1400" dirty="0" smtClean="0">
                <a:solidFill>
                  <a:srgbClr val="7030A0"/>
                </a:solidFill>
              </a:rPr>
              <a:t>BSc Hon’s and MSc in Mathematics</a:t>
            </a:r>
          </a:p>
          <a:p>
            <a:endParaRPr lang="en-US" sz="1400" dirty="0">
              <a:solidFill>
                <a:srgbClr val="7030A0"/>
              </a:solidFill>
            </a:endParaRPr>
          </a:p>
          <a:p>
            <a:r>
              <a:rPr lang="en-US" sz="1400" dirty="0" smtClean="0">
                <a:solidFill>
                  <a:srgbClr val="7030A0"/>
                </a:solidFill>
              </a:rPr>
              <a:t>Mobile: 01723090660</a:t>
            </a:r>
          </a:p>
          <a:p>
            <a:r>
              <a:rPr lang="en-US" sz="1400" dirty="0" smtClean="0">
                <a:solidFill>
                  <a:srgbClr val="7030A0"/>
                </a:solidFill>
              </a:rPr>
              <a:t>Email: a.razzak660@gmail.com</a:t>
            </a:r>
          </a:p>
          <a:p>
            <a:r>
              <a:rPr lang="en-US" sz="1400" dirty="0" smtClean="0">
                <a:solidFill>
                  <a:srgbClr val="7030A0"/>
                </a:solidFill>
              </a:rPr>
              <a:t>Website: www.selftics.net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590800"/>
            <a:ext cx="3048000" cy="38100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a.razzak660@gmail.com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17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of Network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C3E0-C583-4D24-9350-9800CC866227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190" y="1758906"/>
            <a:ext cx="6789107" cy="410853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a.razzak660@gmail.com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484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Classes of Network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C3E0-C583-4D24-9350-9800CC866227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665946110"/>
              </p:ext>
            </p:extLst>
          </p:nvPr>
        </p:nvGraphicFramePr>
        <p:xfrm>
          <a:off x="457200" y="1981200"/>
          <a:ext cx="8305800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2044976"/>
                <a:gridCol w="1612624"/>
                <a:gridCol w="1600200"/>
                <a:gridCol w="1600200"/>
              </a:tblGrid>
              <a:tr h="142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octet (8 bits)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 bits</a:t>
                      </a:r>
                    </a:p>
                  </a:txBody>
                  <a:tcPr/>
                </a:tc>
              </a:tr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Host</a:t>
                      </a:r>
                    </a:p>
                  </a:txBody>
                  <a:tcPr/>
                </a:tc>
              </a:tr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Host</a:t>
                      </a:r>
                    </a:p>
                  </a:txBody>
                  <a:tcPr/>
                </a:tc>
              </a:tr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Host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0xxxxxxx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xxxxxxxx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xxxxxxxx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xxxxxxxx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10xxxxxx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xxxxxxxx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xxxxxxxx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xxxxxxxx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110xxxxx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xxxxxxxx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xxxxxxxx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xxxxxxxx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1000" y="1447800"/>
            <a:ext cx="472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IP Addressing in Binary</a:t>
            </a:r>
            <a:endParaRPr lang="en-US" sz="2000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3324613"/>
              </p:ext>
            </p:extLst>
          </p:nvPr>
        </p:nvGraphicFramePr>
        <p:xfrm>
          <a:off x="457200" y="4800600"/>
          <a:ext cx="8305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3657600"/>
                <a:gridCol w="1600200"/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octet 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</a:t>
                      </a:r>
                      <a:r>
                        <a:rPr lang="en-US" baseline="0" dirty="0" smtClean="0"/>
                        <a:t> Decimal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Example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00000001-01111111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1-127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10.1.0.1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10000000-10111111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128-191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150.1.1.10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11000000-11011111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192-223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200.1.1.15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a.razzak660@gmail.com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897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Subnet Mask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C3E0-C583-4D24-9350-9800CC866227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Subnet mask is a 32-bit number that masks an IP address, and divides the IP address into network address and host address. </a:t>
            </a:r>
            <a:endParaRPr lang="en-US" dirty="0" smtClean="0"/>
          </a:p>
          <a:p>
            <a:r>
              <a:rPr lang="en-US" dirty="0" smtClean="0"/>
              <a:t>Subnet </a:t>
            </a:r>
            <a:r>
              <a:rPr lang="en-US" dirty="0"/>
              <a:t>Mask is made by setting network bits to all "1"s and setting host bits to all "0"s.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942049"/>
              </p:ext>
            </p:extLst>
          </p:nvPr>
        </p:nvGraphicFramePr>
        <p:xfrm>
          <a:off x="685800" y="4191000"/>
          <a:ext cx="7924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3733800"/>
                <a:gridCol w="289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Default Subnet Mask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Network.Host.Host.Host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255.0.0.0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Network.Network.Host.Host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255.255.0.0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Network.Network.Network.Host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255.255.255.0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a.razzak660@gmail.com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476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914400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Network </a:t>
            </a:r>
            <a:r>
              <a:rPr lang="en-US" sz="3600" b="1" dirty="0" smtClean="0"/>
              <a:t>address and </a:t>
            </a:r>
            <a:br>
              <a:rPr lang="en-US" sz="3600" b="1" dirty="0" smtClean="0"/>
            </a:br>
            <a:r>
              <a:rPr lang="en-US" sz="3600" b="1" dirty="0" smtClean="0"/>
              <a:t>Broadcast address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C3E0-C583-4D24-9350-9800CC866227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/>
              <a:t>Network address: </a:t>
            </a:r>
            <a:r>
              <a:rPr lang="en-US" sz="2800" dirty="0"/>
              <a:t>This is the designation used in routing to send packets to a remote network. </a:t>
            </a:r>
          </a:p>
          <a:p>
            <a:r>
              <a:rPr lang="en-US" sz="2800" u="sng" dirty="0"/>
              <a:t>For example</a:t>
            </a:r>
            <a:r>
              <a:rPr lang="en-US" sz="2800" dirty="0"/>
              <a:t>- 10.0.0.0, 172.16.0.0, and 192.168.10.0 etc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b="1" dirty="0"/>
              <a:t>Broadcast address: </a:t>
            </a:r>
            <a:r>
              <a:rPr lang="en-US" sz="2800" dirty="0"/>
              <a:t>The broadcast address is used by applications and hosts to send information to all hosts on a network. </a:t>
            </a:r>
          </a:p>
          <a:p>
            <a:r>
              <a:rPr lang="en-US" sz="2800" dirty="0" smtClean="0"/>
              <a:t>For example- 10.255.255.255, 172.16.255.255, and 255.255.255.255 etc.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a.razzak660@gmail.com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685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(Reserved) </a:t>
            </a:r>
            <a:r>
              <a:rPr lang="en-US" dirty="0"/>
              <a:t>IP Addresses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C3E0-C583-4D24-9350-9800CC866227}" type="slidenum">
              <a:rPr lang="en-US" smtClean="0"/>
              <a:t>14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534400" cy="2892552"/>
          </a:xfrm>
        </p:spPr>
        <p:txBody>
          <a:bodyPr>
            <a:normAutofit fontScale="92500"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Class A Private IP </a:t>
            </a:r>
            <a:r>
              <a:rPr lang="en-US" sz="2400" dirty="0"/>
              <a:t>a</a:t>
            </a:r>
            <a:r>
              <a:rPr lang="en-US" sz="2400" dirty="0" smtClean="0"/>
              <a:t>ddress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smtClean="0"/>
              <a:t>range is 10.0.0.0 through 10.255.255.255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Class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B Private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IP </a:t>
            </a:r>
            <a:r>
              <a:rPr lang="en-US" sz="2400" dirty="0" smtClean="0"/>
              <a:t>address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/>
              <a:t>range is </a:t>
            </a:r>
            <a:r>
              <a:rPr lang="en-US" sz="2400" dirty="0" smtClean="0"/>
              <a:t>172.16.0.0 through 172.31.255.255</a:t>
            </a:r>
            <a:endParaRPr lang="en-US" sz="2400" dirty="0"/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Class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C Private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IP </a:t>
            </a:r>
            <a:r>
              <a:rPr lang="en-US" sz="2400" dirty="0"/>
              <a:t>address range is </a:t>
            </a:r>
            <a:r>
              <a:rPr lang="en-US" sz="2400" dirty="0" smtClean="0"/>
              <a:t>192.168.0.0 </a:t>
            </a:r>
            <a:r>
              <a:rPr lang="en-US" sz="2400" dirty="0"/>
              <a:t>through </a:t>
            </a:r>
            <a:r>
              <a:rPr lang="en-US" sz="2400" dirty="0" smtClean="0"/>
              <a:t>192.168.255.255</a:t>
            </a:r>
            <a:endParaRPr lang="en-US" sz="2400" dirty="0"/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The APIPA </a:t>
            </a:r>
            <a:r>
              <a:rPr lang="en-US" sz="2400" dirty="0"/>
              <a:t>address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smtClean="0"/>
              <a:t>range is 169.254.0.1 through 169.254.255.254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267200"/>
            <a:ext cx="7239000" cy="212530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a.razzak660@gmail.com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24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</a:t>
            </a:r>
            <a:r>
              <a:rPr lang="en-US" dirty="0" err="1" smtClean="0"/>
              <a:t>Subnetting</a:t>
            </a:r>
            <a:r>
              <a:rPr lang="en-US" dirty="0" smtClean="0"/>
              <a:t> and Classless IP Addressing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C3E0-C583-4D24-9350-9800CC866227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 Subnetting: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The practice of dividing a network into two or more networks is called subnetting.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Classless Inter-Domain Routing (CIDR</a:t>
            </a:r>
            <a:r>
              <a:rPr lang="en-US" dirty="0" smtClean="0">
                <a:solidFill>
                  <a:srgbClr val="FFFF00"/>
                </a:solidFill>
              </a:rPr>
              <a:t>):</a:t>
            </a:r>
          </a:p>
          <a:p>
            <a:r>
              <a:rPr lang="en-US" dirty="0" smtClean="0"/>
              <a:t>Classless </a:t>
            </a:r>
            <a:r>
              <a:rPr lang="en-US" dirty="0"/>
              <a:t>Inter-Domain </a:t>
            </a:r>
            <a:r>
              <a:rPr lang="en-US" dirty="0" smtClean="0"/>
              <a:t>Routing (CIDR) </a:t>
            </a:r>
            <a:r>
              <a:rPr lang="en-US" dirty="0"/>
              <a:t>is a way to allow more flexible allocation </a:t>
            </a:r>
            <a:r>
              <a:rPr lang="en-US" dirty="0" smtClean="0"/>
              <a:t>of IP </a:t>
            </a:r>
            <a:r>
              <a:rPr lang="en-US" dirty="0"/>
              <a:t>addresses than was possible with the original system of IP address </a:t>
            </a:r>
            <a:r>
              <a:rPr lang="en-US" dirty="0" smtClean="0"/>
              <a:t>classes.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IP subnetworks</a:t>
            </a:r>
          </a:p>
          <a:p>
            <a:r>
              <a:rPr lang="en-US" dirty="0"/>
              <a:t>IP networks may be divided into subnetworks in both IPv4 and IPv6. For this purpose, an IP address is logically recognized as consisting of two parts: the network prefix and the host </a:t>
            </a:r>
            <a:r>
              <a:rPr lang="en-US" dirty="0" smtClean="0"/>
              <a:t>identifier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The subnet mask or the CIDR prefix determines how the IP address is divided into network and host parts.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a.razzak660@gmail.com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834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End…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C3E0-C583-4D24-9350-9800CC866227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600200"/>
            <a:ext cx="5791200" cy="3886200"/>
          </a:xfrm>
        </p:spPr>
      </p:pic>
      <p:sp>
        <p:nvSpPr>
          <p:cNvPr id="4" name="TextBox 3"/>
          <p:cNvSpPr txBox="1"/>
          <p:nvPr/>
        </p:nvSpPr>
        <p:spPr>
          <a:xfrm>
            <a:off x="1981200" y="5715000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Thanks for watching the presentation…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a.razzak660@gmail.com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448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71173"/>
          </a:xfrm>
        </p:spPr>
        <p:txBody>
          <a:bodyPr/>
          <a:lstStyle/>
          <a:p>
            <a:pPr algn="ctr"/>
            <a:r>
              <a:rPr lang="en-US" b="1" dirty="0" smtClean="0"/>
              <a:t>What is an IP Address?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C3E0-C583-4D24-9350-9800CC866227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4300" y="1821317"/>
            <a:ext cx="5715000" cy="4639378"/>
          </a:xfrm>
        </p:spPr>
        <p:txBody>
          <a:bodyPr>
            <a:normAutofit/>
          </a:bodyPr>
          <a:lstStyle/>
          <a:p>
            <a:r>
              <a:rPr lang="en-US" sz="2800" dirty="0"/>
              <a:t>An IP </a:t>
            </a:r>
            <a:r>
              <a:rPr lang="en-US" sz="2800" dirty="0" smtClean="0"/>
              <a:t>address is </a:t>
            </a:r>
            <a:r>
              <a:rPr lang="en-US" sz="2800" dirty="0"/>
              <a:t>a numeric identifier assigned </a:t>
            </a:r>
            <a:r>
              <a:rPr lang="en-US" sz="2800" dirty="0" smtClean="0"/>
              <a:t>to </a:t>
            </a:r>
            <a:r>
              <a:rPr lang="en-US" sz="2800" dirty="0"/>
              <a:t>each </a:t>
            </a:r>
            <a:r>
              <a:rPr lang="en-US" sz="2800" dirty="0" smtClean="0"/>
              <a:t>device </a:t>
            </a:r>
            <a:r>
              <a:rPr lang="en-US" sz="2800" dirty="0"/>
              <a:t>(e.g</a:t>
            </a:r>
            <a:r>
              <a:rPr lang="en-US" sz="2800" dirty="0" smtClean="0"/>
              <a:t>. </a:t>
            </a:r>
            <a:r>
              <a:rPr lang="en-US" sz="2800" dirty="0"/>
              <a:t>computer, printer) on </a:t>
            </a:r>
            <a:r>
              <a:rPr lang="en-US" sz="2800" dirty="0" smtClean="0"/>
              <a:t>a TCP/IP network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dirty="0" smtClean="0"/>
              <a:t>It </a:t>
            </a:r>
            <a:r>
              <a:rPr lang="en-US" sz="2800" dirty="0"/>
              <a:t>designates the specific </a:t>
            </a:r>
            <a:r>
              <a:rPr lang="en-US" sz="2800" dirty="0" smtClean="0"/>
              <a:t>location </a:t>
            </a:r>
            <a:r>
              <a:rPr lang="en-US" sz="2800" dirty="0"/>
              <a:t>of a device on the network.</a:t>
            </a:r>
          </a:p>
          <a:p>
            <a:r>
              <a:rPr lang="en-US" sz="2800" dirty="0"/>
              <a:t>An IP address is a software address, not a </a:t>
            </a:r>
            <a:r>
              <a:rPr lang="en-US" sz="2800" dirty="0" smtClean="0"/>
              <a:t>hardware address.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100" y="2667000"/>
            <a:ext cx="3200400" cy="28956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a.razzak660@gmail.com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2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Terminology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a.razzak660@gmail.com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C3E0-C583-4D24-9350-9800CC866227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28600" y="1527048"/>
            <a:ext cx="8537448" cy="4572000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Bit: </a:t>
            </a:r>
            <a:r>
              <a:rPr lang="en-US" dirty="0" smtClean="0"/>
              <a:t>A </a:t>
            </a:r>
            <a:r>
              <a:rPr lang="en-US" i="1" dirty="0"/>
              <a:t>bit </a:t>
            </a:r>
            <a:r>
              <a:rPr lang="en-US" dirty="0"/>
              <a:t>is one digit, either a 1 or a </a:t>
            </a:r>
            <a:r>
              <a:rPr lang="en-US" dirty="0" smtClean="0"/>
              <a:t>0.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Byte: </a:t>
            </a:r>
            <a:r>
              <a:rPr lang="en-US" dirty="0" smtClean="0"/>
              <a:t>A </a:t>
            </a:r>
            <a:r>
              <a:rPr lang="en-US" i="1" dirty="0"/>
              <a:t>byte </a:t>
            </a:r>
            <a:r>
              <a:rPr lang="en-US" dirty="0"/>
              <a:t>is 7 or 8 bits, depending on whether parity is used. </a:t>
            </a:r>
            <a:r>
              <a:rPr lang="en-US" dirty="0" smtClean="0"/>
              <a:t>For IP addressing, always </a:t>
            </a:r>
            <a:r>
              <a:rPr lang="en-US" i="1" dirty="0"/>
              <a:t>assume</a:t>
            </a:r>
            <a:r>
              <a:rPr lang="en-US" dirty="0"/>
              <a:t> a byte is 8 </a:t>
            </a:r>
            <a:r>
              <a:rPr lang="en-US" dirty="0" smtClean="0"/>
              <a:t>bits.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Octet: </a:t>
            </a:r>
            <a:r>
              <a:rPr lang="en-US" dirty="0" smtClean="0"/>
              <a:t>An </a:t>
            </a:r>
            <a:r>
              <a:rPr lang="en-US" dirty="0"/>
              <a:t>octet, made up of 8 bits, is just an ordinary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8-bit </a:t>
            </a:r>
            <a:r>
              <a:rPr lang="en-US" dirty="0"/>
              <a:t>binary number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The </a:t>
            </a:r>
            <a:r>
              <a:rPr lang="en-US" dirty="0"/>
              <a:t>terms </a:t>
            </a:r>
            <a:r>
              <a:rPr lang="en-US" i="1" dirty="0"/>
              <a:t>byte </a:t>
            </a:r>
            <a:r>
              <a:rPr lang="en-US" dirty="0"/>
              <a:t>and </a:t>
            </a:r>
            <a:r>
              <a:rPr lang="en-US" i="1" dirty="0"/>
              <a:t>octet </a:t>
            </a:r>
            <a:r>
              <a:rPr lang="en-US" dirty="0"/>
              <a:t>are </a:t>
            </a:r>
            <a:r>
              <a:rPr lang="en-US" dirty="0" smtClean="0"/>
              <a:t>completely interchangeable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145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IP V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ersions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C3E0-C583-4D24-9350-9800CC866227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Two </a:t>
            </a:r>
            <a:r>
              <a:rPr lang="en-US" dirty="0">
                <a:solidFill>
                  <a:srgbClr val="002060"/>
                </a:solidFill>
              </a:rPr>
              <a:t>versions of the Internet Protocol (IP) are in use: IP Version 4 and IP Version 6. </a:t>
            </a:r>
            <a:endParaRPr lang="en-US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Each </a:t>
            </a:r>
            <a:r>
              <a:rPr lang="en-US" dirty="0">
                <a:solidFill>
                  <a:srgbClr val="002060"/>
                </a:solidFill>
              </a:rPr>
              <a:t>version defines an IP address differently. Because of its prevalence, the generic term IP address typically still refers to the addresses defined by IPv4. </a:t>
            </a:r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pPr lvl="0"/>
            <a:r>
              <a:rPr lang="en-US" b="1" dirty="0"/>
              <a:t>IPv4:</a:t>
            </a:r>
            <a:r>
              <a:rPr lang="en-US" dirty="0"/>
              <a:t> Internet Protocol version 4 (IPv4) is the fourth version of the Internet Protocol (IP). It is one of the core protocols of standards-based internetworking methods in the Internet. IPv4, which is only 32 bits long and represented in decimals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IPv6:</a:t>
            </a:r>
            <a:r>
              <a:rPr lang="en-US" dirty="0"/>
              <a:t> Internet Protocol version 6 (IPv6) is the sixth version of the Internet Protocol (IP). IPv6 addressing is not like IPv4 addressing. IPv6 addressing has much more address space and is 128 bits long, represented in hexadecimal.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a.razzak660@gmail.com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8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solidFill>
                  <a:schemeClr val="accent1">
                    <a:lumMod val="50000"/>
                  </a:schemeClr>
                </a:solidFill>
              </a:rPr>
              <a:t>IPv4 </a:t>
            </a:r>
            <a:r>
              <a:rPr lang="en-US" b="1" smtClean="0">
                <a:solidFill>
                  <a:schemeClr val="accent1">
                    <a:lumMod val="50000"/>
                  </a:schemeClr>
                </a:solidFill>
              </a:rPr>
              <a:t>address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C3E0-C583-4D24-9350-9800CC866227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IPv4 an address consists of 32 bits which limits the address space to 4294967296 (2</a:t>
            </a:r>
            <a:r>
              <a:rPr lang="en-US" baseline="30000" dirty="0"/>
              <a:t>32</a:t>
            </a:r>
            <a:r>
              <a:rPr lang="en-US" dirty="0"/>
              <a:t>) possible unique addresses. </a:t>
            </a:r>
            <a:endParaRPr lang="en-US" dirty="0" smtClean="0"/>
          </a:p>
          <a:p>
            <a:r>
              <a:rPr lang="en-US" dirty="0" smtClean="0"/>
              <a:t>IPv4 </a:t>
            </a:r>
            <a:r>
              <a:rPr lang="en-US" dirty="0"/>
              <a:t>addresses are canonically represented in dot-decimal notation, which consists of four decimal numbers, each ranging from 0 to 255, separated by dots, e.g</a:t>
            </a:r>
            <a:r>
              <a:rPr lang="en-US" dirty="0" smtClean="0"/>
              <a:t>. </a:t>
            </a:r>
            <a:r>
              <a:rPr lang="en-US" dirty="0"/>
              <a:t>172.16.254.1.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part represents a group of 8 bits (octet) of the address.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some cases of technical writing, IPv4 addresses may be presented in various hexadecimal, octal, or binary representations.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a.razzak660@gmail.com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89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8382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Network Address &amp; Host Address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C3E0-C583-4D24-9350-9800CC866227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FFFF00"/>
                </a:solidFill>
              </a:rPr>
              <a:t>What is Network Address?</a:t>
            </a:r>
            <a:endParaRPr lang="en-US" sz="3000" dirty="0" smtClean="0">
              <a:solidFill>
                <a:srgbClr val="FFFF00"/>
              </a:solidFill>
            </a:endParaRPr>
          </a:p>
          <a:p>
            <a:r>
              <a:rPr lang="en-US" sz="3000" dirty="0" smtClean="0"/>
              <a:t>The </a:t>
            </a:r>
            <a:r>
              <a:rPr lang="en-US" sz="3000" dirty="0"/>
              <a:t>network address—also called the network number—uniquely identifies each network. </a:t>
            </a:r>
          </a:p>
          <a:p>
            <a:r>
              <a:rPr lang="en-US" sz="3000" dirty="0"/>
              <a:t>Every machine on the same network shares that network address as part of its IP address. </a:t>
            </a:r>
          </a:p>
          <a:p>
            <a:r>
              <a:rPr lang="en-US" sz="3000" dirty="0"/>
              <a:t>In the IP address 172.16.30.56, for example, 172.16 is the network address</a:t>
            </a:r>
            <a:r>
              <a:rPr lang="en-US" sz="3000" dirty="0" smtClean="0"/>
              <a:t>.</a:t>
            </a:r>
          </a:p>
          <a:p>
            <a:pPr marL="0" indent="0">
              <a:buNone/>
            </a:pPr>
            <a:endParaRPr lang="en-US" sz="30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a.razzak660@gmail.com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15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Network Address &amp; Host Address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C3E0-C583-4D24-9350-9800CC866227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13648" cy="45720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FFFF00"/>
                </a:solidFill>
              </a:rPr>
              <a:t>What is Host Address?</a:t>
            </a:r>
          </a:p>
          <a:p>
            <a:r>
              <a:rPr lang="en-US" dirty="0" smtClean="0"/>
              <a:t>The </a:t>
            </a:r>
            <a:r>
              <a:rPr lang="en-US" dirty="0"/>
              <a:t>host </a:t>
            </a:r>
            <a:r>
              <a:rPr lang="en-US" dirty="0" smtClean="0"/>
              <a:t>address is </a:t>
            </a:r>
            <a:r>
              <a:rPr lang="en-US" dirty="0"/>
              <a:t>assigned to, and uniquely identifies, each machine on a network. </a:t>
            </a:r>
          </a:p>
          <a:p>
            <a:r>
              <a:rPr lang="en-US" dirty="0"/>
              <a:t>This part of the address must be unique because it identifies a particular machine—an individual—as opposed to a network, which is a group. </a:t>
            </a:r>
            <a:endParaRPr lang="en-US" dirty="0" smtClean="0"/>
          </a:p>
          <a:p>
            <a:r>
              <a:rPr lang="en-US" dirty="0" smtClean="0"/>
              <a:t> In </a:t>
            </a:r>
            <a:r>
              <a:rPr lang="en-US" dirty="0"/>
              <a:t>the sample IP address 172.16.30.56, the 30.56 is the host </a:t>
            </a:r>
            <a:r>
              <a:rPr lang="en-US" dirty="0" smtClean="0"/>
              <a:t>address.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The 172.0.0.1 address is used for Loopback or diagnostics.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a.razzak660@gmail.com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92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 </a:t>
            </a:r>
            <a:r>
              <a:rPr lang="en-US" smtClean="0"/>
              <a:t>of </a:t>
            </a:r>
            <a:r>
              <a:rPr lang="en-US" smtClean="0"/>
              <a:t>IP </a:t>
            </a:r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C3E0-C583-4D24-9350-9800CC866227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221350201"/>
              </p:ext>
            </p:extLst>
          </p:nvPr>
        </p:nvGraphicFramePr>
        <p:xfrm>
          <a:off x="457200" y="1676400"/>
          <a:ext cx="850424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4775"/>
                <a:gridCol w="1143000"/>
                <a:gridCol w="2743200"/>
                <a:gridCol w="3243265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Range of</a:t>
                      </a:r>
                      <a:r>
                        <a:rPr lang="en-US" baseline="0" dirty="0" smtClean="0"/>
                        <a:t> IP Classes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0.0.0.0</a:t>
                      </a:r>
                      <a:r>
                        <a:rPr lang="en-US" baseline="0" dirty="0" smtClean="0"/>
                        <a:t> to 127.0.0.0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Subnet mask: 255.0.0.0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128.0.0.0</a:t>
                      </a:r>
                      <a:r>
                        <a:rPr lang="en-US" baseline="0" dirty="0" smtClean="0"/>
                        <a:t> to 191.0.0.0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Subnet</a:t>
                      </a:r>
                      <a:r>
                        <a:rPr lang="en-US" baseline="0" dirty="0" smtClean="0"/>
                        <a:t> mask: 255.255.0.0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192.0.0.0</a:t>
                      </a:r>
                      <a:r>
                        <a:rPr lang="en-US" baseline="0" dirty="0" smtClean="0"/>
                        <a:t> to 223.0.0.0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Subnet mask: 255.255.255.0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224.0.0.0 to 239.0.0.0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Reserve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240.0.0.0 to 255.0.0.0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Reserve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419599"/>
            <a:ext cx="2990850" cy="16478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4252911"/>
            <a:ext cx="3512127" cy="19812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a.razzak660@gmail.com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190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Classes of Network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C3E0-C583-4D24-9350-9800CC866227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Class </a:t>
            </a:r>
            <a:r>
              <a:rPr lang="en-US" dirty="0">
                <a:solidFill>
                  <a:srgbClr val="FFFF00"/>
                </a:solidFill>
              </a:rPr>
              <a:t>A </a:t>
            </a:r>
            <a:r>
              <a:rPr lang="en-US" dirty="0" smtClean="0">
                <a:solidFill>
                  <a:srgbClr val="FFFF00"/>
                </a:solidFill>
              </a:rPr>
              <a:t>Address:  </a:t>
            </a:r>
            <a:r>
              <a:rPr lang="en-US" dirty="0"/>
              <a:t>The IP range for a Class A network is 1 through 126. This </a:t>
            </a:r>
            <a:r>
              <a:rPr lang="en-US" dirty="0" smtClean="0"/>
              <a:t>provides </a:t>
            </a:r>
            <a:r>
              <a:rPr lang="en-US" dirty="0"/>
              <a:t>8 bits of network addressing and 24 bits of host addressing by default.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Class </a:t>
            </a:r>
            <a:r>
              <a:rPr lang="en-US" dirty="0">
                <a:solidFill>
                  <a:srgbClr val="FFFF00"/>
                </a:solidFill>
              </a:rPr>
              <a:t>B </a:t>
            </a:r>
            <a:r>
              <a:rPr lang="en-US" dirty="0" smtClean="0">
                <a:solidFill>
                  <a:srgbClr val="FFFF00"/>
                </a:solidFill>
              </a:rPr>
              <a:t>Address:  </a:t>
            </a:r>
            <a:r>
              <a:rPr lang="en-US" dirty="0"/>
              <a:t>The IP range for a Class B network is 128 through 191. Class B </a:t>
            </a:r>
            <a:r>
              <a:rPr lang="en-US" dirty="0" smtClean="0"/>
              <a:t>addressing </a:t>
            </a:r>
            <a:r>
              <a:rPr lang="en-US" dirty="0"/>
              <a:t>provides 16 bits of network addressing and 16 bits of host addressing by default.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Class </a:t>
            </a:r>
            <a:r>
              <a:rPr lang="en-US" dirty="0">
                <a:solidFill>
                  <a:srgbClr val="FFFF00"/>
                </a:solidFill>
              </a:rPr>
              <a:t>C </a:t>
            </a:r>
            <a:r>
              <a:rPr lang="en-US" dirty="0" smtClean="0">
                <a:solidFill>
                  <a:srgbClr val="FFFF00"/>
                </a:solidFill>
              </a:rPr>
              <a:t>Address:  </a:t>
            </a:r>
            <a:r>
              <a:rPr lang="en-US" dirty="0"/>
              <a:t>The IP range for a Class C network is 192 through 223. Class </a:t>
            </a:r>
            <a:r>
              <a:rPr lang="en-US" dirty="0" smtClean="0"/>
              <a:t>C </a:t>
            </a:r>
            <a:r>
              <a:rPr lang="en-US" dirty="0"/>
              <a:t>addressing provides 24 bits of network addressing and 8 bits of host addressing by default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Class D Address: </a:t>
            </a:r>
            <a:r>
              <a:rPr lang="en-US" dirty="0"/>
              <a:t>The IP range for a Class </a:t>
            </a:r>
            <a:r>
              <a:rPr lang="en-US" dirty="0" smtClean="0"/>
              <a:t>D </a:t>
            </a:r>
            <a:r>
              <a:rPr lang="en-US" dirty="0"/>
              <a:t>network is </a:t>
            </a:r>
            <a:r>
              <a:rPr lang="en-US" dirty="0" smtClean="0"/>
              <a:t>224 </a:t>
            </a:r>
            <a:r>
              <a:rPr lang="en-US" dirty="0"/>
              <a:t>through </a:t>
            </a:r>
            <a:r>
              <a:rPr lang="en-US" dirty="0" smtClean="0"/>
              <a:t>239. It is used for Multicast addresses.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Class E Address: </a:t>
            </a:r>
            <a:r>
              <a:rPr lang="en-US" dirty="0"/>
              <a:t>The IP range for a Class </a:t>
            </a:r>
            <a:r>
              <a:rPr lang="en-US" dirty="0" smtClean="0"/>
              <a:t>E </a:t>
            </a:r>
            <a:r>
              <a:rPr lang="en-US" dirty="0"/>
              <a:t>network is </a:t>
            </a:r>
            <a:r>
              <a:rPr lang="en-US" dirty="0" smtClean="0"/>
              <a:t>240 </a:t>
            </a:r>
            <a:r>
              <a:rPr lang="en-US" dirty="0"/>
              <a:t>through </a:t>
            </a:r>
            <a:r>
              <a:rPr lang="en-US" dirty="0" smtClean="0"/>
              <a:t>255. It is used for Research (Scientific purposes).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a.razzak660@gmail.com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70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1690</TotalTime>
  <Words>1120</Words>
  <Application>Microsoft Office PowerPoint</Application>
  <PresentationFormat>On-screen Show (4:3)</PresentationFormat>
  <Paragraphs>197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Civic</vt:lpstr>
      <vt:lpstr>Presentation on IP Addressing</vt:lpstr>
      <vt:lpstr>What is an IP Address?</vt:lpstr>
      <vt:lpstr>IP Terminology</vt:lpstr>
      <vt:lpstr>IP Versions</vt:lpstr>
      <vt:lpstr>IPv4 address</vt:lpstr>
      <vt:lpstr>Network Address &amp; Host Address</vt:lpstr>
      <vt:lpstr>Network Address &amp; Host Address</vt:lpstr>
      <vt:lpstr>Class of IP address</vt:lpstr>
      <vt:lpstr>Classes of Network</vt:lpstr>
      <vt:lpstr>Class of Network</vt:lpstr>
      <vt:lpstr>Classes of Network</vt:lpstr>
      <vt:lpstr>Subnet Mask</vt:lpstr>
      <vt:lpstr>Network address and  Broadcast address</vt:lpstr>
      <vt:lpstr>Private (Reserved) IP Addresses </vt:lpstr>
      <vt:lpstr>IP Subnetting and Classless IP Addressing</vt:lpstr>
      <vt:lpstr>The End…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Abdur_Razzak</cp:lastModifiedBy>
  <cp:revision>189</cp:revision>
  <dcterms:created xsi:type="dcterms:W3CDTF">2016-01-13T15:36:47Z</dcterms:created>
  <dcterms:modified xsi:type="dcterms:W3CDTF">2017-02-18T07:50:20Z</dcterms:modified>
</cp:coreProperties>
</file>