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9" r:id="rId4"/>
    <p:sldId id="288" r:id="rId5"/>
    <p:sldId id="289" r:id="rId6"/>
    <p:sldId id="274" r:id="rId7"/>
    <p:sldId id="277" r:id="rId8"/>
    <p:sldId id="278" r:id="rId9"/>
    <p:sldId id="280" r:id="rId10"/>
    <p:sldId id="282" r:id="rId11"/>
    <p:sldId id="283" r:id="rId12"/>
    <p:sldId id="281" r:id="rId13"/>
    <p:sldId id="287" r:id="rId14"/>
    <p:sldId id="284" r:id="rId15"/>
    <p:sldId id="286" r:id="rId16"/>
    <p:sldId id="28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766" autoAdjust="0"/>
  </p:normalViewPr>
  <p:slideViewPr>
    <p:cSldViewPr>
      <p:cViewPr>
        <p:scale>
          <a:sx n="100" d="100"/>
          <a:sy n="100" d="100"/>
        </p:scale>
        <p:origin x="-47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76201"/>
            <a:ext cx="838199" cy="838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76202"/>
            <a:ext cx="838200" cy="8791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291996-C832-4889-A824-9E747201B5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283" y="838200"/>
            <a:ext cx="7696200" cy="1752600"/>
          </a:xfrm>
        </p:spPr>
        <p:txBody>
          <a:bodyPr>
            <a:normAutofit/>
          </a:bodyPr>
          <a:lstStyle/>
          <a:p>
            <a:pPr algn="l"/>
            <a:r>
              <a:rPr lang="en-US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</a:t>
            </a:r>
            <a:br>
              <a:rPr lang="en-US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On Windows Firewall</a:t>
            </a:r>
            <a:endParaRPr lang="en-US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7900" y="523108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Abdur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azzak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ID: 1204149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ID-NT/ACSL-01M/R28/01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Date: 19/06/2016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9448"/>
            <a:ext cx="3658812" cy="22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953000" cy="5029200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 smtClean="0"/>
              <a:t>By default, all three firewall profiles are enabled on Windows computer. You can change the state of any profile or configure: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 smtClean="0"/>
              <a:t>Firewall State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 smtClean="0"/>
              <a:t>Inbound Connections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 smtClean="0"/>
              <a:t>Block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 smtClean="0"/>
              <a:t>Block All Connections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 smtClean="0"/>
              <a:t>Allow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 smtClean="0"/>
              <a:t>Outbound Connections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dirty="0" smtClean="0"/>
              <a:t>Protected Network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6400"/>
            <a:ext cx="3962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02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rule is basically a set of criteria that determines whether a network packet should be handled.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two basic types of rules you can </a:t>
            </a:r>
            <a:r>
              <a:rPr lang="en-US" sz="2400" dirty="0" smtClean="0"/>
              <a:t>configure </a:t>
            </a:r>
            <a:r>
              <a:rPr lang="en-US" sz="2400" dirty="0"/>
              <a:t>in Windows Firewall with Advanced </a:t>
            </a:r>
            <a:r>
              <a:rPr lang="en-US" sz="2400" dirty="0" smtClean="0"/>
              <a:t>Security are: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6"/>
                </a:solidFill>
              </a:rPr>
              <a:t>Firewall </a:t>
            </a:r>
            <a:r>
              <a:rPr lang="en-US" sz="2400" b="1" dirty="0" smtClean="0">
                <a:solidFill>
                  <a:schemeClr val="accent6"/>
                </a:solidFill>
              </a:rPr>
              <a:t>rule: </a:t>
            </a:r>
            <a:r>
              <a:rPr lang="en-US" sz="2400" dirty="0"/>
              <a:t>A set of criteria that </a:t>
            </a:r>
            <a:r>
              <a:rPr lang="en-US" sz="2400" dirty="0" smtClean="0"/>
              <a:t>specifies </a:t>
            </a:r>
            <a:r>
              <a:rPr lang="en-US" sz="2400" dirty="0"/>
              <a:t>whether a particular type of </a:t>
            </a:r>
            <a:r>
              <a:rPr lang="en-US" sz="2400" dirty="0" smtClean="0"/>
              <a:t>traffic</a:t>
            </a:r>
            <a:r>
              <a:rPr lang="en-US" sz="2400" dirty="0"/>
              <a:t> </a:t>
            </a:r>
            <a:r>
              <a:rPr lang="en-US" sz="2400" dirty="0" smtClean="0"/>
              <a:t>passing </a:t>
            </a:r>
            <a:r>
              <a:rPr lang="en-US" sz="2400" dirty="0"/>
              <a:t>between the local computer and other computers on the network should </a:t>
            </a:r>
            <a:r>
              <a:rPr lang="en-US" sz="2400" dirty="0" smtClean="0"/>
              <a:t>be accepted </a:t>
            </a:r>
            <a:r>
              <a:rPr lang="en-US" sz="2400" dirty="0"/>
              <a:t>(passed) or rejected (blocked</a:t>
            </a:r>
            <a:r>
              <a:rPr lang="en-US" sz="2400" dirty="0" smtClean="0"/>
              <a:t>). </a:t>
            </a:r>
            <a:endParaRPr lang="en-US" sz="2400" dirty="0"/>
          </a:p>
          <a:p>
            <a:pPr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6"/>
                </a:solidFill>
              </a:rPr>
              <a:t>Connection </a:t>
            </a:r>
            <a:r>
              <a:rPr lang="en-US" sz="2400" b="1" dirty="0">
                <a:solidFill>
                  <a:schemeClr val="accent6"/>
                </a:solidFill>
              </a:rPr>
              <a:t>security </a:t>
            </a:r>
            <a:r>
              <a:rPr lang="en-US" sz="2400" b="1" dirty="0" smtClean="0">
                <a:solidFill>
                  <a:schemeClr val="accent6"/>
                </a:solidFill>
              </a:rPr>
              <a:t>rule: </a:t>
            </a:r>
            <a:r>
              <a:rPr lang="en-US" sz="2400" dirty="0"/>
              <a:t>A set of criteria that </a:t>
            </a:r>
            <a:r>
              <a:rPr lang="en-US" sz="2400" dirty="0" smtClean="0"/>
              <a:t>specifies </a:t>
            </a:r>
            <a:r>
              <a:rPr lang="en-US" sz="2400" dirty="0"/>
              <a:t>how </a:t>
            </a:r>
            <a:r>
              <a:rPr lang="en-US" sz="2400" dirty="0" smtClean="0"/>
              <a:t>traffic </a:t>
            </a:r>
            <a:r>
              <a:rPr lang="en-US" sz="2400" dirty="0"/>
              <a:t>passing </a:t>
            </a:r>
            <a:r>
              <a:rPr lang="en-US" sz="2400" dirty="0" smtClean="0"/>
              <a:t>between the </a:t>
            </a:r>
            <a:r>
              <a:rPr lang="en-US" sz="2400" dirty="0"/>
              <a:t>local computer and other computers on </a:t>
            </a:r>
            <a:r>
              <a:rPr lang="en-US" sz="2400" dirty="0" smtClean="0"/>
              <a:t>the network </a:t>
            </a:r>
            <a:r>
              <a:rPr lang="en-US" sz="2400" dirty="0"/>
              <a:t>should be protected </a:t>
            </a:r>
            <a:r>
              <a:rPr lang="en-US" sz="2400" dirty="0" smtClean="0"/>
              <a:t>using IPsec.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79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Types of Firewall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00" y="978280"/>
            <a:ext cx="8839200" cy="328891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Inbound rule: </a:t>
            </a:r>
            <a:r>
              <a:rPr lang="en-US" sz="2400" dirty="0" smtClean="0"/>
              <a:t>A </a:t>
            </a:r>
            <a:r>
              <a:rPr lang="en-US" sz="2400" dirty="0"/>
              <a:t>rule that </a:t>
            </a:r>
            <a:r>
              <a:rPr lang="en-US" sz="2400" dirty="0" smtClean="0"/>
              <a:t>specifies </a:t>
            </a:r>
            <a:r>
              <a:rPr lang="en-US" sz="2400" dirty="0"/>
              <a:t>how incoming network </a:t>
            </a:r>
            <a:r>
              <a:rPr lang="en-US" sz="2400" dirty="0" smtClean="0"/>
              <a:t>traffic </a:t>
            </a:r>
            <a:r>
              <a:rPr lang="en-US" sz="2400" dirty="0"/>
              <a:t>should </a:t>
            </a:r>
            <a:r>
              <a:rPr lang="en-US" sz="2400" dirty="0" smtClean="0"/>
              <a:t>be handled—that </a:t>
            </a:r>
            <a:r>
              <a:rPr lang="en-US" sz="2400" dirty="0"/>
              <a:t>is, </a:t>
            </a:r>
            <a:r>
              <a:rPr lang="en-US" sz="2400" dirty="0" smtClean="0"/>
              <a:t>traffic </a:t>
            </a:r>
            <a:r>
              <a:rPr lang="en-US" sz="2400" dirty="0"/>
              <a:t>originating from other computers and having the </a:t>
            </a:r>
            <a:r>
              <a:rPr lang="en-US" sz="2400" dirty="0" smtClean="0"/>
              <a:t>local computer </a:t>
            </a:r>
            <a:r>
              <a:rPr lang="en-US" sz="2400" dirty="0"/>
              <a:t>as its </a:t>
            </a:r>
            <a:r>
              <a:rPr lang="en-US" sz="2400" dirty="0" smtClean="0"/>
              <a:t>destination. 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Outbound rule: </a:t>
            </a:r>
            <a:r>
              <a:rPr lang="en-US" sz="2400" dirty="0" smtClean="0"/>
              <a:t>A </a:t>
            </a:r>
            <a:r>
              <a:rPr lang="en-US" sz="2400" dirty="0"/>
              <a:t>rule that </a:t>
            </a:r>
            <a:r>
              <a:rPr lang="en-US" sz="2400" dirty="0" smtClean="0"/>
              <a:t>specifies </a:t>
            </a:r>
            <a:r>
              <a:rPr lang="en-US" sz="2400" dirty="0"/>
              <a:t>how </a:t>
            </a:r>
            <a:r>
              <a:rPr lang="en-US" sz="2400" dirty="0" smtClean="0"/>
              <a:t>outgoing </a:t>
            </a:r>
            <a:r>
              <a:rPr lang="en-US" sz="2400" dirty="0"/>
              <a:t>network </a:t>
            </a:r>
            <a:r>
              <a:rPr lang="en-US" sz="2400" dirty="0" smtClean="0"/>
              <a:t>traffic </a:t>
            </a:r>
            <a:r>
              <a:rPr lang="en-US" sz="2400" dirty="0"/>
              <a:t>should </a:t>
            </a:r>
            <a:r>
              <a:rPr lang="en-US" sz="2400" dirty="0" smtClean="0"/>
              <a:t>be handled—that </a:t>
            </a:r>
            <a:r>
              <a:rPr lang="en-US" sz="2400" dirty="0"/>
              <a:t>is, </a:t>
            </a:r>
            <a:r>
              <a:rPr lang="en-US" sz="2400" dirty="0" smtClean="0"/>
              <a:t>traffic </a:t>
            </a:r>
            <a:r>
              <a:rPr lang="en-US" sz="2400" dirty="0"/>
              <a:t>originating from the local computer and having other</a:t>
            </a:r>
            <a:br>
              <a:rPr lang="en-US" sz="2400" dirty="0"/>
            </a:br>
            <a:r>
              <a:rPr lang="en-US" sz="2400" dirty="0"/>
              <a:t>computers or network devices as its </a:t>
            </a:r>
            <a:r>
              <a:rPr lang="en-US" sz="2400" dirty="0" smtClean="0"/>
              <a:t>destination.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91000"/>
            <a:ext cx="8000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Types of Firewall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864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400" dirty="0"/>
              <a:t>Both inbound and outbound rules can be </a:t>
            </a:r>
            <a:r>
              <a:rPr lang="en-US" sz="2400" dirty="0" smtClean="0"/>
              <a:t>configured </a:t>
            </a:r>
            <a:r>
              <a:rPr lang="en-US" sz="2400" dirty="0"/>
              <a:t>to either allow (permit) or </a:t>
            </a:r>
            <a:r>
              <a:rPr lang="en-US" sz="2400" dirty="0" smtClean="0"/>
              <a:t>deny (block</a:t>
            </a:r>
            <a:r>
              <a:rPr lang="en-US" sz="2400" dirty="0"/>
              <a:t>) </a:t>
            </a:r>
            <a:r>
              <a:rPr lang="en-US" sz="2400" dirty="0" smtClean="0"/>
              <a:t>traffic </a:t>
            </a:r>
            <a:r>
              <a:rPr lang="en-US" sz="2400" dirty="0"/>
              <a:t>based on the criteria contained in the rule. Because there are many types </a:t>
            </a:r>
            <a:r>
              <a:rPr lang="en-US" sz="2400" dirty="0" smtClean="0"/>
              <a:t>of network traffic possible, Windows </a:t>
            </a:r>
            <a:r>
              <a:rPr lang="en-US" sz="2400" dirty="0"/>
              <a:t>Firewall with Advanced Security also has special rules </a:t>
            </a:r>
            <a:r>
              <a:rPr lang="en-US" sz="2400" dirty="0" smtClean="0"/>
              <a:t>called </a:t>
            </a:r>
            <a:r>
              <a:rPr lang="en-US" sz="2400" b="1" dirty="0" smtClean="0"/>
              <a:t>default </a:t>
            </a:r>
            <a:r>
              <a:rPr lang="en-US" sz="2400" b="1" dirty="0"/>
              <a:t>rules </a:t>
            </a:r>
            <a:r>
              <a:rPr lang="en-US" sz="2400" dirty="0"/>
              <a:t>that determine how </a:t>
            </a:r>
            <a:r>
              <a:rPr lang="en-US" sz="2400" dirty="0" smtClean="0"/>
              <a:t>traffic </a:t>
            </a:r>
            <a:r>
              <a:rPr lang="en-US" sz="2400" dirty="0"/>
              <a:t>should be handled when it doesn’t match any of </a:t>
            </a:r>
            <a:r>
              <a:rPr lang="en-US" sz="2400" dirty="0" smtClean="0"/>
              <a:t>the criteria </a:t>
            </a:r>
            <a:r>
              <a:rPr lang="en-US" sz="2400" dirty="0"/>
              <a:t>contained in any of the inbound and outbound rules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6"/>
                </a:solidFill>
              </a:rPr>
              <a:t>Inbound </a:t>
            </a:r>
            <a:r>
              <a:rPr lang="en-US" sz="2400" b="1" dirty="0">
                <a:solidFill>
                  <a:schemeClr val="accent6"/>
                </a:solidFill>
              </a:rPr>
              <a:t>default </a:t>
            </a:r>
            <a:r>
              <a:rPr lang="en-US" sz="2400" b="1" dirty="0" smtClean="0">
                <a:solidFill>
                  <a:schemeClr val="accent6"/>
                </a:solidFill>
              </a:rPr>
              <a:t>rule: </a:t>
            </a:r>
            <a:r>
              <a:rPr lang="en-US" sz="2400" dirty="0"/>
              <a:t>Block all </a:t>
            </a:r>
            <a:r>
              <a:rPr lang="en-US" sz="2400" dirty="0" smtClean="0"/>
              <a:t>traffic </a:t>
            </a:r>
            <a:r>
              <a:rPr lang="en-US" sz="2400" dirty="0"/>
              <a:t>originating from other computers and </a:t>
            </a:r>
            <a:r>
              <a:rPr lang="en-US" sz="2400" dirty="0" smtClean="0"/>
              <a:t>having the </a:t>
            </a:r>
            <a:r>
              <a:rPr lang="en-US" sz="2400" dirty="0"/>
              <a:t>local computer as its destination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6"/>
                </a:solidFill>
              </a:rPr>
              <a:t>Outbound </a:t>
            </a:r>
            <a:r>
              <a:rPr lang="en-US" sz="2400" b="1" dirty="0">
                <a:solidFill>
                  <a:schemeClr val="accent6"/>
                </a:solidFill>
              </a:rPr>
              <a:t>default </a:t>
            </a:r>
            <a:r>
              <a:rPr lang="en-US" sz="2400" b="1" dirty="0" smtClean="0">
                <a:solidFill>
                  <a:schemeClr val="accent6"/>
                </a:solidFill>
              </a:rPr>
              <a:t>rule: </a:t>
            </a:r>
            <a:r>
              <a:rPr lang="en-US" sz="2400" dirty="0"/>
              <a:t>Allow all </a:t>
            </a:r>
            <a:r>
              <a:rPr lang="en-US" sz="2400" dirty="0" smtClean="0"/>
              <a:t>traffic </a:t>
            </a:r>
            <a:r>
              <a:rPr lang="en-US" sz="2400" dirty="0"/>
              <a:t>originating from the local computer </a:t>
            </a:r>
            <a:r>
              <a:rPr lang="en-US" sz="2400" dirty="0" smtClean="0"/>
              <a:t>and having </a:t>
            </a:r>
            <a:r>
              <a:rPr lang="en-US" sz="2400" dirty="0"/>
              <a:t>other computers or network devices as its destination </a:t>
            </a:r>
          </a:p>
        </p:txBody>
      </p:sp>
    </p:spTree>
    <p:extLst>
      <p:ext uri="{BB962C8B-B14F-4D97-AF65-F5344CB8AC3E}">
        <p14:creationId xmlns:p14="http://schemas.microsoft.com/office/powerpoint/2010/main" val="269797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Creating Firewall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257800"/>
          </a:xfrm>
        </p:spPr>
        <p:txBody>
          <a:bodyPr>
            <a:noAutofit/>
          </a:bodyPr>
          <a:lstStyle/>
          <a:p>
            <a:r>
              <a:rPr lang="en-US" sz="2500" b="1" dirty="0">
                <a:solidFill>
                  <a:schemeClr val="accent6"/>
                </a:solidFill>
              </a:rPr>
              <a:t>Program </a:t>
            </a:r>
            <a:r>
              <a:rPr lang="en-US" sz="2500" b="1" dirty="0" smtClean="0">
                <a:solidFill>
                  <a:schemeClr val="accent6"/>
                </a:solidFill>
              </a:rPr>
              <a:t>rule: </a:t>
            </a:r>
            <a:r>
              <a:rPr lang="en-US" sz="2500" dirty="0"/>
              <a:t>This is a rule that </a:t>
            </a:r>
            <a:r>
              <a:rPr lang="en-US" sz="2500" dirty="0" smtClean="0"/>
              <a:t>specifies </a:t>
            </a:r>
            <a:r>
              <a:rPr lang="en-US" sz="2500" dirty="0"/>
              <a:t>how </a:t>
            </a:r>
            <a:r>
              <a:rPr lang="en-US" sz="2500" dirty="0" smtClean="0"/>
              <a:t>traffic </a:t>
            </a:r>
            <a:r>
              <a:rPr lang="en-US" sz="2500" dirty="0"/>
              <a:t>associated with a </a:t>
            </a:r>
            <a:r>
              <a:rPr lang="en-US" sz="2500" dirty="0" smtClean="0"/>
              <a:t>specific</a:t>
            </a:r>
            <a:r>
              <a:rPr lang="en-US" sz="2500" dirty="0"/>
              <a:t> </a:t>
            </a:r>
            <a:r>
              <a:rPr lang="en-US" sz="2500" dirty="0" smtClean="0"/>
              <a:t>program </a:t>
            </a:r>
            <a:r>
              <a:rPr lang="en-US" sz="2500" dirty="0"/>
              <a:t>(executable) running on the local computer should be </a:t>
            </a:r>
            <a:r>
              <a:rPr lang="en-US" sz="2500" dirty="0" smtClean="0"/>
              <a:t>handled. </a:t>
            </a:r>
            <a:endParaRPr lang="en-US" sz="2500" dirty="0"/>
          </a:p>
          <a:p>
            <a:r>
              <a:rPr lang="en-US" sz="2500" b="1" dirty="0" smtClean="0">
                <a:solidFill>
                  <a:schemeClr val="accent6"/>
                </a:solidFill>
              </a:rPr>
              <a:t>Port rule</a:t>
            </a:r>
            <a:r>
              <a:rPr lang="en-US" sz="25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500" dirty="0"/>
              <a:t>This is a rule that </a:t>
            </a:r>
            <a:r>
              <a:rPr lang="en-US" sz="2500" dirty="0" smtClean="0"/>
              <a:t>specifies </a:t>
            </a:r>
            <a:r>
              <a:rPr lang="en-US" sz="2500" dirty="0"/>
              <a:t>how </a:t>
            </a:r>
            <a:r>
              <a:rPr lang="en-US" sz="2500" dirty="0" smtClean="0"/>
              <a:t>traffic </a:t>
            </a:r>
            <a:r>
              <a:rPr lang="en-US" sz="2500" dirty="0"/>
              <a:t>associated with a </a:t>
            </a:r>
            <a:r>
              <a:rPr lang="en-US" sz="2500" dirty="0" smtClean="0"/>
              <a:t>specific </a:t>
            </a:r>
            <a:r>
              <a:rPr lang="en-US" sz="2500" dirty="0"/>
              <a:t>TCP or </a:t>
            </a:r>
            <a:r>
              <a:rPr lang="en-US" sz="2500" dirty="0" smtClean="0"/>
              <a:t>UDP port </a:t>
            </a:r>
            <a:r>
              <a:rPr lang="en-US" sz="2500" dirty="0"/>
              <a:t>or port range on the </a:t>
            </a:r>
            <a:r>
              <a:rPr lang="en-US" sz="2500" dirty="0" smtClean="0"/>
              <a:t>local computer </a:t>
            </a:r>
            <a:r>
              <a:rPr lang="en-US" sz="2500" dirty="0"/>
              <a:t>should be </a:t>
            </a:r>
            <a:r>
              <a:rPr lang="en-US" sz="2500" dirty="0" smtClean="0"/>
              <a:t>handled. </a:t>
            </a:r>
            <a:endParaRPr lang="en-US" sz="2500" dirty="0"/>
          </a:p>
          <a:p>
            <a:r>
              <a:rPr lang="en-US" sz="2500" b="1" dirty="0" smtClean="0">
                <a:solidFill>
                  <a:schemeClr val="accent6"/>
                </a:solidFill>
              </a:rPr>
              <a:t>Predefined rule: </a:t>
            </a:r>
            <a:r>
              <a:rPr lang="en-US" sz="2500" dirty="0"/>
              <a:t>This is a rule that </a:t>
            </a:r>
            <a:r>
              <a:rPr lang="en-US" sz="2500" dirty="0" smtClean="0"/>
              <a:t>specifies </a:t>
            </a:r>
            <a:r>
              <a:rPr lang="en-US" sz="2500" dirty="0"/>
              <a:t>how </a:t>
            </a:r>
            <a:r>
              <a:rPr lang="en-US" sz="2500" dirty="0" smtClean="0"/>
              <a:t>traffic associated </a:t>
            </a:r>
            <a:r>
              <a:rPr lang="en-US" sz="2500" dirty="0"/>
              <a:t>with a </a:t>
            </a:r>
            <a:r>
              <a:rPr lang="en-US" sz="2500" dirty="0" smtClean="0"/>
              <a:t>specific</a:t>
            </a:r>
            <a:r>
              <a:rPr lang="en-US" sz="2500" dirty="0"/>
              <a:t> </a:t>
            </a:r>
            <a:r>
              <a:rPr lang="en-US" sz="2500" dirty="0" smtClean="0"/>
              <a:t>Windows </a:t>
            </a:r>
            <a:r>
              <a:rPr lang="en-US" sz="2500" dirty="0"/>
              <a:t>feature or service running on the local computer should be </a:t>
            </a:r>
            <a:r>
              <a:rPr lang="en-US" sz="2500" dirty="0" smtClean="0"/>
              <a:t>handled.</a:t>
            </a:r>
          </a:p>
          <a:p>
            <a:r>
              <a:rPr lang="en-US" sz="2500" b="1" dirty="0" smtClean="0">
                <a:solidFill>
                  <a:schemeClr val="accent6"/>
                </a:solidFill>
              </a:rPr>
              <a:t>Custom rule</a:t>
            </a:r>
            <a:r>
              <a:rPr lang="en-US" sz="25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500" dirty="0"/>
              <a:t>This is a rule that </a:t>
            </a:r>
            <a:r>
              <a:rPr lang="en-US" sz="2500" dirty="0" smtClean="0"/>
              <a:t>specifies </a:t>
            </a:r>
            <a:r>
              <a:rPr lang="en-US" sz="2500" dirty="0"/>
              <a:t>how </a:t>
            </a:r>
            <a:r>
              <a:rPr lang="en-US" sz="2500" dirty="0" smtClean="0"/>
              <a:t>traffic </a:t>
            </a:r>
            <a:r>
              <a:rPr lang="en-US" sz="2500" dirty="0"/>
              <a:t>should be handled based on </a:t>
            </a:r>
            <a:r>
              <a:rPr lang="en-US" sz="2500" dirty="0" smtClean="0"/>
              <a:t>any of </a:t>
            </a:r>
            <a:r>
              <a:rPr lang="en-US" sz="2500" dirty="0"/>
              <a:t>the </a:t>
            </a:r>
            <a:r>
              <a:rPr lang="en-US" sz="2500" dirty="0" smtClean="0"/>
              <a:t>traffic-filtering </a:t>
            </a:r>
            <a:r>
              <a:rPr lang="en-US" sz="2500" dirty="0"/>
              <a:t>criteria supported by Windows Firewall with Advanced </a:t>
            </a:r>
            <a:r>
              <a:rPr lang="en-US" sz="2500" dirty="0" smtClean="0"/>
              <a:t>Security.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648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Creating Firewall Rules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" y="1524000"/>
            <a:ext cx="4511675" cy="525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4419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Managing Firewall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381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6"/>
                </a:solidFill>
              </a:rPr>
              <a:t>Enable: </a:t>
            </a:r>
            <a:r>
              <a:rPr lang="en-US" sz="2600" dirty="0"/>
              <a:t>Use this option to enable a rule that is currently </a:t>
            </a:r>
            <a:r>
              <a:rPr lang="en-US" sz="2600" dirty="0" smtClean="0"/>
              <a:t>disabled. </a:t>
            </a:r>
            <a:endParaRPr lang="en-US" sz="2600" dirty="0"/>
          </a:p>
          <a:p>
            <a:pPr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6"/>
                </a:solidFill>
              </a:rPr>
              <a:t>Disable: </a:t>
            </a:r>
            <a:r>
              <a:rPr lang="en-US" sz="2600" dirty="0"/>
              <a:t>Use this option to disable a rule that </a:t>
            </a:r>
            <a:r>
              <a:rPr lang="en-US" sz="2600" dirty="0" smtClean="0"/>
              <a:t>is currently enabled. </a:t>
            </a:r>
            <a:endParaRPr lang="en-US" sz="2600" dirty="0"/>
          </a:p>
          <a:p>
            <a:pPr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6"/>
                </a:solidFill>
              </a:rPr>
              <a:t>Delete: </a:t>
            </a:r>
            <a:r>
              <a:rPr lang="en-US" sz="2600" dirty="0"/>
              <a:t>Use this option to delete a rule that is no longer </a:t>
            </a:r>
            <a:r>
              <a:rPr lang="en-US" sz="2600" dirty="0" smtClean="0"/>
              <a:t>needed. </a:t>
            </a:r>
            <a:endParaRPr lang="en-US" sz="2600" dirty="0"/>
          </a:p>
          <a:p>
            <a:pPr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6"/>
                </a:solidFill>
              </a:rPr>
              <a:t>Properties: </a:t>
            </a:r>
            <a:r>
              <a:rPr lang="en-US" sz="2600" dirty="0"/>
              <a:t>Use this option to open the properties of the rule and </a:t>
            </a:r>
            <a:r>
              <a:rPr lang="en-US" sz="2600" dirty="0" smtClean="0"/>
              <a:t>configure any editable </a:t>
            </a:r>
            <a:r>
              <a:rPr lang="en-US" sz="2600" dirty="0"/>
              <a:t>criteria for the </a:t>
            </a:r>
            <a:r>
              <a:rPr lang="en-US" sz="2600" dirty="0" smtClean="0"/>
              <a:t>rule.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39709"/>
            <a:ext cx="8991600" cy="22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20" y="5638800"/>
            <a:ext cx="710418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Thank you…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7" y="1408082"/>
            <a:ext cx="7280043" cy="40021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4572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End.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45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391400" cy="76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Windows Firewall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76800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  <a:buFont typeface="Wingdings" pitchFamily="2" charset="2"/>
              <a:buChar char="v"/>
            </a:pPr>
            <a:r>
              <a:rPr lang="en-US" sz="3000" dirty="0"/>
              <a:t>Windows Firewall is a software component of </a:t>
            </a:r>
            <a:r>
              <a:rPr lang="en-US" sz="3000" dirty="0" smtClean="0"/>
              <a:t>Microsoft Windows</a:t>
            </a:r>
            <a:r>
              <a:rPr lang="en-US" sz="3000" dirty="0"/>
              <a:t> that provides firewalling and packet filtering </a:t>
            </a:r>
            <a:r>
              <a:rPr lang="en-US" sz="3000" dirty="0" smtClean="0"/>
              <a:t>functions.</a:t>
            </a:r>
          </a:p>
          <a:p>
            <a:pPr>
              <a:buClr>
                <a:schemeClr val="accent6"/>
              </a:buClr>
              <a:buFont typeface="Wingdings" pitchFamily="2" charset="2"/>
              <a:buChar char="v"/>
            </a:pPr>
            <a:r>
              <a:rPr lang="en-US" sz="3000" dirty="0" smtClean="0"/>
              <a:t>A</a:t>
            </a:r>
            <a:r>
              <a:rPr lang="en-US" sz="3000" dirty="0"/>
              <a:t> firewall can help prevent hackers or malicious software (such as worms) from gaining access to your computer through a network or </a:t>
            </a:r>
            <a:r>
              <a:rPr lang="en-US" sz="3000" dirty="0" smtClean="0"/>
              <a:t>the Internet</a:t>
            </a:r>
            <a:r>
              <a:rPr lang="en-US" sz="3000" dirty="0"/>
              <a:t>. </a:t>
            </a:r>
            <a:endParaRPr lang="en-US" sz="3000" dirty="0" smtClean="0"/>
          </a:p>
          <a:p>
            <a:pPr>
              <a:buClr>
                <a:schemeClr val="accent6"/>
              </a:buClr>
              <a:buFont typeface="Wingdings" pitchFamily="2" charset="2"/>
              <a:buChar char="v"/>
            </a:pPr>
            <a:r>
              <a:rPr lang="en-US" sz="3000" dirty="0" smtClean="0"/>
              <a:t>A</a:t>
            </a:r>
            <a:r>
              <a:rPr lang="en-US" sz="3000" dirty="0"/>
              <a:t> firewall can also help stop your computer from sending malicious software to other computers.</a:t>
            </a:r>
            <a:r>
              <a:rPr lang="en-US" sz="3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4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777240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Introducing Windows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70916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3000" dirty="0"/>
              <a:t>It was first included in Windows XP and Windows Server 2003</a:t>
            </a:r>
            <a:r>
              <a:rPr lang="en-US" sz="3000" dirty="0" smtClean="0"/>
              <a:t>.</a:t>
            </a:r>
          </a:p>
          <a:p>
            <a:pPr>
              <a:buClr>
                <a:srgbClr val="00B0F0"/>
              </a:buClr>
            </a:pPr>
            <a:r>
              <a:rPr lang="en-US" sz="3000" dirty="0" smtClean="0"/>
              <a:t>Prior </a:t>
            </a:r>
            <a:r>
              <a:rPr lang="en-US" sz="3000" dirty="0"/>
              <a:t>to the release of Windows XP Service Pack 2 in 2004, it was known as Internet Connection Firewall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590800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2400"/>
            <a:ext cx="8229600" cy="1143000"/>
          </a:xfrm>
        </p:spPr>
        <p:txBody>
          <a:bodyPr/>
          <a:lstStyle/>
          <a:p>
            <a:r>
              <a:rPr lang="en-US" dirty="0" smtClean="0"/>
              <a:t>Type of </a:t>
            </a:r>
            <a:r>
              <a:rPr lang="en-US" dirty="0" smtClean="0">
                <a:effectLst/>
              </a:rPr>
              <a:t>Firewall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066800"/>
            <a:ext cx="8129589" cy="33528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Windows </a:t>
            </a:r>
            <a:r>
              <a:rPr lang="en-US" sz="2600" dirty="0"/>
              <a:t>supports two </a:t>
            </a:r>
            <a:r>
              <a:rPr lang="en-US" sz="2600" dirty="0" smtClean="0"/>
              <a:t>firewall </a:t>
            </a:r>
            <a:r>
              <a:rPr lang="en-US" sz="2600" dirty="0"/>
              <a:t>applications, Windows </a:t>
            </a:r>
            <a:r>
              <a:rPr lang="en-US" sz="2600" dirty="0" smtClean="0"/>
              <a:t>Firewall and </a:t>
            </a:r>
            <a:r>
              <a:rPr lang="en-US" sz="2600" dirty="0"/>
              <a:t>Windows Firewall with Advanced Security. </a:t>
            </a:r>
            <a:endParaRPr lang="en-US" sz="2600" dirty="0" smtClean="0"/>
          </a:p>
          <a:p>
            <a:r>
              <a:rPr lang="en-US" sz="2400" dirty="0"/>
              <a:t>Windows Firewall can help protect an individual computer from harmful or unnecessary traffic.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allows for a simpler </a:t>
            </a:r>
            <a:r>
              <a:rPr lang="en-US" sz="2400" dirty="0" smtClean="0"/>
              <a:t>configuration </a:t>
            </a:r>
            <a:r>
              <a:rPr lang="en-US" sz="2400" dirty="0"/>
              <a:t>set</a:t>
            </a:r>
            <a:br>
              <a:rPr lang="en-US" sz="2400" dirty="0"/>
            </a:br>
            <a:r>
              <a:rPr lang="en-US" sz="2400" dirty="0"/>
              <a:t>than Windows Firewall with Advanced Security</a:t>
            </a:r>
            <a:r>
              <a:rPr lang="en-US" sz="2400" i="1" dirty="0"/>
              <a:t>, </a:t>
            </a:r>
            <a:r>
              <a:rPr lang="en-US" sz="2400" dirty="0"/>
              <a:t>which provides granular control of </a:t>
            </a:r>
            <a:r>
              <a:rPr lang="en-US" sz="2400" dirty="0" smtClean="0"/>
              <a:t>specific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ports and other options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1" y="4419600"/>
            <a:ext cx="77247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2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Allow An App Or Feature Through Windows </a:t>
            </a:r>
            <a:r>
              <a:rPr lang="en-US" dirty="0" smtClean="0">
                <a:effectLst/>
              </a:rPr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81200"/>
            <a:ext cx="4267200" cy="44196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600" dirty="0"/>
              <a:t>This option enables administrators to </a:t>
            </a:r>
            <a:r>
              <a:rPr lang="en-US" sz="2600" dirty="0" smtClean="0"/>
              <a:t>configure </a:t>
            </a:r>
            <a:r>
              <a:rPr lang="en-US" sz="2600" dirty="0"/>
              <a:t>the </a:t>
            </a:r>
            <a:r>
              <a:rPr lang="en-US" sz="2600" dirty="0" smtClean="0"/>
              <a:t>firewall </a:t>
            </a:r>
            <a:r>
              <a:rPr lang="en-US" sz="2600" dirty="0"/>
              <a:t>based on applications that need </a:t>
            </a:r>
            <a:r>
              <a:rPr lang="en-US" sz="2600" dirty="0" smtClean="0"/>
              <a:t>specific access.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600" dirty="0" smtClean="0"/>
              <a:t>You </a:t>
            </a:r>
            <a:r>
              <a:rPr lang="en-US" sz="2600" dirty="0"/>
              <a:t>can </a:t>
            </a:r>
            <a:r>
              <a:rPr lang="en-US" sz="2600" dirty="0" smtClean="0"/>
              <a:t>also remove </a:t>
            </a:r>
            <a:r>
              <a:rPr lang="en-US" sz="2600" dirty="0"/>
              <a:t>an app that you have previously granted access through the </a:t>
            </a:r>
            <a:r>
              <a:rPr lang="en-US" sz="2600" dirty="0" smtClean="0"/>
              <a:t>firewall</a:t>
            </a:r>
            <a:r>
              <a:rPr lang="en-US" sz="2600" dirty="0"/>
              <a:t>. </a:t>
            </a:r>
            <a:endParaRPr lang="en-US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57400"/>
            <a:ext cx="4775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7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001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Firewall with Advanced Security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6750"/>
            <a:ext cx="5638800" cy="23050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77250" cy="3200400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v"/>
            </a:pPr>
            <a:r>
              <a:rPr lang="en-US" dirty="0" smtClean="0"/>
              <a:t>Windows Firewall with Advanced Security is a host-based, stateful firewall included in Windows Server 2012 and Windows 8. </a:t>
            </a:r>
          </a:p>
          <a:p>
            <a:pPr>
              <a:buClr>
                <a:srgbClr val="00B0F0"/>
              </a:buClr>
              <a:buFont typeface="Wingdings" pitchFamily="2" charset="2"/>
              <a:buChar char="v"/>
            </a:pPr>
            <a:r>
              <a:rPr lang="en-US" dirty="0" smtClean="0"/>
              <a:t>The feature was introduced in Windows Vista and Windows Server 2008, and its functionality has been enhanced in several ways in later Windows versions.</a:t>
            </a:r>
          </a:p>
        </p:txBody>
      </p:sp>
    </p:spTree>
    <p:extLst>
      <p:ext uri="{BB962C8B-B14F-4D97-AF65-F5344CB8AC3E}">
        <p14:creationId xmlns:p14="http://schemas.microsoft.com/office/powerpoint/2010/main" val="14875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Host-Based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Autofit/>
          </a:bodyPr>
          <a:lstStyle/>
          <a:p>
            <a:r>
              <a:rPr lang="en-US" sz="2600" dirty="0" smtClean="0"/>
              <a:t>Host-Based Firewalls </a:t>
            </a:r>
            <a:r>
              <a:rPr lang="en-US" sz="2600" dirty="0"/>
              <a:t>are </a:t>
            </a:r>
            <a:r>
              <a:rPr lang="en-US" sz="2600" dirty="0" smtClean="0"/>
              <a:t>equally important </a:t>
            </a:r>
            <a:r>
              <a:rPr lang="en-US" sz="2600" dirty="0"/>
              <a:t>for both client and </a:t>
            </a:r>
            <a:r>
              <a:rPr lang="en-US" sz="2600" dirty="0" smtClean="0"/>
              <a:t>server systems </a:t>
            </a:r>
            <a:r>
              <a:rPr lang="en-US" sz="2600" dirty="0"/>
              <a:t>because they provide an additional layer of </a:t>
            </a:r>
            <a:r>
              <a:rPr lang="en-US" sz="2600" dirty="0" smtClean="0"/>
              <a:t>protection.</a:t>
            </a:r>
          </a:p>
          <a:p>
            <a:r>
              <a:rPr lang="en-US" sz="2600" dirty="0"/>
              <a:t>Host-Based Windows </a:t>
            </a:r>
            <a:r>
              <a:rPr lang="en-US" sz="2600" dirty="0" smtClean="0"/>
              <a:t>Firewall with Advanced Security is designed to protect the local computer, unlike a perimeter network firewall, witch is designed to protect the network itself.</a:t>
            </a:r>
          </a:p>
          <a:p>
            <a:r>
              <a:rPr lang="en-US" sz="2600" dirty="0" smtClean="0"/>
              <a:t>However, to protect a network, you also to protect each computer on the network because even if a single computer is compromised, it could provide an attacker with a way to compromised the rest of the network.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137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Stateful Firewall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86840"/>
            <a:ext cx="8382000" cy="5090160"/>
          </a:xfrm>
        </p:spPr>
        <p:txBody>
          <a:bodyPr>
            <a:noAutofit/>
          </a:bodyPr>
          <a:lstStyle/>
          <a:p>
            <a:r>
              <a:rPr lang="en-US" dirty="0" smtClean="0"/>
              <a:t>A Stateful Windows </a:t>
            </a:r>
            <a:r>
              <a:rPr lang="en-US" dirty="0"/>
              <a:t>Firewall with Advanced Security can keep track of the </a:t>
            </a:r>
            <a:r>
              <a:rPr lang="en-US" dirty="0" smtClean="0"/>
              <a:t>state of </a:t>
            </a:r>
            <a:r>
              <a:rPr lang="en-US" dirty="0"/>
              <a:t>packets as they travel across the network. </a:t>
            </a:r>
            <a:endParaRPr lang="en-US" dirty="0" smtClean="0"/>
          </a:p>
          <a:p>
            <a:r>
              <a:rPr lang="en-US" dirty="0" smtClean="0"/>
              <a:t>Packets </a:t>
            </a:r>
            <a:r>
              <a:rPr lang="en-US" dirty="0"/>
              <a:t>that match </a:t>
            </a:r>
            <a:r>
              <a:rPr lang="en-US" dirty="0" smtClean="0"/>
              <a:t>a specified </a:t>
            </a:r>
            <a:r>
              <a:rPr lang="en-US" dirty="0"/>
              <a:t>rule can be </a:t>
            </a:r>
            <a:r>
              <a:rPr lang="en-US" dirty="0" smtClean="0"/>
              <a:t>either allowed </a:t>
            </a:r>
            <a:r>
              <a:rPr lang="en-US" dirty="0"/>
              <a:t>or denied depending on how the rule has been </a:t>
            </a:r>
            <a:r>
              <a:rPr lang="en-US" dirty="0" smtClean="0"/>
              <a:t>configured. </a:t>
            </a:r>
          </a:p>
          <a:p>
            <a:r>
              <a:rPr lang="en-US" dirty="0" smtClean="0"/>
              <a:t>Windows </a:t>
            </a:r>
            <a:r>
              <a:rPr lang="en-US" dirty="0"/>
              <a:t>Firewall </a:t>
            </a:r>
            <a:r>
              <a:rPr lang="en-US" dirty="0" smtClean="0"/>
              <a:t>with Advanced </a:t>
            </a:r>
            <a:r>
              <a:rPr lang="en-US" dirty="0"/>
              <a:t>Security can inspect and </a:t>
            </a:r>
            <a:r>
              <a:rPr lang="en-US" dirty="0" smtClean="0"/>
              <a:t>filter </a:t>
            </a:r>
            <a:r>
              <a:rPr lang="en-US" dirty="0"/>
              <a:t>both inbound and outbound packets, and it </a:t>
            </a:r>
            <a:r>
              <a:rPr lang="en-US" dirty="0" smtClean="0"/>
              <a:t>supports both </a:t>
            </a:r>
            <a:r>
              <a:rPr lang="en-US" dirty="0"/>
              <a:t>Internet Protocol version 4 (IPv4) and version 6 (IPv6)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/>
                </a:solidFill>
              </a:rPr>
              <a:t>Domain Profile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This </a:t>
            </a:r>
            <a:r>
              <a:rPr lang="en-US" dirty="0" smtClean="0"/>
              <a:t>profile </a:t>
            </a:r>
            <a:r>
              <a:rPr lang="en-US" dirty="0"/>
              <a:t>is automatically applied to any network connection </a:t>
            </a:r>
            <a:r>
              <a:rPr lang="en-US" dirty="0" smtClean="0"/>
              <a:t>that Windows identifies </a:t>
            </a:r>
            <a:r>
              <a:rPr lang="en-US" dirty="0"/>
              <a:t>as having a network location type </a:t>
            </a:r>
            <a:r>
              <a:rPr lang="en-US" dirty="0" smtClean="0"/>
              <a:t>of domain.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/>
                </a:solidFill>
              </a:rPr>
              <a:t>Private Profile: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This </a:t>
            </a:r>
            <a:r>
              <a:rPr lang="en-US" dirty="0" smtClean="0"/>
              <a:t>profile </a:t>
            </a:r>
            <a:r>
              <a:rPr lang="en-US" dirty="0"/>
              <a:t>is </a:t>
            </a:r>
            <a:r>
              <a:rPr lang="en-US" dirty="0" smtClean="0"/>
              <a:t>automatically applied </a:t>
            </a:r>
            <a:r>
              <a:rPr lang="en-US" dirty="0"/>
              <a:t>to any network connection </a:t>
            </a:r>
            <a:r>
              <a:rPr lang="en-US" dirty="0" smtClean="0"/>
              <a:t>that Windows identifies </a:t>
            </a:r>
            <a:r>
              <a:rPr lang="en-US" dirty="0"/>
              <a:t>as having a network location type of </a:t>
            </a:r>
            <a:r>
              <a:rPr lang="en-US" dirty="0" smtClean="0"/>
              <a:t>private. </a:t>
            </a:r>
          </a:p>
          <a:p>
            <a:pPr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/>
                </a:solidFill>
              </a:rPr>
              <a:t>Public Profile: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This </a:t>
            </a:r>
            <a:r>
              <a:rPr lang="en-US" dirty="0" smtClean="0"/>
              <a:t>profile </a:t>
            </a:r>
            <a:r>
              <a:rPr lang="en-US" dirty="0"/>
              <a:t>is automatically applied to any network connection </a:t>
            </a:r>
            <a:r>
              <a:rPr lang="en-US" dirty="0" smtClean="0"/>
              <a:t>that Windows identifies </a:t>
            </a:r>
            <a:r>
              <a:rPr lang="en-US" dirty="0"/>
              <a:t>as having a network location type of </a:t>
            </a:r>
            <a:r>
              <a:rPr lang="en-US" dirty="0" smtClean="0"/>
              <a:t>public.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1851</TotalTime>
  <Words>875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Presentation  On Windows Firewall</vt:lpstr>
      <vt:lpstr>Windows Firewall</vt:lpstr>
      <vt:lpstr>Introducing Windows Firewall</vt:lpstr>
      <vt:lpstr>Type of Firewall</vt:lpstr>
      <vt:lpstr>Allow An App Or Feature Through Windows Firewall</vt:lpstr>
      <vt:lpstr>Firewall with Advanced Security</vt:lpstr>
      <vt:lpstr>A Host-Based Firewall</vt:lpstr>
      <vt:lpstr>A Stateful Firewall </vt:lpstr>
      <vt:lpstr>Firewall Profiles</vt:lpstr>
      <vt:lpstr>Configuring Profiles</vt:lpstr>
      <vt:lpstr>Firewall Rules</vt:lpstr>
      <vt:lpstr>Types of Firewall Rules</vt:lpstr>
      <vt:lpstr>Types of Firewall Rules</vt:lpstr>
      <vt:lpstr>Creating Firewall Rules</vt:lpstr>
      <vt:lpstr>Creating Firewall Rules</vt:lpstr>
      <vt:lpstr>Managing Firewall Rules </vt:lpstr>
      <vt:lpstr>Thank you…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322</cp:revision>
  <dcterms:created xsi:type="dcterms:W3CDTF">2016-01-18T16:35:03Z</dcterms:created>
  <dcterms:modified xsi:type="dcterms:W3CDTF">2016-06-19T06:15:07Z</dcterms:modified>
</cp:coreProperties>
</file>