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304" r:id="rId2"/>
    <p:sldId id="257" r:id="rId3"/>
    <p:sldId id="265" r:id="rId4"/>
    <p:sldId id="301" r:id="rId5"/>
    <p:sldId id="269" r:id="rId6"/>
    <p:sldId id="271" r:id="rId7"/>
    <p:sldId id="272" r:id="rId8"/>
    <p:sldId id="259" r:id="rId9"/>
    <p:sldId id="275" r:id="rId10"/>
    <p:sldId id="283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3" r:id="rId22"/>
  </p:sldIdLst>
  <p:sldSz cx="9144000" cy="6858000" type="screen4x3"/>
  <p:notesSz cx="695325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3333CC"/>
    <a:srgbClr val="993300"/>
    <a:srgbClr val="66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9" autoAdjust="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44465-3873-4A1A-818C-DEF9906FB251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67776-FD04-4C2E-89EB-1E1BB88E2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717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E9C7-D329-49BD-8012-F12641BE9042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D5953-43BB-4BEB-9D57-599ED9A2F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912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5E3D-51D2-42A1-B8E9-87FF91B04CA6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1E4BA-2436-41CF-9ACB-29FA05AA4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300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2BA4-65F6-4CAB-B269-6649EAEE1114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136DB-ED27-46BF-A7C3-4DC6131CF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90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4E45A-A769-4625-BA34-B7D2E2E19E1F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66C2D-6FEC-4A5A-B563-5AB520B73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107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C736C-32F3-48B6-BFD2-556D0CA12F9F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A320-3BFD-402E-AB47-2BB138926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42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7E3E-9DDB-47B2-8EB0-0C9475770504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8F0A9-E6E8-4AFE-AE55-FF8D3BDF1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625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9D8D-3E97-41AA-AC6E-F04D4D36CDD6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8F14E-31D2-4290-8B99-BA2909D5B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210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91C5-E98D-4FD5-B7A5-9FE9FDFEB930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A0942-48E3-4E2A-A3F7-509ACDFE3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484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8D3B-DD7E-4CD2-8E61-4DFCFB667F0D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538C-DE0D-456C-9A10-D46A28BC4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454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1831-E463-4AE4-ADBF-B1DA51570608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431B-93BA-4F94-B667-0FD157DBF3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6880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2A8ED8-490F-425E-80D1-1552901E28FC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19A8E06-7C2E-4977-9774-90F061B9F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E:\IDB\IDB 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76200"/>
            <a:ext cx="7921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E:\STC-Logo-GIF.gi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43600"/>
            <a:ext cx="7588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28800"/>
            <a:ext cx="7772400" cy="1470025"/>
          </a:xfrm>
          <a:gradFill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IDB-BISEW IT Scholarship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Presentation on Networking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Technologies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 A.F.M. </a:t>
            </a:r>
            <a:r>
              <a:rPr lang="en-US" dirty="0" err="1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Bakabillah</a:t>
            </a:r>
            <a:endParaRPr lang="en-US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&amp; Tell Consulting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77200" cy="3763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Administering </a:t>
            </a: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and Configuring </a:t>
            </a: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Microsoft </a:t>
            </a: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Windows 8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 and upgrade to Windows 8.1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hardware and applications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network connectivity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access to resources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remote access and mobility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Monitor and maintain Windows clients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system and data recovery options</a:t>
            </a:r>
            <a:endParaRPr lang="en-US" sz="32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Installing and Configuring Windows Server 2012</a:t>
            </a:r>
            <a:endParaRPr lang="en-US" altLang="en-US" sz="1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 and configure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server roles and features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Hyper-V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Deploy and configure core network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 and administer Active Directory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Create and manage Group Policy</a:t>
            </a: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60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144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Administering Windows Server 2012</a:t>
            </a:r>
            <a:endParaRPr lang="en-US" altLang="en-US" sz="1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Deploy, manage and maintain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File and Print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network services and access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 Network Policy Servers (NPS) 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and manage Active Directory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and manage Group Policy</a:t>
            </a:r>
            <a:endParaRPr lang="en-US" sz="24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3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973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Configuring Advanced Windows Server 2012 Services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and manage high availability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file and storage solutions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Implement business continuity and disaster recovery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Network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the Active Directory 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and Access Solutions</a:t>
            </a: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2211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GB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Configuring</a:t>
            </a:r>
            <a:r>
              <a:rPr lang="en-GB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 Windows Server 2008 Applications </a:t>
            </a:r>
            <a:r>
              <a:rPr lang="en-GB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Deploy 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images by using Windows Deployment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Windows Server Hyper-V and virtual </a:t>
            </a: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machines</a:t>
            </a:r>
            <a:endParaRPr lang="en-US" sz="1400" b="1" dirty="0" smtClean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Windows Server 2008 Terminal Services </a:t>
            </a:r>
            <a:r>
              <a:rPr lang="en-US" sz="1400" b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RemoteApp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 (TS </a:t>
            </a:r>
            <a:r>
              <a:rPr lang="en-US" sz="1400" b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RemoteApp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Web </a:t>
            </a: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applications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Manage Internet Information Services (IIS), Configure SSL security, Configure Web site authentication and permissions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a File Transfer Protocol (FTP</a:t>
            </a:r>
            <a:r>
              <a:rPr lang="pt-BR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</a:t>
            </a:r>
            <a:r>
              <a:rPr lang="pt-BR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Simple </a:t>
            </a: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mail Transfer protocol (SMTP)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Digital Rights Management (DRM), SharePoint Services, Windows Media server</a:t>
            </a:r>
            <a:endParaRPr lang="pt-BR" sz="14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65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648200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</a:t>
            </a: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Introduction to the command line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Managing physical storage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Learning how to install and configure software components and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Establishing network connections and firewall access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Monitoring and managing processes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Managing and securing files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Administering users and groups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Accessing Linux file systems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Installing and using virtualized systems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Reviewing the system log files and journal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0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II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Installation using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Kickstart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filesystems</a:t>
            </a: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 and logical volumes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scheduled jobs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Access network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filesystems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SELinux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Control firewalling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Troubleshooting</a:t>
            </a:r>
          </a:p>
        </p:txBody>
      </p:sp>
    </p:spTree>
    <p:extLst>
      <p:ext uri="{BB962C8B-B14F-4D97-AF65-F5344CB8AC3E}">
        <p14:creationId xmlns="" xmlns:p14="http://schemas.microsoft.com/office/powerpoint/2010/main" val="3558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III</a:t>
            </a: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Deploying and managing network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Caching only DNS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Apache HTTPD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Postfix SMTP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Network file sharing with NFS and SMB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err="1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iSCSI</a:t>
            </a: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 initiators and targets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Advanced networking and firewall configurations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Bash shell scripting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Troubleshooting the system</a:t>
            </a:r>
            <a:endParaRPr lang="en-US" sz="20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Entry level positions: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Desktop Support Technician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Support Executive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Support Executive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sz="24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Positions at mid-level:</a:t>
            </a:r>
            <a:endParaRPr lang="en-US" sz="1050" b="1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Administrator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Sr. IT Officer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Engineer</a:t>
            </a:r>
          </a:p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6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7315200" y="6324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Professional work scenario</a:t>
            </a:r>
          </a:p>
        </p:txBody>
      </p:sp>
    </p:spTree>
    <p:extLst>
      <p:ext uri="{BB962C8B-B14F-4D97-AF65-F5344CB8AC3E}">
        <p14:creationId xmlns="" xmlns:p14="http://schemas.microsoft.com/office/powerpoint/2010/main" val="609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Professional work scenario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Salary Ranges: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Entry Level : TK. 10000/- to TK.15000/-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Mid Level: TK. 15000/- to above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Types of organizations who employ graduates of this course: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Telecom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Support Firm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Internet Service Provider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Multinational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National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Group of Companies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Bank/Garments/ Pharmaceuticals and many more…..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0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1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3333CC"/>
                </a:solidFill>
              </a:rPr>
              <a:t>Course Details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en-US" sz="2500" dirty="0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4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Networking Technologies</a:t>
            </a:r>
          </a:p>
          <a:p>
            <a:pPr eaLnBrk="1" hangingPunct="1">
              <a:buFontTx/>
              <a:buNone/>
            </a:pPr>
            <a:endParaRPr lang="en-US" altLang="en-US" sz="1500" dirty="0" smtClean="0"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Course Hours: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868 </a:t>
            </a:r>
            <a:r>
              <a:rPr lang="en-US" altLang="en-US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Hrs.</a:t>
            </a:r>
          </a:p>
        </p:txBody>
      </p:sp>
      <p:sp>
        <p:nvSpPr>
          <p:cNvPr id="307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467600" cy="8683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3333CC"/>
                </a:solidFill>
              </a:rPr>
              <a:t>Vendor Certification and Benefits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24800" cy="5715000"/>
          </a:xfrm>
        </p:spPr>
        <p:txBody>
          <a:bodyPr>
            <a:noAutofit/>
          </a:bodyPr>
          <a:lstStyle/>
          <a:p>
            <a:pPr marL="273050" indent="-273050" algn="just">
              <a:spcBef>
                <a:spcPts val="575"/>
              </a:spcBef>
              <a:buFont typeface="Wingdings 2" pitchFamily="18" charset="2"/>
              <a:buChar char=""/>
              <a:defRPr/>
            </a:pPr>
            <a:endParaRPr lang="en-US" sz="2100" b="1" dirty="0" smtClean="0">
              <a:solidFill>
                <a:srgbClr val="008000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Vendor certification is a reliable indicator that certified persons excel at the subject for which they are certified. Realistically, the answer lies somewhere in between. Becoming certified means you have a certain amount of product knowledge. It does not necessarily make you a better Network Admin. It does demonstrate motivation, initiative, and perseverance — all good traits for a Network Admin to possess. Once you’ve achieved certification, you can congratulate yourself on a job well done — many people fall by the wayside during the certification process.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Certifications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MCP</a:t>
            </a:r>
          </a:p>
          <a:p>
            <a:pPr marL="457200" indent="-457200" algn="just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MCSA: Windows Server 2012</a:t>
            </a:r>
          </a:p>
          <a:p>
            <a:pPr marL="0" indent="0" algn="just">
              <a:spcBef>
                <a:spcPts val="575"/>
              </a:spcBef>
              <a:buNone/>
              <a:defRPr/>
            </a:pPr>
            <a:endParaRPr lang="en-US" sz="24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273050" indent="-273050">
              <a:spcBef>
                <a:spcPts val="575"/>
              </a:spcBef>
              <a:buFontTx/>
              <a:buNone/>
              <a:defRPr/>
            </a:pPr>
            <a:endParaRPr lang="en-US" sz="24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51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           </a:t>
            </a:r>
            <a:r>
              <a:rPr lang="en-US" sz="4000" smtClean="0"/>
              <a:t>Thank you………</a:t>
            </a:r>
          </a:p>
        </p:txBody>
      </p:sp>
      <p:pic>
        <p:nvPicPr>
          <p:cNvPr id="13315" name="Picture 4" descr="Cisco-Self-Defending-Network-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3152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810000" y="5486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Thank You…………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Module Details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86800" cy="4876800"/>
          </a:xfrm>
        </p:spPr>
        <p:txBody>
          <a:bodyPr/>
          <a:lstStyle/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1600" b="1" dirty="0" smtClean="0">
              <a:solidFill>
                <a:srgbClr val="3333CC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1: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1600" b="1" dirty="0">
                <a:latin typeface="Bookman Old Style" panose="02050604050505020204" pitchFamily="18" charset="0"/>
              </a:rPr>
              <a:t>	</a:t>
            </a:r>
            <a:r>
              <a:rPr lang="en-GB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Hardware Fundamentals </a:t>
            </a:r>
            <a:endParaRPr lang="en-US" altLang="en-US" sz="16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2: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Data Communication Systems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3: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Administering and Configuring </a:t>
            </a:r>
            <a:b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</a:b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Microsoft Windows 8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4: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Installing and Configuring Windows Server 2012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5: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Administering and Managing Windows Server 2012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6: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Configuring Advanced Windows Server 2012 Services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7: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Configuring Windows Server 2008 Applications Infrastructure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8: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Red Hat Enterprise Linus System Administration I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solidFill>
                  <a:srgbClr val="3333CC"/>
                </a:solidFill>
                <a:latin typeface="Bookman Old Style" panose="02050604050505020204" pitchFamily="18" charset="0"/>
              </a:rPr>
              <a:t>Module </a:t>
            </a: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9: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1600" b="1" dirty="0">
                <a:latin typeface="Bookman Old Style" panose="02050604050505020204" pitchFamily="18" charset="0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Red Hat Enterprise Linus System Administration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II</a:t>
            </a:r>
            <a:endParaRPr lang="en-US" altLang="en-US" sz="16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solidFill>
                  <a:srgbClr val="3333CC"/>
                </a:solidFill>
                <a:latin typeface="Bookman Old Style" panose="02050604050505020204" pitchFamily="18" charset="0"/>
              </a:rPr>
              <a:t>Module </a:t>
            </a: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10</a:t>
            </a:r>
            <a:r>
              <a:rPr lang="en-US" altLang="en-US" sz="1600" b="1" smtClean="0">
                <a:solidFill>
                  <a:srgbClr val="3333CC"/>
                </a:solidFill>
                <a:latin typeface="Bookman Old Style" panose="02050604050505020204" pitchFamily="18" charset="0"/>
              </a:rPr>
              <a:t>:</a:t>
            </a:r>
            <a:r>
              <a:rPr lang="en-US" altLang="en-US" sz="1600" b="1" smtClean="0">
                <a:latin typeface="Bookman Old Style" panose="02050604050505020204" pitchFamily="18" charset="0"/>
              </a:rPr>
              <a:t> </a:t>
            </a:r>
            <a:r>
              <a:rPr lang="en-US" altLang="en-US" sz="1600" b="1" smtClean="0">
                <a:latin typeface="Bookman Old Style" panose="02050604050505020204" pitchFamily="18" charset="0"/>
              </a:rPr>
              <a:t>	</a:t>
            </a:r>
            <a:r>
              <a:rPr lang="en-US" altLang="en-US" sz="1600" b="1" smtClean="0">
                <a:solidFill>
                  <a:srgbClr val="008000"/>
                </a:solidFill>
                <a:latin typeface="Bookman Old Style" panose="02050604050505020204" pitchFamily="18" charset="0"/>
              </a:rPr>
              <a:t>Red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Hat </a:t>
            </a:r>
            <a:r>
              <a:rPr lang="en-US" altLang="en-US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Enterprise Linus System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Administration III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0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0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8804970"/>
              </p:ext>
            </p:extLst>
          </p:nvPr>
        </p:nvGraphicFramePr>
        <p:xfrm>
          <a:off x="762000" y="228601"/>
          <a:ext cx="7315199" cy="6020342"/>
        </p:xfrm>
        <a:graphic>
          <a:graphicData uri="http://schemas.openxmlformats.org/drawingml/2006/table">
            <a:tbl>
              <a:tblPr/>
              <a:tblGrid>
                <a:gridCol w="544749"/>
                <a:gridCol w="4027251"/>
                <a:gridCol w="1029511"/>
                <a:gridCol w="1027889"/>
                <a:gridCol w="685799"/>
              </a:tblGrid>
              <a:tr h="334506">
                <a:tc rowSpan="2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vert="vert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Description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Course Duration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3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Contact Hours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Hands-on Hours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Hours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046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Hardware Fundamentals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100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212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Data Communication Systems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100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062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III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Administering and Configuring Microsoft Windows 8.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88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IV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Installing and Configuring Windows Server 2012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88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Administering and Managing Windows Server 2012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Configuring Advanced Windows Server 2012 Services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VII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Configuring Windows Server 2008 Applications Infrastructure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VIII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IX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</a:t>
                      </a: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</a:t>
                      </a: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III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04">
                <a:tc gridSpan="4">
                  <a:txBody>
                    <a:bodyPr/>
                    <a:lstStyle/>
                    <a:p>
                      <a:pPr marL="9525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Full Course Duration: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Calibri" pitchFamily="34" charset="0"/>
                          <a:cs typeface="Times New Roman" pitchFamily="18" charset="0"/>
                        </a:rPr>
                        <a:t>868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41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066800" y="6096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  </a:t>
            </a:r>
            <a:r>
              <a:rPr lang="en-US" altLang="en-US" sz="2800" b="1" dirty="0">
                <a:solidFill>
                  <a:srgbClr val="3333CC"/>
                </a:solidFill>
              </a:rPr>
              <a:t>Exam System</a:t>
            </a:r>
            <a:endParaRPr lang="en-US" altLang="en-US" sz="2800" dirty="0">
              <a:solidFill>
                <a:srgbClr val="3333C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0013509"/>
              </p:ext>
            </p:extLst>
          </p:nvPr>
        </p:nvGraphicFramePr>
        <p:xfrm>
          <a:off x="914400" y="1524000"/>
          <a:ext cx="731520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371600"/>
                <a:gridCol w="838200"/>
                <a:gridCol w="990600"/>
                <a:gridCol w="914400"/>
                <a:gridCol w="914402"/>
              </a:tblGrid>
              <a:tr h="829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Exam#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Question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No. of Ques.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Marks / Ques.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Total Marks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Pass Marks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48059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External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90 min.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MCQ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*1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48059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48059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805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485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Evidence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45 min.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3 - 5</a:t>
                      </a:r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*3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02" name="TextBox 7"/>
          <p:cNvSpPr txBox="1">
            <a:spLocks noChangeArrowheads="1"/>
          </p:cNvSpPr>
          <p:nvPr/>
        </p:nvSpPr>
        <p:spPr bwMode="auto">
          <a:xfrm>
            <a:off x="1143000" y="54102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baseline="30000" dirty="0">
                <a:solidFill>
                  <a:srgbClr val="FF0000"/>
                </a:solidFill>
              </a:rPr>
              <a:t>*1</a:t>
            </a:r>
            <a:r>
              <a:rPr lang="en-US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Pass Marks in MCQ = 70 </a:t>
            </a:r>
            <a:r>
              <a:rPr lang="en-US" altLang="en-US" sz="1600" b="1" dirty="0">
                <a:solidFill>
                  <a:srgbClr val="FF0000"/>
                </a:solidFill>
              </a:rPr>
              <a:t>– Marks Obtained in Descriptive.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baseline="30000" dirty="0">
                <a:solidFill>
                  <a:srgbClr val="FF0000"/>
                </a:solidFill>
              </a:rPr>
              <a:t>*2</a:t>
            </a:r>
            <a:r>
              <a:rPr lang="en-US" altLang="en-US" sz="1600" b="1" dirty="0">
                <a:solidFill>
                  <a:srgbClr val="FF0000"/>
                </a:solidFill>
              </a:rPr>
              <a:t> It Depends on Syllabus &amp; Work Size.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baseline="30000" dirty="0">
                <a:solidFill>
                  <a:srgbClr val="FF0000"/>
                </a:solidFill>
              </a:rPr>
              <a:t> *3</a:t>
            </a:r>
            <a:r>
              <a:rPr lang="en-US" altLang="en-US" sz="1600" b="1" dirty="0">
                <a:solidFill>
                  <a:srgbClr val="FF0000"/>
                </a:solidFill>
              </a:rPr>
              <a:t> It depends on number of question &amp; work size.</a:t>
            </a:r>
            <a:r>
              <a:rPr lang="en-US" altLang="en-US" sz="1400" b="1" baseline="30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6800" y="6096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  </a:t>
            </a:r>
            <a:r>
              <a:rPr lang="en-US" altLang="en-US" sz="2800" b="1" dirty="0">
                <a:solidFill>
                  <a:srgbClr val="3333CC"/>
                </a:solidFill>
              </a:rPr>
              <a:t>Exam System</a:t>
            </a:r>
            <a:endParaRPr lang="en-US" altLang="en-US" sz="2800" dirty="0">
              <a:solidFill>
                <a:srgbClr val="33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7772400" cy="4094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Exam will be preceded by a pre-exam trainee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Feedback   Session</a:t>
            </a: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cs typeface="Tahoma" pitchFamily="34" charset="0"/>
              </a:rPr>
              <a:t>. </a:t>
            </a: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No Schedule class will be held on that day.</a:t>
            </a: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cs typeface="Tahoma" pitchFamily="34" charset="0"/>
              </a:rPr>
              <a:t>       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External exam will be preceded by a minimum of 1 (one)</a:t>
            </a: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Review class </a:t>
            </a: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(more if needed based on pre-exam feedback).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No review class before Evidence by Assessor (unless instructed otherwise by concerned Consultant).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Classes will be held on the day of Evidence exam.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85800"/>
            <a:ext cx="7772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endParaRPr lang="en-US" sz="20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Feedback Session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Review class 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External Exam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Evidence Exam</a:t>
            </a:r>
          </a:p>
          <a:p>
            <a:pPr eaLnBrk="1" hangingPunct="1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91000" y="1981200"/>
            <a:ext cx="484188" cy="350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91000" y="3048000"/>
            <a:ext cx="484188" cy="350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1000" y="4144963"/>
            <a:ext cx="484188" cy="350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5029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Hardware Fundamentals :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PC Hardware Fundamentals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OS Installation and Configuration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Maintaining and Troubleshooting PC Hardware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Installing and Maintaining Printers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Understanding Portable Computing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Basic Networking</a:t>
            </a:r>
            <a:endParaRPr lang="en-US" altLang="en-US" sz="6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162800" cy="4068763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Data Communication System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Concepts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Installation and Configuration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Media and Topologies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Management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1622</TotalTime>
  <Words>867</Words>
  <Application>Microsoft Office PowerPoint</Application>
  <PresentationFormat>On-screen Show (4:3)</PresentationFormat>
  <Paragraphs>267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IDB-BISEW IT Scholarship Project Presentation on Networking Technologies Course</vt:lpstr>
      <vt:lpstr>Course Details</vt:lpstr>
      <vt:lpstr>Module Details</vt:lpstr>
      <vt:lpstr>Slide 4</vt:lpstr>
      <vt:lpstr>Slide 5</vt:lpstr>
      <vt:lpstr>Slide 6</vt:lpstr>
      <vt:lpstr>Slide 7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Professional work scenario</vt:lpstr>
      <vt:lpstr>Professional work scenario</vt:lpstr>
      <vt:lpstr>Vendor Certification and Benefits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Saabeet</dc:creator>
  <cp:lastModifiedBy>Rasel</cp:lastModifiedBy>
  <cp:revision>177</cp:revision>
  <dcterms:created xsi:type="dcterms:W3CDTF">2010-05-18T11:03:24Z</dcterms:created>
  <dcterms:modified xsi:type="dcterms:W3CDTF">2016-01-10T05:14:45Z</dcterms:modified>
</cp:coreProperties>
</file>