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7" r:id="rId3"/>
    <p:sldId id="330" r:id="rId4"/>
    <p:sldId id="286" r:id="rId5"/>
    <p:sldId id="377" r:id="rId6"/>
    <p:sldId id="288" r:id="rId7"/>
    <p:sldId id="403" r:id="rId8"/>
    <p:sldId id="289" r:id="rId9"/>
    <p:sldId id="378" r:id="rId10"/>
    <p:sldId id="391" r:id="rId11"/>
    <p:sldId id="382" r:id="rId12"/>
    <p:sldId id="392" r:id="rId13"/>
    <p:sldId id="386" r:id="rId14"/>
    <p:sldId id="402" r:id="rId15"/>
    <p:sldId id="387" r:id="rId16"/>
    <p:sldId id="401" r:id="rId17"/>
    <p:sldId id="383" r:id="rId18"/>
    <p:sldId id="302" r:id="rId19"/>
    <p:sldId id="303" r:id="rId20"/>
    <p:sldId id="371" r:id="rId21"/>
    <p:sldId id="304" r:id="rId22"/>
    <p:sldId id="404" r:id="rId23"/>
    <p:sldId id="405" r:id="rId24"/>
    <p:sldId id="406" r:id="rId25"/>
    <p:sldId id="407" r:id="rId26"/>
    <p:sldId id="39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3A5"/>
    <a:srgbClr val="3954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1744" autoAdjust="0"/>
  </p:normalViewPr>
  <p:slideViewPr>
    <p:cSldViewPr snapToGrid="0">
      <p:cViewPr varScale="1">
        <p:scale>
          <a:sx n="107" d="100"/>
          <a:sy n="107" d="100"/>
        </p:scale>
        <p:origin x="7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CFE927-55BA-4FE4-884A-D1BD53C12308}" type="datetimeFigureOut">
              <a:rPr lang="en-US" smtClean="0"/>
              <a:t>7/10/2019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6F5DCA-44C1-4637-BCC2-6A82AD4AE6D1}" type="slidenum">
              <a:rPr lang="en-US" smtClean="0"/>
              <a:t>‹#›</a:t>
            </a:fld>
            <a:endParaRPr lang="en-US"/>
          </a:p>
        </p:txBody>
      </p:sp>
    </p:spTree>
    <p:extLst>
      <p:ext uri="{BB962C8B-B14F-4D97-AF65-F5344CB8AC3E}">
        <p14:creationId xmlns:p14="http://schemas.microsoft.com/office/powerpoint/2010/main" val="4005538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6F5DCA-44C1-4637-BCC2-6A82AD4AE6D1}" type="slidenum">
              <a:rPr lang="en-US" smtClean="0"/>
              <a:t>6</a:t>
            </a:fld>
            <a:endParaRPr lang="en-US"/>
          </a:p>
        </p:txBody>
      </p:sp>
    </p:spTree>
    <p:extLst>
      <p:ext uri="{BB962C8B-B14F-4D97-AF65-F5344CB8AC3E}">
        <p14:creationId xmlns:p14="http://schemas.microsoft.com/office/powerpoint/2010/main" val="739163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8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DA7C72F0-41BC-4874-A11E-7CE9DAB0FBB6}" type="datetime1">
              <a:rPr lang="en-US" smtClean="0"/>
              <a:t>7/10/2019</a:t>
            </a:fld>
            <a:endParaRPr lang="en-US"/>
          </a:p>
        </p:txBody>
      </p:sp>
      <p:sp>
        <p:nvSpPr>
          <p:cNvPr id="5" name="Footer Placeholder 4"/>
          <p:cNvSpPr>
            <a:spLocks noGrp="1"/>
          </p:cNvSpPr>
          <p:nvPr>
            <p:ph type="ftr" sz="quarter" idx="11"/>
          </p:nvPr>
        </p:nvSpPr>
        <p:spPr/>
        <p:txBody>
          <a:bodyPr/>
          <a:lstStyle/>
          <a:p>
            <a:r>
              <a:rPr lang="en-US" dirty="0"/>
              <a:t>Population pharmacogenomics for precision medicine in Colombia</a:t>
            </a:r>
          </a:p>
        </p:txBody>
      </p:sp>
      <p:sp>
        <p:nvSpPr>
          <p:cNvPr id="6" name="Slide Number Placeholder 5"/>
          <p:cNvSpPr>
            <a:spLocks noGrp="1"/>
          </p:cNvSpPr>
          <p:nvPr>
            <p:ph type="sldNum" sz="quarter" idx="12"/>
          </p:nvPr>
        </p:nvSpPr>
        <p:spPr/>
        <p:txBody>
          <a:bodyPr/>
          <a:lstStyle/>
          <a:p>
            <a:fld id="{172CC522-552A-4788-9924-CFF25C19CAA5}" type="slidenum">
              <a:rPr lang="en-US" smtClean="0"/>
              <a:t>‹#›</a:t>
            </a:fld>
            <a:endParaRPr lang="en-US"/>
          </a:p>
        </p:txBody>
      </p:sp>
    </p:spTree>
    <p:extLst>
      <p:ext uri="{BB962C8B-B14F-4D97-AF65-F5344CB8AC3E}">
        <p14:creationId xmlns:p14="http://schemas.microsoft.com/office/powerpoint/2010/main" val="2740472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F4385D-D517-4129-9898-C7165285A70A}" type="datetime1">
              <a:rPr lang="en-US" smtClean="0"/>
              <a:t>7/10/2019</a:t>
            </a:fld>
            <a:endParaRPr lang="en-US"/>
          </a:p>
        </p:txBody>
      </p:sp>
      <p:sp>
        <p:nvSpPr>
          <p:cNvPr id="5" name="Footer Placeholder 4"/>
          <p:cNvSpPr>
            <a:spLocks noGrp="1"/>
          </p:cNvSpPr>
          <p:nvPr>
            <p:ph type="ftr" sz="quarter" idx="11"/>
          </p:nvPr>
        </p:nvSpPr>
        <p:spPr/>
        <p:txBody>
          <a:bodyPr/>
          <a:lstStyle/>
          <a:p>
            <a:r>
              <a:rPr lang="en-US"/>
              <a:t>Population pharmacogenomics for precision medicine in Colombia</a:t>
            </a:r>
          </a:p>
        </p:txBody>
      </p:sp>
      <p:sp>
        <p:nvSpPr>
          <p:cNvPr id="6" name="Slide Number Placeholder 5"/>
          <p:cNvSpPr>
            <a:spLocks noGrp="1"/>
          </p:cNvSpPr>
          <p:nvPr>
            <p:ph type="sldNum" sz="quarter" idx="12"/>
          </p:nvPr>
        </p:nvSpPr>
        <p:spPr/>
        <p:txBody>
          <a:bodyPr/>
          <a:lstStyle/>
          <a:p>
            <a:fld id="{172CC522-552A-4788-9924-CFF25C19CAA5}" type="slidenum">
              <a:rPr lang="en-US" smtClean="0"/>
              <a:t>‹#›</a:t>
            </a:fld>
            <a:endParaRPr lang="en-US"/>
          </a:p>
        </p:txBody>
      </p:sp>
    </p:spTree>
    <p:extLst>
      <p:ext uri="{BB962C8B-B14F-4D97-AF65-F5344CB8AC3E}">
        <p14:creationId xmlns:p14="http://schemas.microsoft.com/office/powerpoint/2010/main" val="867642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4F96B0-41EB-44F4-B918-97005DA00B37}" type="datetime1">
              <a:rPr lang="en-US" smtClean="0"/>
              <a:t>7/10/2019</a:t>
            </a:fld>
            <a:endParaRPr lang="en-US"/>
          </a:p>
        </p:txBody>
      </p:sp>
      <p:sp>
        <p:nvSpPr>
          <p:cNvPr id="5" name="Footer Placeholder 4"/>
          <p:cNvSpPr>
            <a:spLocks noGrp="1"/>
          </p:cNvSpPr>
          <p:nvPr>
            <p:ph type="ftr" sz="quarter" idx="11"/>
          </p:nvPr>
        </p:nvSpPr>
        <p:spPr/>
        <p:txBody>
          <a:bodyPr/>
          <a:lstStyle/>
          <a:p>
            <a:r>
              <a:rPr lang="en-US"/>
              <a:t>Population pharmacogenomics for precision medicine in Colombia</a:t>
            </a:r>
          </a:p>
        </p:txBody>
      </p:sp>
      <p:sp>
        <p:nvSpPr>
          <p:cNvPr id="6" name="Slide Number Placeholder 5"/>
          <p:cNvSpPr>
            <a:spLocks noGrp="1"/>
          </p:cNvSpPr>
          <p:nvPr>
            <p:ph type="sldNum" sz="quarter" idx="12"/>
          </p:nvPr>
        </p:nvSpPr>
        <p:spPr/>
        <p:txBody>
          <a:bodyPr/>
          <a:lstStyle/>
          <a:p>
            <a:fld id="{172CC522-552A-4788-9924-CFF25C19CAA5}" type="slidenum">
              <a:rPr lang="en-US" smtClean="0"/>
              <a:t>‹#›</a:t>
            </a:fld>
            <a:endParaRPr lang="en-US"/>
          </a:p>
        </p:txBody>
      </p:sp>
    </p:spTree>
    <p:extLst>
      <p:ext uri="{BB962C8B-B14F-4D97-AF65-F5344CB8AC3E}">
        <p14:creationId xmlns:p14="http://schemas.microsoft.com/office/powerpoint/2010/main" val="214336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43ED33A-DDCF-4DA9-9BF8-46B44DB072CA}" type="datetime1">
              <a:rPr lang="en-US" smtClean="0"/>
              <a:t>7/10/2019</a:t>
            </a:fld>
            <a:endParaRPr lang="en-US"/>
          </a:p>
        </p:txBody>
      </p:sp>
      <p:sp>
        <p:nvSpPr>
          <p:cNvPr id="5" name="Footer Placeholder 4"/>
          <p:cNvSpPr>
            <a:spLocks noGrp="1"/>
          </p:cNvSpPr>
          <p:nvPr>
            <p:ph type="ftr" sz="quarter" idx="11"/>
          </p:nvPr>
        </p:nvSpPr>
        <p:spPr/>
        <p:txBody>
          <a:bodyPr/>
          <a:lstStyle/>
          <a:p>
            <a:r>
              <a:rPr lang="en-US" dirty="0"/>
              <a:t>Population pharmacogenomics for precision medicine in Colombia</a:t>
            </a:r>
          </a:p>
        </p:txBody>
      </p:sp>
      <p:sp>
        <p:nvSpPr>
          <p:cNvPr id="6" name="Slide Number Placeholder 5"/>
          <p:cNvSpPr>
            <a:spLocks noGrp="1"/>
          </p:cNvSpPr>
          <p:nvPr>
            <p:ph type="sldNum" sz="quarter" idx="12"/>
          </p:nvPr>
        </p:nvSpPr>
        <p:spPr/>
        <p:txBody>
          <a:bodyPr/>
          <a:lstStyle/>
          <a:p>
            <a:fld id="{172CC522-552A-4788-9924-CFF25C19CAA5}" type="slidenum">
              <a:rPr lang="en-US" smtClean="0"/>
              <a:t>‹#›</a:t>
            </a:fld>
            <a:endParaRPr lang="en-US"/>
          </a:p>
        </p:txBody>
      </p:sp>
      <p:pic>
        <p:nvPicPr>
          <p:cNvPr id="1026" name="Picture 2" descr="GenomaCES Laboratorio de genÃ³mica clÃ­nica y medicina personaliza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80863" y="103897"/>
            <a:ext cx="1815875" cy="43116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5261" y="98615"/>
            <a:ext cx="2613253" cy="441732"/>
          </a:xfrm>
          <a:prstGeom prst="rect">
            <a:avLst/>
          </a:prstGeom>
        </p:spPr>
      </p:pic>
    </p:spTree>
    <p:extLst>
      <p:ext uri="{BB962C8B-B14F-4D97-AF65-F5344CB8AC3E}">
        <p14:creationId xmlns:p14="http://schemas.microsoft.com/office/powerpoint/2010/main" val="415982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AD87F676-4BC8-47A0-999B-BD4EC0628706}" type="datetime1">
              <a:rPr lang="en-US" smtClean="0"/>
              <a:t>7/10/2019</a:t>
            </a:fld>
            <a:endParaRPr lang="en-US"/>
          </a:p>
        </p:txBody>
      </p:sp>
      <p:sp>
        <p:nvSpPr>
          <p:cNvPr id="5" name="Footer Placeholder 4"/>
          <p:cNvSpPr>
            <a:spLocks noGrp="1"/>
          </p:cNvSpPr>
          <p:nvPr>
            <p:ph type="ftr" sz="quarter" idx="11"/>
          </p:nvPr>
        </p:nvSpPr>
        <p:spPr/>
        <p:txBody>
          <a:bodyPr/>
          <a:lstStyle/>
          <a:p>
            <a:r>
              <a:rPr lang="en-US"/>
              <a:t>Population pharmacogenomics for precision medicine in Colombia</a:t>
            </a:r>
          </a:p>
        </p:txBody>
      </p:sp>
      <p:sp>
        <p:nvSpPr>
          <p:cNvPr id="6" name="Slide Number Placeholder 5"/>
          <p:cNvSpPr>
            <a:spLocks noGrp="1"/>
          </p:cNvSpPr>
          <p:nvPr>
            <p:ph type="sldNum" sz="quarter" idx="12"/>
          </p:nvPr>
        </p:nvSpPr>
        <p:spPr/>
        <p:txBody>
          <a:bodyPr/>
          <a:lstStyle/>
          <a:p>
            <a:fld id="{172CC522-552A-4788-9924-CFF25C19CAA5}" type="slidenum">
              <a:rPr lang="en-US" smtClean="0"/>
              <a:t>‹#›</a:t>
            </a:fld>
            <a:endParaRPr lang="en-US"/>
          </a:p>
        </p:txBody>
      </p:sp>
    </p:spTree>
    <p:extLst>
      <p:ext uri="{BB962C8B-B14F-4D97-AF65-F5344CB8AC3E}">
        <p14:creationId xmlns:p14="http://schemas.microsoft.com/office/powerpoint/2010/main" val="455910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2602CA-9063-4699-88FA-B29BE8CFFDB4}" type="datetime1">
              <a:rPr lang="en-US" smtClean="0"/>
              <a:t>7/10/2019</a:t>
            </a:fld>
            <a:endParaRPr lang="en-US"/>
          </a:p>
        </p:txBody>
      </p:sp>
      <p:sp>
        <p:nvSpPr>
          <p:cNvPr id="6" name="Footer Placeholder 5"/>
          <p:cNvSpPr>
            <a:spLocks noGrp="1"/>
          </p:cNvSpPr>
          <p:nvPr>
            <p:ph type="ftr" sz="quarter" idx="11"/>
          </p:nvPr>
        </p:nvSpPr>
        <p:spPr/>
        <p:txBody>
          <a:bodyPr/>
          <a:lstStyle/>
          <a:p>
            <a:r>
              <a:rPr lang="en-US"/>
              <a:t>Population pharmacogenomics for precision medicine in Colombia</a:t>
            </a:r>
          </a:p>
        </p:txBody>
      </p:sp>
      <p:sp>
        <p:nvSpPr>
          <p:cNvPr id="7" name="Slide Number Placeholder 6"/>
          <p:cNvSpPr>
            <a:spLocks noGrp="1"/>
          </p:cNvSpPr>
          <p:nvPr>
            <p:ph type="sldNum" sz="quarter" idx="12"/>
          </p:nvPr>
        </p:nvSpPr>
        <p:spPr/>
        <p:txBody>
          <a:bodyPr/>
          <a:lstStyle/>
          <a:p>
            <a:fld id="{172CC522-552A-4788-9924-CFF25C19CAA5}" type="slidenum">
              <a:rPr lang="en-US" smtClean="0"/>
              <a:t>‹#›</a:t>
            </a:fld>
            <a:endParaRPr lang="en-US"/>
          </a:p>
        </p:txBody>
      </p:sp>
    </p:spTree>
    <p:extLst>
      <p:ext uri="{BB962C8B-B14F-4D97-AF65-F5344CB8AC3E}">
        <p14:creationId xmlns:p14="http://schemas.microsoft.com/office/powerpoint/2010/main" val="360464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90B736-BF94-4E24-B4B0-E83F3ADEB169}" type="datetime1">
              <a:rPr lang="en-US" smtClean="0"/>
              <a:t>7/10/2019</a:t>
            </a:fld>
            <a:endParaRPr lang="en-US"/>
          </a:p>
        </p:txBody>
      </p:sp>
      <p:sp>
        <p:nvSpPr>
          <p:cNvPr id="8" name="Footer Placeholder 7"/>
          <p:cNvSpPr>
            <a:spLocks noGrp="1"/>
          </p:cNvSpPr>
          <p:nvPr>
            <p:ph type="ftr" sz="quarter" idx="11"/>
          </p:nvPr>
        </p:nvSpPr>
        <p:spPr/>
        <p:txBody>
          <a:bodyPr/>
          <a:lstStyle/>
          <a:p>
            <a:r>
              <a:rPr lang="en-US"/>
              <a:t>Population pharmacogenomics for precision medicine in Colombia</a:t>
            </a:r>
          </a:p>
        </p:txBody>
      </p:sp>
      <p:sp>
        <p:nvSpPr>
          <p:cNvPr id="9" name="Slide Number Placeholder 8"/>
          <p:cNvSpPr>
            <a:spLocks noGrp="1"/>
          </p:cNvSpPr>
          <p:nvPr>
            <p:ph type="sldNum" sz="quarter" idx="12"/>
          </p:nvPr>
        </p:nvSpPr>
        <p:spPr/>
        <p:txBody>
          <a:bodyPr/>
          <a:lstStyle/>
          <a:p>
            <a:fld id="{172CC522-552A-4788-9924-CFF25C19CAA5}" type="slidenum">
              <a:rPr lang="en-US" smtClean="0"/>
              <a:t>‹#›</a:t>
            </a:fld>
            <a:endParaRPr lang="en-US"/>
          </a:p>
        </p:txBody>
      </p:sp>
    </p:spTree>
    <p:extLst>
      <p:ext uri="{BB962C8B-B14F-4D97-AF65-F5344CB8AC3E}">
        <p14:creationId xmlns:p14="http://schemas.microsoft.com/office/powerpoint/2010/main" val="526331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07979D-1F7B-4CDB-808A-12F5CC6DBF3D}" type="datetime1">
              <a:rPr lang="en-US" smtClean="0"/>
              <a:t>7/10/2019</a:t>
            </a:fld>
            <a:endParaRPr lang="en-US"/>
          </a:p>
        </p:txBody>
      </p:sp>
      <p:sp>
        <p:nvSpPr>
          <p:cNvPr id="4" name="Footer Placeholder 3"/>
          <p:cNvSpPr>
            <a:spLocks noGrp="1"/>
          </p:cNvSpPr>
          <p:nvPr>
            <p:ph type="ftr" sz="quarter" idx="11"/>
          </p:nvPr>
        </p:nvSpPr>
        <p:spPr/>
        <p:txBody>
          <a:bodyPr/>
          <a:lstStyle/>
          <a:p>
            <a:r>
              <a:rPr lang="en-US"/>
              <a:t>Population pharmacogenomics for precision medicine in Colombia</a:t>
            </a:r>
          </a:p>
        </p:txBody>
      </p:sp>
      <p:sp>
        <p:nvSpPr>
          <p:cNvPr id="5" name="Slide Number Placeholder 4"/>
          <p:cNvSpPr>
            <a:spLocks noGrp="1"/>
          </p:cNvSpPr>
          <p:nvPr>
            <p:ph type="sldNum" sz="quarter" idx="12"/>
          </p:nvPr>
        </p:nvSpPr>
        <p:spPr/>
        <p:txBody>
          <a:bodyPr/>
          <a:lstStyle/>
          <a:p>
            <a:fld id="{172CC522-552A-4788-9924-CFF25C19CAA5}" type="slidenum">
              <a:rPr lang="en-US" smtClean="0"/>
              <a:t>‹#›</a:t>
            </a:fld>
            <a:endParaRPr lang="en-US"/>
          </a:p>
        </p:txBody>
      </p:sp>
    </p:spTree>
    <p:extLst>
      <p:ext uri="{BB962C8B-B14F-4D97-AF65-F5344CB8AC3E}">
        <p14:creationId xmlns:p14="http://schemas.microsoft.com/office/powerpoint/2010/main" val="86584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9D9E40-1D09-4D55-AC5D-3DB4D3C23EE6}" type="datetime1">
              <a:rPr lang="en-US" smtClean="0"/>
              <a:t>7/10/2019</a:t>
            </a:fld>
            <a:endParaRPr lang="en-US"/>
          </a:p>
        </p:txBody>
      </p:sp>
      <p:sp>
        <p:nvSpPr>
          <p:cNvPr id="3" name="Footer Placeholder 2"/>
          <p:cNvSpPr>
            <a:spLocks noGrp="1"/>
          </p:cNvSpPr>
          <p:nvPr>
            <p:ph type="ftr" sz="quarter" idx="11"/>
          </p:nvPr>
        </p:nvSpPr>
        <p:spPr/>
        <p:txBody>
          <a:bodyPr/>
          <a:lstStyle/>
          <a:p>
            <a:r>
              <a:rPr lang="en-US"/>
              <a:t>Population pharmacogenomics for precision medicine in Colombia</a:t>
            </a:r>
          </a:p>
        </p:txBody>
      </p:sp>
      <p:sp>
        <p:nvSpPr>
          <p:cNvPr id="4" name="Slide Number Placeholder 3"/>
          <p:cNvSpPr>
            <a:spLocks noGrp="1"/>
          </p:cNvSpPr>
          <p:nvPr>
            <p:ph type="sldNum" sz="quarter" idx="12"/>
          </p:nvPr>
        </p:nvSpPr>
        <p:spPr/>
        <p:txBody>
          <a:bodyPr/>
          <a:lstStyle/>
          <a:p>
            <a:fld id="{172CC522-552A-4788-9924-CFF25C19CAA5}" type="slidenum">
              <a:rPr lang="en-US" smtClean="0"/>
              <a:t>‹#›</a:t>
            </a:fld>
            <a:endParaRPr lang="en-US"/>
          </a:p>
        </p:txBody>
      </p:sp>
    </p:spTree>
    <p:extLst>
      <p:ext uri="{BB962C8B-B14F-4D97-AF65-F5344CB8AC3E}">
        <p14:creationId xmlns:p14="http://schemas.microsoft.com/office/powerpoint/2010/main" val="3738839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F0AA03-05FA-45AA-B557-46BD0F3E7BE1}" type="datetime1">
              <a:rPr lang="en-US" smtClean="0"/>
              <a:t>7/10/2019</a:t>
            </a:fld>
            <a:endParaRPr lang="en-US"/>
          </a:p>
        </p:txBody>
      </p:sp>
      <p:sp>
        <p:nvSpPr>
          <p:cNvPr id="6" name="Footer Placeholder 5"/>
          <p:cNvSpPr>
            <a:spLocks noGrp="1"/>
          </p:cNvSpPr>
          <p:nvPr>
            <p:ph type="ftr" sz="quarter" idx="11"/>
          </p:nvPr>
        </p:nvSpPr>
        <p:spPr/>
        <p:txBody>
          <a:bodyPr/>
          <a:lstStyle/>
          <a:p>
            <a:r>
              <a:rPr lang="en-US"/>
              <a:t>Population pharmacogenomics for precision medicine in Colombia</a:t>
            </a:r>
          </a:p>
        </p:txBody>
      </p:sp>
      <p:sp>
        <p:nvSpPr>
          <p:cNvPr id="7" name="Slide Number Placeholder 6"/>
          <p:cNvSpPr>
            <a:spLocks noGrp="1"/>
          </p:cNvSpPr>
          <p:nvPr>
            <p:ph type="sldNum" sz="quarter" idx="12"/>
          </p:nvPr>
        </p:nvSpPr>
        <p:spPr/>
        <p:txBody>
          <a:bodyPr/>
          <a:lstStyle/>
          <a:p>
            <a:fld id="{172CC522-552A-4788-9924-CFF25C19CAA5}" type="slidenum">
              <a:rPr lang="en-US" smtClean="0"/>
              <a:t>‹#›</a:t>
            </a:fld>
            <a:endParaRPr lang="en-US"/>
          </a:p>
        </p:txBody>
      </p:sp>
    </p:spTree>
    <p:extLst>
      <p:ext uri="{BB962C8B-B14F-4D97-AF65-F5344CB8AC3E}">
        <p14:creationId xmlns:p14="http://schemas.microsoft.com/office/powerpoint/2010/main" val="90132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723B03-1BC8-4BC5-AE07-E8407B595C60}" type="datetime1">
              <a:rPr lang="en-US" smtClean="0"/>
              <a:t>7/10/2019</a:t>
            </a:fld>
            <a:endParaRPr lang="en-US"/>
          </a:p>
        </p:txBody>
      </p:sp>
      <p:sp>
        <p:nvSpPr>
          <p:cNvPr id="6" name="Footer Placeholder 5"/>
          <p:cNvSpPr>
            <a:spLocks noGrp="1"/>
          </p:cNvSpPr>
          <p:nvPr>
            <p:ph type="ftr" sz="quarter" idx="11"/>
          </p:nvPr>
        </p:nvSpPr>
        <p:spPr/>
        <p:txBody>
          <a:bodyPr/>
          <a:lstStyle/>
          <a:p>
            <a:r>
              <a:rPr lang="en-US"/>
              <a:t>Population pharmacogenomics for precision medicine in Colombia</a:t>
            </a:r>
          </a:p>
        </p:txBody>
      </p:sp>
      <p:sp>
        <p:nvSpPr>
          <p:cNvPr id="7" name="Slide Number Placeholder 6"/>
          <p:cNvSpPr>
            <a:spLocks noGrp="1"/>
          </p:cNvSpPr>
          <p:nvPr>
            <p:ph type="sldNum" sz="quarter" idx="12"/>
          </p:nvPr>
        </p:nvSpPr>
        <p:spPr/>
        <p:txBody>
          <a:bodyPr/>
          <a:lstStyle/>
          <a:p>
            <a:fld id="{172CC522-552A-4788-9924-CFF25C19CAA5}" type="slidenum">
              <a:rPr lang="en-US" smtClean="0"/>
              <a:t>‹#›</a:t>
            </a:fld>
            <a:endParaRPr lang="en-US"/>
          </a:p>
        </p:txBody>
      </p:sp>
    </p:spTree>
    <p:extLst>
      <p:ext uri="{BB962C8B-B14F-4D97-AF65-F5344CB8AC3E}">
        <p14:creationId xmlns:p14="http://schemas.microsoft.com/office/powerpoint/2010/main" val="2162155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fld id="{C849FA19-B2D6-41D2-8C9E-8F0868AD39D9}" type="datetime1">
              <a:rPr lang="en-US" smtClean="0"/>
              <a:t>7/10/2019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50">
                <a:solidFill>
                  <a:schemeClr val="tx1">
                    <a:tint val="75000"/>
                  </a:schemeClr>
                </a:solidFill>
              </a:defRPr>
            </a:lvl1pPr>
          </a:lstStyle>
          <a:p>
            <a:r>
              <a:rPr lang="en-US" dirty="0"/>
              <a:t>Population pharmacogenomics for precision medicine in Colombia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2CC522-552A-4788-9924-CFF25C19CAA5}" type="slidenum">
              <a:rPr lang="en-US" smtClean="0"/>
              <a:pPr/>
              <a:t>‹#›</a:t>
            </a:fld>
            <a:endParaRPr lang="en-US" dirty="0"/>
          </a:p>
        </p:txBody>
      </p:sp>
    </p:spTree>
    <p:extLst>
      <p:ext uri="{BB962C8B-B14F-4D97-AF65-F5344CB8AC3E}">
        <p14:creationId xmlns:p14="http://schemas.microsoft.com/office/powerpoint/2010/main" val="3552596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2" Type="http://schemas.openxmlformats.org/officeDocument/2006/relationships/hyperlink" Target="https://www.pharmgkb.org/whatIsPharmacogenomic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2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6.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dirty="0">
                <a:solidFill>
                  <a:srgbClr val="1153A5"/>
                </a:solidFill>
              </a:rPr>
              <a:t>Population pharmacogenomics for precision medicine in Colombia</a:t>
            </a:r>
          </a:p>
        </p:txBody>
      </p:sp>
      <p:sp>
        <p:nvSpPr>
          <p:cNvPr id="3" name="Subtitle 2"/>
          <p:cNvSpPr>
            <a:spLocks noGrp="1"/>
          </p:cNvSpPr>
          <p:nvPr>
            <p:ph type="subTitle" idx="1"/>
          </p:nvPr>
        </p:nvSpPr>
        <p:spPr/>
        <p:txBody>
          <a:bodyPr>
            <a:normAutofit/>
          </a:bodyPr>
          <a:lstStyle/>
          <a:p>
            <a:endParaRPr lang="en-US" sz="2200" b="1" dirty="0">
              <a:solidFill>
                <a:srgbClr val="1153A5"/>
              </a:solidFill>
            </a:endParaRPr>
          </a:p>
          <a:p>
            <a:r>
              <a:rPr lang="en-US" sz="2200" b="1" dirty="0">
                <a:solidFill>
                  <a:srgbClr val="1153A5"/>
                </a:solidFill>
              </a:rPr>
              <a:t>Aroon Chande</a:t>
            </a:r>
          </a:p>
          <a:p>
            <a:r>
              <a:rPr lang="en-US" sz="1800" b="1" dirty="0">
                <a:solidFill>
                  <a:srgbClr val="1153A5"/>
                </a:solidFill>
              </a:rPr>
              <a:t>Jordan </a:t>
            </a:r>
            <a:r>
              <a:rPr lang="en-US" sz="1800" b="1" dirty="0" smtClean="0">
                <a:solidFill>
                  <a:srgbClr val="1153A5"/>
                </a:solidFill>
              </a:rPr>
              <a:t>Lab | </a:t>
            </a:r>
            <a:r>
              <a:rPr lang="en-US" sz="1800" b="1" dirty="0" smtClean="0">
                <a:solidFill>
                  <a:srgbClr val="1153A5"/>
                </a:solidFill>
              </a:rPr>
              <a:t>Georgia Institute of </a:t>
            </a:r>
            <a:r>
              <a:rPr lang="en-US" sz="1800" b="1" dirty="0" smtClean="0">
                <a:solidFill>
                  <a:srgbClr val="1153A5"/>
                </a:solidFill>
              </a:rPr>
              <a:t>Technology</a:t>
            </a:r>
          </a:p>
          <a:p>
            <a:r>
              <a:rPr lang="en-US" sz="1800" b="1" dirty="0" smtClean="0">
                <a:solidFill>
                  <a:srgbClr val="1153A5"/>
                </a:solidFill>
              </a:rPr>
              <a:t>Applied Bioinformatics Laboratory</a:t>
            </a:r>
            <a:endParaRPr lang="en-US" sz="1800" b="1" dirty="0">
              <a:solidFill>
                <a:srgbClr val="1153A5"/>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1750" y="5456720"/>
            <a:ext cx="2560493" cy="937786"/>
          </a:xfrm>
          <a:prstGeom prst="rect">
            <a:avLst/>
          </a:prstGeom>
        </p:spPr>
      </p:pic>
      <p:pic>
        <p:nvPicPr>
          <p:cNvPr id="5" name="Picture 4" descr="PABI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71529" y="5382034"/>
            <a:ext cx="1941356" cy="1087159"/>
          </a:xfrm>
          <a:prstGeom prst="rect">
            <a:avLst/>
          </a:prstGeom>
          <a:noFill/>
          <a:ln>
            <a:noFill/>
          </a:ln>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3029" y="5418533"/>
            <a:ext cx="2181941" cy="1014160"/>
          </a:xfrm>
          <a:prstGeom prst="rect">
            <a:avLst/>
          </a:prstGeom>
        </p:spPr>
      </p:pic>
      <p:pic>
        <p:nvPicPr>
          <p:cNvPr id="9" name="Picture 2" descr="GenomaCES Laboratorio de genÃ³mica clÃ­nica y medicina personalizad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53317" y="105261"/>
            <a:ext cx="3143422" cy="7463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5260" y="98614"/>
            <a:ext cx="4454891" cy="753033"/>
          </a:xfrm>
          <a:prstGeom prst="rect">
            <a:avLst/>
          </a:prstGeom>
        </p:spPr>
      </p:pic>
    </p:spTree>
    <p:extLst>
      <p:ext uri="{BB962C8B-B14F-4D97-AF65-F5344CB8AC3E}">
        <p14:creationId xmlns:p14="http://schemas.microsoft.com/office/powerpoint/2010/main" val="3891394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a:t>Population pharmacogenomics for precision medicine in Colombia</a:t>
            </a:r>
          </a:p>
        </p:txBody>
      </p:sp>
      <p:sp>
        <p:nvSpPr>
          <p:cNvPr id="2" name="Title 1"/>
          <p:cNvSpPr>
            <a:spLocks noGrp="1"/>
          </p:cNvSpPr>
          <p:nvPr>
            <p:ph type="title"/>
          </p:nvPr>
        </p:nvSpPr>
        <p:spPr/>
        <p:txBody>
          <a:bodyPr/>
          <a:lstStyle/>
          <a:p>
            <a:r>
              <a:rPr lang="en-US" dirty="0" err="1"/>
              <a:t>PharmaSNP</a:t>
            </a:r>
            <a:r>
              <a:rPr lang="en-US" dirty="0"/>
              <a:t> frequency differences in Colombia</a:t>
            </a:r>
          </a:p>
        </p:txBody>
      </p:sp>
      <p:sp>
        <p:nvSpPr>
          <p:cNvPr id="5" name="Slide Number Placeholder 4"/>
          <p:cNvSpPr>
            <a:spLocks noGrp="1"/>
          </p:cNvSpPr>
          <p:nvPr>
            <p:ph type="sldNum" sz="quarter" idx="12"/>
          </p:nvPr>
        </p:nvSpPr>
        <p:spPr/>
        <p:txBody>
          <a:bodyPr/>
          <a:lstStyle/>
          <a:p>
            <a:fld id="{172CC522-552A-4788-9924-CFF25C19CAA5}" type="slidenum">
              <a:rPr lang="en-US" smtClean="0"/>
              <a:t>10</a:t>
            </a:fld>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62790" y="1693965"/>
            <a:ext cx="5532791" cy="5025817"/>
          </a:xfrm>
        </p:spPr>
      </p:pic>
      <p:sp>
        <p:nvSpPr>
          <p:cNvPr id="3" name="TextBox 2">
            <a:extLst>
              <a:ext uri="{FF2B5EF4-FFF2-40B4-BE49-F238E27FC236}">
                <a16:creationId xmlns:a16="http://schemas.microsoft.com/office/drawing/2014/main" id="{91771D5F-363A-470A-A797-3C1F94F29B7E}"/>
              </a:ext>
            </a:extLst>
          </p:cNvPr>
          <p:cNvSpPr txBox="1"/>
          <p:nvPr/>
        </p:nvSpPr>
        <p:spPr>
          <a:xfrm>
            <a:off x="4941815" y="1690688"/>
            <a:ext cx="2351314" cy="369332"/>
          </a:xfrm>
          <a:prstGeom prst="rect">
            <a:avLst/>
          </a:prstGeom>
          <a:noFill/>
        </p:spPr>
        <p:txBody>
          <a:bodyPr wrap="square" rtlCol="0">
            <a:spAutoFit/>
          </a:bodyPr>
          <a:lstStyle/>
          <a:p>
            <a:r>
              <a:rPr lang="en-US" i="1" dirty="0">
                <a:solidFill>
                  <a:srgbClr val="00B050"/>
                </a:solidFill>
              </a:rPr>
              <a:t>Higher in Antioquia</a:t>
            </a:r>
          </a:p>
        </p:txBody>
      </p:sp>
      <p:sp>
        <p:nvSpPr>
          <p:cNvPr id="7" name="TextBox 6">
            <a:extLst>
              <a:ext uri="{FF2B5EF4-FFF2-40B4-BE49-F238E27FC236}">
                <a16:creationId xmlns:a16="http://schemas.microsoft.com/office/drawing/2014/main" id="{91771D5F-363A-470A-A797-3C1F94F29B7E}"/>
              </a:ext>
            </a:extLst>
          </p:cNvPr>
          <p:cNvSpPr txBox="1"/>
          <p:nvPr/>
        </p:nvSpPr>
        <p:spPr>
          <a:xfrm>
            <a:off x="2256747" y="5472407"/>
            <a:ext cx="2351314" cy="369332"/>
          </a:xfrm>
          <a:prstGeom prst="rect">
            <a:avLst/>
          </a:prstGeom>
          <a:noFill/>
        </p:spPr>
        <p:txBody>
          <a:bodyPr wrap="square" rtlCol="0">
            <a:spAutoFit/>
          </a:bodyPr>
          <a:lstStyle/>
          <a:p>
            <a:r>
              <a:rPr lang="en-US" i="1" dirty="0">
                <a:solidFill>
                  <a:srgbClr val="7030A0"/>
                </a:solidFill>
              </a:rPr>
              <a:t>Higher in Chocó</a:t>
            </a:r>
          </a:p>
        </p:txBody>
      </p:sp>
      <p:sp>
        <p:nvSpPr>
          <p:cNvPr id="4" name="TextBox 3"/>
          <p:cNvSpPr txBox="1"/>
          <p:nvPr/>
        </p:nvSpPr>
        <p:spPr>
          <a:xfrm>
            <a:off x="7773616" y="2060020"/>
            <a:ext cx="3580184" cy="3139321"/>
          </a:xfrm>
          <a:prstGeom prst="rect">
            <a:avLst/>
          </a:prstGeom>
          <a:noFill/>
        </p:spPr>
        <p:txBody>
          <a:bodyPr wrap="square" rtlCol="0">
            <a:spAutoFit/>
          </a:bodyPr>
          <a:lstStyle/>
          <a:p>
            <a:r>
              <a:rPr lang="en-US" dirty="0"/>
              <a:t>To look at differences in effect allele frequencies between populations, we consider both the ratio of frequency differences (y-axis) and the magnitude of frequency differences (x-axis).</a:t>
            </a:r>
          </a:p>
          <a:p>
            <a:endParaRPr lang="en-US" dirty="0"/>
          </a:p>
          <a:p>
            <a:r>
              <a:rPr lang="en-US" dirty="0"/>
              <a:t>Note: ratios will be greater at low allele frequencies, whereas magnitudes will be greater at high allele frequencies.</a:t>
            </a:r>
            <a:endParaRPr lang="es-CO" dirty="0"/>
          </a:p>
        </p:txBody>
      </p:sp>
    </p:spTree>
    <p:extLst>
      <p:ext uri="{BB962C8B-B14F-4D97-AF65-F5344CB8AC3E}">
        <p14:creationId xmlns:p14="http://schemas.microsoft.com/office/powerpoint/2010/main" val="3089282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D111AF-F069-4FE2-A411-69B5B3D84D52}"/>
              </a:ext>
            </a:extLst>
          </p:cNvPr>
          <p:cNvSpPr>
            <a:spLocks noGrp="1"/>
          </p:cNvSpPr>
          <p:nvPr>
            <p:ph type="ftr" sz="quarter" idx="11"/>
          </p:nvPr>
        </p:nvSpPr>
        <p:spPr/>
        <p:txBody>
          <a:bodyPr/>
          <a:lstStyle/>
          <a:p>
            <a:r>
              <a:rPr lang="en-US"/>
              <a:t>Population pharmacogenomics for precision medicine in Colombia</a:t>
            </a:r>
            <a:endParaRPr lang="en-US" dirty="0"/>
          </a:p>
        </p:txBody>
      </p:sp>
      <p:sp>
        <p:nvSpPr>
          <p:cNvPr id="5" name="Slide Number Placeholder 4">
            <a:extLst>
              <a:ext uri="{FF2B5EF4-FFF2-40B4-BE49-F238E27FC236}">
                <a16:creationId xmlns:a16="http://schemas.microsoft.com/office/drawing/2014/main" id="{30836B50-BC07-4357-BAA7-32CE27E649E1}"/>
              </a:ext>
            </a:extLst>
          </p:cNvPr>
          <p:cNvSpPr>
            <a:spLocks noGrp="1"/>
          </p:cNvSpPr>
          <p:nvPr>
            <p:ph type="sldNum" sz="quarter" idx="12"/>
          </p:nvPr>
        </p:nvSpPr>
        <p:spPr/>
        <p:txBody>
          <a:bodyPr/>
          <a:lstStyle/>
          <a:p>
            <a:fld id="{172CC522-552A-4788-9924-CFF25C19CAA5}" type="slidenum">
              <a:rPr lang="en-US" smtClean="0"/>
              <a:t>11</a:t>
            </a:fld>
            <a:endParaRPr lang="en-US"/>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3887"/>
          <a:stretch/>
        </p:blipFill>
        <p:spPr>
          <a:xfrm>
            <a:off x="2626659" y="1963948"/>
            <a:ext cx="7231099" cy="4357108"/>
          </a:xfrm>
          <a:prstGeom prst="rect">
            <a:avLst/>
          </a:prstGeom>
        </p:spPr>
      </p:pic>
      <p:sp>
        <p:nvSpPr>
          <p:cNvPr id="8" name="Title 1"/>
          <p:cNvSpPr>
            <a:spLocks noGrp="1"/>
          </p:cNvSpPr>
          <p:nvPr>
            <p:ph type="title"/>
          </p:nvPr>
        </p:nvSpPr>
        <p:spPr>
          <a:xfrm>
            <a:off x="838200" y="365125"/>
            <a:ext cx="10515600" cy="1325563"/>
          </a:xfrm>
        </p:spPr>
        <p:txBody>
          <a:bodyPr/>
          <a:lstStyle/>
          <a:p>
            <a:r>
              <a:rPr lang="en-US" dirty="0" err="1"/>
              <a:t>PharmaSNP</a:t>
            </a:r>
            <a:r>
              <a:rPr lang="en-US" dirty="0"/>
              <a:t> frequency differences in Colombia</a:t>
            </a:r>
          </a:p>
        </p:txBody>
      </p:sp>
      <p:sp>
        <p:nvSpPr>
          <p:cNvPr id="6" name="TextBox 5"/>
          <p:cNvSpPr txBox="1"/>
          <p:nvPr/>
        </p:nvSpPr>
        <p:spPr>
          <a:xfrm rot="16200000">
            <a:off x="290792" y="3890193"/>
            <a:ext cx="4120423" cy="400110"/>
          </a:xfrm>
          <a:prstGeom prst="rect">
            <a:avLst/>
          </a:prstGeom>
          <a:noFill/>
        </p:spPr>
        <p:txBody>
          <a:bodyPr wrap="none" rtlCol="0">
            <a:spAutoFit/>
          </a:bodyPr>
          <a:lstStyle/>
          <a:p>
            <a:pPr algn="ctr"/>
            <a:r>
              <a:rPr lang="en-US" sz="2000" dirty="0">
                <a:latin typeface="Arial" panose="020B0604020202020204" pitchFamily="34" charset="0"/>
                <a:cs typeface="Arial" panose="020B0604020202020204" pitchFamily="34" charset="0"/>
              </a:rPr>
              <a:t>Effect allele frequency differences*</a:t>
            </a:r>
            <a:endParaRPr lang="es-CO" sz="2000" dirty="0">
              <a:latin typeface="Arial" panose="020B0604020202020204" pitchFamily="34" charset="0"/>
              <a:cs typeface="Arial" panose="020B0604020202020204" pitchFamily="34" charset="0"/>
            </a:endParaRPr>
          </a:p>
        </p:txBody>
      </p:sp>
      <p:sp>
        <p:nvSpPr>
          <p:cNvPr id="9" name="TextBox 8"/>
          <p:cNvSpPr txBox="1"/>
          <p:nvPr/>
        </p:nvSpPr>
        <p:spPr>
          <a:xfrm>
            <a:off x="7921614" y="4943897"/>
            <a:ext cx="3872288" cy="1077218"/>
          </a:xfrm>
          <a:prstGeom prst="rect">
            <a:avLst/>
          </a:prstGeom>
          <a:noFill/>
        </p:spPr>
        <p:txBody>
          <a:bodyPr wrap="square" rtlCol="0">
            <a:spAutoFit/>
          </a:bodyPr>
          <a:lstStyle/>
          <a:p>
            <a:r>
              <a:rPr lang="en-US" sz="1600" dirty="0"/>
              <a:t>*Jointly considers both the ratio and magnitude of the effect allele differences between populations as the Euclidean distance from the origin on the previous plot</a:t>
            </a:r>
            <a:endParaRPr lang="es-CO" sz="1600" dirty="0"/>
          </a:p>
        </p:txBody>
      </p:sp>
    </p:spTree>
    <p:extLst>
      <p:ext uri="{BB962C8B-B14F-4D97-AF65-F5344CB8AC3E}">
        <p14:creationId xmlns:p14="http://schemas.microsoft.com/office/powerpoint/2010/main" val="19767135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a:t>Population pharmacogenomics for precision medicine in Colombia</a:t>
            </a:r>
          </a:p>
        </p:txBody>
      </p:sp>
      <p:pic>
        <p:nvPicPr>
          <p:cNvPr id="9"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31461" y="1697187"/>
            <a:ext cx="5529075" cy="5019374"/>
          </a:xfrm>
          <a:prstGeom prst="rect">
            <a:avLst/>
          </a:prstGeom>
        </p:spPr>
      </p:pic>
      <p:sp>
        <p:nvSpPr>
          <p:cNvPr id="2" name="Title 1"/>
          <p:cNvSpPr>
            <a:spLocks noGrp="1"/>
          </p:cNvSpPr>
          <p:nvPr>
            <p:ph type="title"/>
          </p:nvPr>
        </p:nvSpPr>
        <p:spPr/>
        <p:txBody>
          <a:bodyPr/>
          <a:lstStyle/>
          <a:p>
            <a:r>
              <a:rPr lang="en-US" dirty="0" err="1"/>
              <a:t>PharmaSNP</a:t>
            </a:r>
            <a:r>
              <a:rPr lang="en-US" dirty="0"/>
              <a:t> frequency differences in Colombia</a:t>
            </a:r>
          </a:p>
        </p:txBody>
      </p:sp>
      <p:sp>
        <p:nvSpPr>
          <p:cNvPr id="5" name="Slide Number Placeholder 4"/>
          <p:cNvSpPr>
            <a:spLocks noGrp="1"/>
          </p:cNvSpPr>
          <p:nvPr>
            <p:ph type="sldNum" sz="quarter" idx="12"/>
          </p:nvPr>
        </p:nvSpPr>
        <p:spPr/>
        <p:txBody>
          <a:bodyPr/>
          <a:lstStyle/>
          <a:p>
            <a:fld id="{172CC522-552A-4788-9924-CFF25C19CAA5}" type="slidenum">
              <a:rPr lang="en-US" smtClean="0"/>
              <a:t>12</a:t>
            </a:fld>
            <a:endParaRPr lang="en-US"/>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30490" y="1690688"/>
            <a:ext cx="5532791" cy="5025817"/>
          </a:xfrm>
        </p:spPr>
      </p:pic>
      <p:sp>
        <p:nvSpPr>
          <p:cNvPr id="3" name="TextBox 2">
            <a:extLst>
              <a:ext uri="{FF2B5EF4-FFF2-40B4-BE49-F238E27FC236}">
                <a16:creationId xmlns:a16="http://schemas.microsoft.com/office/drawing/2014/main" id="{91771D5F-363A-470A-A797-3C1F94F29B7E}"/>
              </a:ext>
            </a:extLst>
          </p:cNvPr>
          <p:cNvSpPr txBox="1"/>
          <p:nvPr/>
        </p:nvSpPr>
        <p:spPr>
          <a:xfrm>
            <a:off x="6909515" y="1687411"/>
            <a:ext cx="2351314" cy="369332"/>
          </a:xfrm>
          <a:prstGeom prst="rect">
            <a:avLst/>
          </a:prstGeom>
          <a:noFill/>
        </p:spPr>
        <p:txBody>
          <a:bodyPr wrap="square" rtlCol="0">
            <a:spAutoFit/>
          </a:bodyPr>
          <a:lstStyle/>
          <a:p>
            <a:r>
              <a:rPr lang="en-US" i="1" dirty="0">
                <a:solidFill>
                  <a:srgbClr val="00B050"/>
                </a:solidFill>
              </a:rPr>
              <a:t>Higher in Antioquia</a:t>
            </a:r>
          </a:p>
        </p:txBody>
      </p:sp>
      <p:sp>
        <p:nvSpPr>
          <p:cNvPr id="7" name="TextBox 6">
            <a:extLst>
              <a:ext uri="{FF2B5EF4-FFF2-40B4-BE49-F238E27FC236}">
                <a16:creationId xmlns:a16="http://schemas.microsoft.com/office/drawing/2014/main" id="{91771D5F-363A-470A-A797-3C1F94F29B7E}"/>
              </a:ext>
            </a:extLst>
          </p:cNvPr>
          <p:cNvSpPr txBox="1"/>
          <p:nvPr/>
        </p:nvSpPr>
        <p:spPr>
          <a:xfrm>
            <a:off x="4224447" y="5469130"/>
            <a:ext cx="2351314" cy="369332"/>
          </a:xfrm>
          <a:prstGeom prst="rect">
            <a:avLst/>
          </a:prstGeom>
          <a:noFill/>
        </p:spPr>
        <p:txBody>
          <a:bodyPr wrap="square" rtlCol="0">
            <a:spAutoFit/>
          </a:bodyPr>
          <a:lstStyle/>
          <a:p>
            <a:r>
              <a:rPr lang="en-US" i="1" dirty="0">
                <a:solidFill>
                  <a:srgbClr val="7030A0"/>
                </a:solidFill>
              </a:rPr>
              <a:t>Higher in Chocó</a:t>
            </a:r>
          </a:p>
        </p:txBody>
      </p:sp>
    </p:spTree>
    <p:extLst>
      <p:ext uri="{BB962C8B-B14F-4D97-AF65-F5344CB8AC3E}">
        <p14:creationId xmlns:p14="http://schemas.microsoft.com/office/powerpoint/2010/main" val="189252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Antioquia-specific </a:t>
            </a:r>
            <a:r>
              <a:rPr lang="en-US" dirty="0" err="1"/>
              <a:t>pharmaSNPs</a:t>
            </a:r>
            <a:endParaRPr lang="en-US" dirty="0"/>
          </a:p>
        </p:txBody>
      </p:sp>
      <p:sp>
        <p:nvSpPr>
          <p:cNvPr id="4" name="Footer Placeholder 3"/>
          <p:cNvSpPr>
            <a:spLocks noGrp="1"/>
          </p:cNvSpPr>
          <p:nvPr>
            <p:ph type="ftr" sz="quarter" idx="11"/>
          </p:nvPr>
        </p:nvSpPr>
        <p:spPr/>
        <p:txBody>
          <a:bodyPr/>
          <a:lstStyle/>
          <a:p>
            <a:r>
              <a:rPr lang="en-US"/>
              <a:t>Population pharmacogenomics for precision medicine in Colombia</a:t>
            </a:r>
            <a:endParaRPr lang="en-US" dirty="0"/>
          </a:p>
        </p:txBody>
      </p:sp>
      <p:sp>
        <p:nvSpPr>
          <p:cNvPr id="5" name="Slide Number Placeholder 4"/>
          <p:cNvSpPr>
            <a:spLocks noGrp="1"/>
          </p:cNvSpPr>
          <p:nvPr>
            <p:ph type="sldNum" sz="quarter" idx="12"/>
          </p:nvPr>
        </p:nvSpPr>
        <p:spPr/>
        <p:txBody>
          <a:bodyPr/>
          <a:lstStyle/>
          <a:p>
            <a:fld id="{172CC522-552A-4788-9924-CFF25C19CAA5}" type="slidenum">
              <a:rPr lang="en-US" smtClean="0"/>
              <a:t>13</a:t>
            </a:fld>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31461" y="1697187"/>
            <a:ext cx="5529075" cy="5019374"/>
          </a:xfrm>
        </p:spPr>
      </p:pic>
      <p:sp>
        <p:nvSpPr>
          <p:cNvPr id="7" name="TextBox 6">
            <a:extLst>
              <a:ext uri="{FF2B5EF4-FFF2-40B4-BE49-F238E27FC236}">
                <a16:creationId xmlns:a16="http://schemas.microsoft.com/office/drawing/2014/main" id="{589B37E8-3AA2-480F-BF15-FC765E9451FF}"/>
              </a:ext>
            </a:extLst>
          </p:cNvPr>
          <p:cNvSpPr txBox="1"/>
          <p:nvPr/>
        </p:nvSpPr>
        <p:spPr>
          <a:xfrm>
            <a:off x="8366573" y="2180363"/>
            <a:ext cx="2229155" cy="646331"/>
          </a:xfrm>
          <a:prstGeom prst="rect">
            <a:avLst/>
          </a:prstGeom>
          <a:solidFill>
            <a:schemeClr val="bg1"/>
          </a:solidFill>
          <a:ln>
            <a:solidFill>
              <a:schemeClr val="tx1"/>
            </a:solidFill>
          </a:ln>
        </p:spPr>
        <p:txBody>
          <a:bodyPr wrap="square" rtlCol="0">
            <a:spAutoFit/>
          </a:bodyPr>
          <a:lstStyle/>
          <a:p>
            <a:pPr algn="ctr"/>
            <a:r>
              <a:rPr lang="en-US" dirty="0">
                <a:latin typeface="+mj-lt"/>
              </a:rPr>
              <a:t>rs11615</a:t>
            </a:r>
          </a:p>
          <a:p>
            <a:pPr algn="ctr"/>
            <a:r>
              <a:rPr lang="en-US" dirty="0" err="1">
                <a:latin typeface="+mj-lt"/>
              </a:rPr>
              <a:t>Platin</a:t>
            </a:r>
            <a:r>
              <a:rPr lang="en-US" dirty="0">
                <a:latin typeface="+mj-lt"/>
              </a:rPr>
              <a:t> efficacy/toxicity</a:t>
            </a:r>
          </a:p>
        </p:txBody>
      </p:sp>
      <p:sp>
        <p:nvSpPr>
          <p:cNvPr id="8" name="TextBox 7">
            <a:extLst>
              <a:ext uri="{FF2B5EF4-FFF2-40B4-BE49-F238E27FC236}">
                <a16:creationId xmlns:a16="http://schemas.microsoft.com/office/drawing/2014/main" id="{589B37E8-3AA2-480F-BF15-FC765E9451FF}"/>
              </a:ext>
            </a:extLst>
          </p:cNvPr>
          <p:cNvSpPr txBox="1"/>
          <p:nvPr/>
        </p:nvSpPr>
        <p:spPr>
          <a:xfrm>
            <a:off x="8688909" y="3024999"/>
            <a:ext cx="2871720" cy="646331"/>
          </a:xfrm>
          <a:prstGeom prst="rect">
            <a:avLst/>
          </a:prstGeom>
          <a:solidFill>
            <a:schemeClr val="bg1"/>
          </a:solidFill>
          <a:ln>
            <a:solidFill>
              <a:schemeClr val="tx1"/>
            </a:solidFill>
          </a:ln>
        </p:spPr>
        <p:txBody>
          <a:bodyPr wrap="square" rtlCol="0">
            <a:spAutoFit/>
          </a:bodyPr>
          <a:lstStyle/>
          <a:p>
            <a:pPr algn="ctr"/>
            <a:r>
              <a:rPr lang="en-US" dirty="0">
                <a:latin typeface="+mj-lt"/>
              </a:rPr>
              <a:t>rs776746</a:t>
            </a:r>
          </a:p>
          <a:p>
            <a:pPr algn="ctr"/>
            <a:r>
              <a:rPr lang="en-US" dirty="0">
                <a:latin typeface="+mj-lt"/>
              </a:rPr>
              <a:t>Tacrolimus </a:t>
            </a:r>
            <a:r>
              <a:rPr lang="en-US" dirty="0" err="1" smtClean="0">
                <a:latin typeface="+mj-lt"/>
              </a:rPr>
              <a:t>hypermetabolism</a:t>
            </a:r>
            <a:endParaRPr lang="en-US" dirty="0">
              <a:latin typeface="+mj-lt"/>
            </a:endParaRPr>
          </a:p>
        </p:txBody>
      </p:sp>
      <p:sp>
        <p:nvSpPr>
          <p:cNvPr id="9" name="TextBox 8">
            <a:extLst>
              <a:ext uri="{FF2B5EF4-FFF2-40B4-BE49-F238E27FC236}">
                <a16:creationId xmlns:a16="http://schemas.microsoft.com/office/drawing/2014/main" id="{589B37E8-3AA2-480F-BF15-FC765E9451FF}"/>
              </a:ext>
            </a:extLst>
          </p:cNvPr>
          <p:cNvSpPr txBox="1"/>
          <p:nvPr/>
        </p:nvSpPr>
        <p:spPr>
          <a:xfrm>
            <a:off x="4901089" y="3694691"/>
            <a:ext cx="2389817" cy="646331"/>
          </a:xfrm>
          <a:prstGeom prst="rect">
            <a:avLst/>
          </a:prstGeom>
          <a:solidFill>
            <a:schemeClr val="bg1"/>
          </a:solidFill>
          <a:ln>
            <a:solidFill>
              <a:schemeClr val="tx1"/>
            </a:solidFill>
          </a:ln>
        </p:spPr>
        <p:txBody>
          <a:bodyPr wrap="square" rtlCol="0">
            <a:spAutoFit/>
          </a:bodyPr>
          <a:lstStyle/>
          <a:p>
            <a:pPr algn="ctr"/>
            <a:r>
              <a:rPr lang="en-US" dirty="0">
                <a:latin typeface="+mj-lt"/>
              </a:rPr>
              <a:t>rs1719247</a:t>
            </a:r>
          </a:p>
          <a:p>
            <a:pPr algn="ctr"/>
            <a:r>
              <a:rPr lang="en-US" dirty="0">
                <a:latin typeface="+mj-lt"/>
              </a:rPr>
              <a:t>Simvastatin ADR</a:t>
            </a:r>
          </a:p>
        </p:txBody>
      </p:sp>
      <p:sp>
        <p:nvSpPr>
          <p:cNvPr id="10" name="TextBox 9">
            <a:extLst>
              <a:ext uri="{FF2B5EF4-FFF2-40B4-BE49-F238E27FC236}">
                <a16:creationId xmlns:a16="http://schemas.microsoft.com/office/drawing/2014/main" id="{589B37E8-3AA2-480F-BF15-FC765E9451FF}"/>
              </a:ext>
            </a:extLst>
          </p:cNvPr>
          <p:cNvSpPr txBox="1"/>
          <p:nvPr/>
        </p:nvSpPr>
        <p:spPr>
          <a:xfrm>
            <a:off x="7407112" y="3883708"/>
            <a:ext cx="2406975" cy="646331"/>
          </a:xfrm>
          <a:prstGeom prst="rect">
            <a:avLst/>
          </a:prstGeom>
          <a:solidFill>
            <a:schemeClr val="bg1"/>
          </a:solidFill>
          <a:ln>
            <a:solidFill>
              <a:schemeClr val="tx1"/>
            </a:solidFill>
          </a:ln>
        </p:spPr>
        <p:txBody>
          <a:bodyPr wrap="square" rtlCol="0">
            <a:spAutoFit/>
          </a:bodyPr>
          <a:lstStyle/>
          <a:p>
            <a:pPr algn="ctr"/>
            <a:r>
              <a:rPr lang="en-US" dirty="0">
                <a:latin typeface="+mj-lt"/>
              </a:rPr>
              <a:t>rs7793837</a:t>
            </a:r>
          </a:p>
          <a:p>
            <a:pPr algn="ctr"/>
            <a:r>
              <a:rPr lang="en-US" dirty="0" smtClean="0">
                <a:latin typeface="+mj-lt"/>
              </a:rPr>
              <a:t>Salbutamol </a:t>
            </a:r>
            <a:r>
              <a:rPr lang="en-US" dirty="0">
                <a:latin typeface="+mj-lt"/>
              </a:rPr>
              <a:t>efficacy</a:t>
            </a:r>
          </a:p>
        </p:txBody>
      </p:sp>
      <p:sp>
        <p:nvSpPr>
          <p:cNvPr id="11" name="TextBox 10">
            <a:extLst>
              <a:ext uri="{FF2B5EF4-FFF2-40B4-BE49-F238E27FC236}">
                <a16:creationId xmlns:a16="http://schemas.microsoft.com/office/drawing/2014/main" id="{589B37E8-3AA2-480F-BF15-FC765E9451FF}"/>
              </a:ext>
            </a:extLst>
          </p:cNvPr>
          <p:cNvSpPr txBox="1"/>
          <p:nvPr/>
        </p:nvSpPr>
        <p:spPr>
          <a:xfrm>
            <a:off x="4342487" y="2816262"/>
            <a:ext cx="2862608" cy="646331"/>
          </a:xfrm>
          <a:prstGeom prst="rect">
            <a:avLst/>
          </a:prstGeom>
          <a:solidFill>
            <a:schemeClr val="bg1"/>
          </a:solidFill>
          <a:ln>
            <a:solidFill>
              <a:schemeClr val="tx1"/>
            </a:solidFill>
          </a:ln>
        </p:spPr>
        <p:txBody>
          <a:bodyPr wrap="square" rtlCol="0">
            <a:spAutoFit/>
          </a:bodyPr>
          <a:lstStyle/>
          <a:p>
            <a:pPr algn="ctr"/>
            <a:r>
              <a:rPr lang="en-US" dirty="0">
                <a:latin typeface="+mj-lt"/>
              </a:rPr>
              <a:t>rs3812718</a:t>
            </a:r>
          </a:p>
          <a:p>
            <a:pPr algn="ctr"/>
            <a:r>
              <a:rPr lang="en-US" dirty="0">
                <a:latin typeface="+mj-lt"/>
              </a:rPr>
              <a:t>Antiepileptic dosage/efficacy</a:t>
            </a:r>
          </a:p>
        </p:txBody>
      </p:sp>
      <p:sp>
        <p:nvSpPr>
          <p:cNvPr id="12" name="TextBox 11">
            <a:extLst>
              <a:ext uri="{FF2B5EF4-FFF2-40B4-BE49-F238E27FC236}">
                <a16:creationId xmlns:a16="http://schemas.microsoft.com/office/drawing/2014/main" id="{589B37E8-3AA2-480F-BF15-FC765E9451FF}"/>
              </a:ext>
            </a:extLst>
          </p:cNvPr>
          <p:cNvSpPr txBox="1"/>
          <p:nvPr/>
        </p:nvSpPr>
        <p:spPr>
          <a:xfrm>
            <a:off x="5594870" y="2024445"/>
            <a:ext cx="2389817" cy="646331"/>
          </a:xfrm>
          <a:prstGeom prst="rect">
            <a:avLst/>
          </a:prstGeom>
          <a:solidFill>
            <a:schemeClr val="bg1"/>
          </a:solidFill>
          <a:ln>
            <a:solidFill>
              <a:schemeClr val="tx1"/>
            </a:solidFill>
          </a:ln>
        </p:spPr>
        <p:txBody>
          <a:bodyPr wrap="square" rtlCol="0">
            <a:spAutoFit/>
          </a:bodyPr>
          <a:lstStyle/>
          <a:p>
            <a:pPr algn="ctr"/>
            <a:r>
              <a:rPr lang="en-US" dirty="0">
                <a:latin typeface="+mj-lt"/>
              </a:rPr>
              <a:t>rs1954787</a:t>
            </a:r>
          </a:p>
          <a:p>
            <a:pPr algn="ctr"/>
            <a:r>
              <a:rPr lang="en-US" dirty="0">
                <a:latin typeface="+mj-lt"/>
              </a:rPr>
              <a:t>Antidepressant efficacy</a:t>
            </a:r>
          </a:p>
        </p:txBody>
      </p:sp>
      <p:sp>
        <p:nvSpPr>
          <p:cNvPr id="18" name="TextBox 17">
            <a:extLst>
              <a:ext uri="{FF2B5EF4-FFF2-40B4-BE49-F238E27FC236}">
                <a16:creationId xmlns:a16="http://schemas.microsoft.com/office/drawing/2014/main" id="{91771D5F-363A-470A-A797-3C1F94F29B7E}"/>
              </a:ext>
            </a:extLst>
          </p:cNvPr>
          <p:cNvSpPr txBox="1"/>
          <p:nvPr/>
        </p:nvSpPr>
        <p:spPr>
          <a:xfrm>
            <a:off x="6908629" y="1690688"/>
            <a:ext cx="2351314" cy="369332"/>
          </a:xfrm>
          <a:prstGeom prst="rect">
            <a:avLst/>
          </a:prstGeom>
          <a:noFill/>
        </p:spPr>
        <p:txBody>
          <a:bodyPr wrap="square" rtlCol="0">
            <a:spAutoFit/>
          </a:bodyPr>
          <a:lstStyle/>
          <a:p>
            <a:r>
              <a:rPr lang="en-US" i="1" dirty="0">
                <a:solidFill>
                  <a:srgbClr val="00B050"/>
                </a:solidFill>
              </a:rPr>
              <a:t>Higher in Antioquia</a:t>
            </a:r>
          </a:p>
        </p:txBody>
      </p:sp>
      <p:sp>
        <p:nvSpPr>
          <p:cNvPr id="20" name="TextBox 19">
            <a:extLst>
              <a:ext uri="{FF2B5EF4-FFF2-40B4-BE49-F238E27FC236}">
                <a16:creationId xmlns:a16="http://schemas.microsoft.com/office/drawing/2014/main" id="{91771D5F-363A-470A-A797-3C1F94F29B7E}"/>
              </a:ext>
            </a:extLst>
          </p:cNvPr>
          <p:cNvSpPr txBox="1"/>
          <p:nvPr/>
        </p:nvSpPr>
        <p:spPr>
          <a:xfrm>
            <a:off x="4223561" y="5472407"/>
            <a:ext cx="2351314" cy="369332"/>
          </a:xfrm>
          <a:prstGeom prst="rect">
            <a:avLst/>
          </a:prstGeom>
          <a:noFill/>
        </p:spPr>
        <p:txBody>
          <a:bodyPr wrap="square" rtlCol="0">
            <a:spAutoFit/>
          </a:bodyPr>
          <a:lstStyle/>
          <a:p>
            <a:r>
              <a:rPr lang="en-US" i="1" dirty="0">
                <a:solidFill>
                  <a:srgbClr val="7030A0"/>
                </a:solidFill>
              </a:rPr>
              <a:t>Higher in Chocó</a:t>
            </a:r>
          </a:p>
        </p:txBody>
      </p:sp>
    </p:spTree>
    <p:extLst>
      <p:ext uri="{BB962C8B-B14F-4D97-AF65-F5344CB8AC3E}">
        <p14:creationId xmlns:p14="http://schemas.microsoft.com/office/powerpoint/2010/main" val="384173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a:t>Population pharmacogenomics for precision medicine in Colombia</a:t>
            </a:r>
          </a:p>
        </p:txBody>
      </p:sp>
      <p:pic>
        <p:nvPicPr>
          <p:cNvPr id="9"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31461" y="1697187"/>
            <a:ext cx="5529075" cy="5019374"/>
          </a:xfrm>
          <a:prstGeom prst="rect">
            <a:avLst/>
          </a:prstGeom>
        </p:spPr>
      </p:pic>
      <p:sp>
        <p:nvSpPr>
          <p:cNvPr id="2" name="Title 1"/>
          <p:cNvSpPr>
            <a:spLocks noGrp="1"/>
          </p:cNvSpPr>
          <p:nvPr>
            <p:ph type="title"/>
          </p:nvPr>
        </p:nvSpPr>
        <p:spPr/>
        <p:txBody>
          <a:bodyPr/>
          <a:lstStyle/>
          <a:p>
            <a:r>
              <a:rPr lang="en-US" dirty="0" err="1"/>
              <a:t>PharmaSNP</a:t>
            </a:r>
            <a:r>
              <a:rPr lang="en-US" dirty="0"/>
              <a:t> frequency differences in Colombia</a:t>
            </a:r>
          </a:p>
        </p:txBody>
      </p:sp>
      <p:sp>
        <p:nvSpPr>
          <p:cNvPr id="5" name="Slide Number Placeholder 4"/>
          <p:cNvSpPr>
            <a:spLocks noGrp="1"/>
          </p:cNvSpPr>
          <p:nvPr>
            <p:ph type="sldNum" sz="quarter" idx="12"/>
          </p:nvPr>
        </p:nvSpPr>
        <p:spPr/>
        <p:txBody>
          <a:bodyPr/>
          <a:lstStyle/>
          <a:p>
            <a:fld id="{172CC522-552A-4788-9924-CFF25C19CAA5}" type="slidenum">
              <a:rPr lang="en-US" smtClean="0"/>
              <a:t>14</a:t>
            </a:fld>
            <a:endParaRPr lang="en-US"/>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30490" y="1690688"/>
            <a:ext cx="5532791" cy="5025817"/>
          </a:xfrm>
        </p:spPr>
      </p:pic>
      <p:sp>
        <p:nvSpPr>
          <p:cNvPr id="3" name="TextBox 2">
            <a:extLst>
              <a:ext uri="{FF2B5EF4-FFF2-40B4-BE49-F238E27FC236}">
                <a16:creationId xmlns:a16="http://schemas.microsoft.com/office/drawing/2014/main" id="{91771D5F-363A-470A-A797-3C1F94F29B7E}"/>
              </a:ext>
            </a:extLst>
          </p:cNvPr>
          <p:cNvSpPr txBox="1"/>
          <p:nvPr/>
        </p:nvSpPr>
        <p:spPr>
          <a:xfrm>
            <a:off x="6909515" y="1687411"/>
            <a:ext cx="2351314" cy="369332"/>
          </a:xfrm>
          <a:prstGeom prst="rect">
            <a:avLst/>
          </a:prstGeom>
          <a:noFill/>
        </p:spPr>
        <p:txBody>
          <a:bodyPr wrap="square" rtlCol="0">
            <a:spAutoFit/>
          </a:bodyPr>
          <a:lstStyle/>
          <a:p>
            <a:r>
              <a:rPr lang="en-US" i="1" dirty="0">
                <a:solidFill>
                  <a:srgbClr val="00B050"/>
                </a:solidFill>
              </a:rPr>
              <a:t>Higher in Antioquia</a:t>
            </a:r>
          </a:p>
        </p:txBody>
      </p:sp>
      <p:sp>
        <p:nvSpPr>
          <p:cNvPr id="7" name="TextBox 6">
            <a:extLst>
              <a:ext uri="{FF2B5EF4-FFF2-40B4-BE49-F238E27FC236}">
                <a16:creationId xmlns:a16="http://schemas.microsoft.com/office/drawing/2014/main" id="{91771D5F-363A-470A-A797-3C1F94F29B7E}"/>
              </a:ext>
            </a:extLst>
          </p:cNvPr>
          <p:cNvSpPr txBox="1"/>
          <p:nvPr/>
        </p:nvSpPr>
        <p:spPr>
          <a:xfrm>
            <a:off x="4224447" y="5469130"/>
            <a:ext cx="2351314" cy="369332"/>
          </a:xfrm>
          <a:prstGeom prst="rect">
            <a:avLst/>
          </a:prstGeom>
          <a:noFill/>
        </p:spPr>
        <p:txBody>
          <a:bodyPr wrap="square" rtlCol="0">
            <a:spAutoFit/>
          </a:bodyPr>
          <a:lstStyle/>
          <a:p>
            <a:r>
              <a:rPr lang="en-US" i="1" dirty="0">
                <a:solidFill>
                  <a:srgbClr val="7030A0"/>
                </a:solidFill>
              </a:rPr>
              <a:t>Higher in Chocó</a:t>
            </a:r>
          </a:p>
        </p:txBody>
      </p:sp>
    </p:spTree>
    <p:extLst>
      <p:ext uri="{BB962C8B-B14F-4D97-AF65-F5344CB8AC3E}">
        <p14:creationId xmlns:p14="http://schemas.microsoft.com/office/powerpoint/2010/main" val="2443127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Chocó-specific </a:t>
            </a:r>
            <a:r>
              <a:rPr lang="en-US" dirty="0" err="1"/>
              <a:t>pharmaSNPs</a:t>
            </a:r>
            <a:endParaRPr lang="en-US" dirty="0"/>
          </a:p>
        </p:txBody>
      </p:sp>
      <p:sp>
        <p:nvSpPr>
          <p:cNvPr id="4" name="Footer Placeholder 3"/>
          <p:cNvSpPr>
            <a:spLocks noGrp="1"/>
          </p:cNvSpPr>
          <p:nvPr>
            <p:ph type="ftr" sz="quarter" idx="11"/>
          </p:nvPr>
        </p:nvSpPr>
        <p:spPr/>
        <p:txBody>
          <a:bodyPr/>
          <a:lstStyle/>
          <a:p>
            <a:r>
              <a:rPr lang="en-US"/>
              <a:t>Population pharmacogenomics for precision medicine in Colombia</a:t>
            </a:r>
            <a:endParaRPr lang="en-US" dirty="0"/>
          </a:p>
        </p:txBody>
      </p:sp>
      <p:sp>
        <p:nvSpPr>
          <p:cNvPr id="5" name="Slide Number Placeholder 4"/>
          <p:cNvSpPr>
            <a:spLocks noGrp="1"/>
          </p:cNvSpPr>
          <p:nvPr>
            <p:ph type="sldNum" sz="quarter" idx="12"/>
          </p:nvPr>
        </p:nvSpPr>
        <p:spPr/>
        <p:txBody>
          <a:bodyPr/>
          <a:lstStyle/>
          <a:p>
            <a:fld id="{172CC522-552A-4788-9924-CFF25C19CAA5}" type="slidenum">
              <a:rPr lang="en-US" smtClean="0"/>
              <a:t>15</a:t>
            </a:fld>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31461" y="1695499"/>
            <a:ext cx="5529075" cy="5022751"/>
          </a:xfrm>
        </p:spPr>
      </p:pic>
      <p:sp>
        <p:nvSpPr>
          <p:cNvPr id="7" name="TextBox 6">
            <a:extLst>
              <a:ext uri="{FF2B5EF4-FFF2-40B4-BE49-F238E27FC236}">
                <a16:creationId xmlns:a16="http://schemas.microsoft.com/office/drawing/2014/main" id="{589B37E8-3AA2-480F-BF15-FC765E9451FF}"/>
              </a:ext>
            </a:extLst>
          </p:cNvPr>
          <p:cNvSpPr txBox="1"/>
          <p:nvPr/>
        </p:nvSpPr>
        <p:spPr>
          <a:xfrm>
            <a:off x="4945155" y="3239653"/>
            <a:ext cx="2070757" cy="646331"/>
          </a:xfrm>
          <a:prstGeom prst="rect">
            <a:avLst/>
          </a:prstGeom>
          <a:solidFill>
            <a:schemeClr val="bg1"/>
          </a:solidFill>
          <a:ln>
            <a:solidFill>
              <a:schemeClr val="tx1"/>
            </a:solidFill>
          </a:ln>
        </p:spPr>
        <p:txBody>
          <a:bodyPr wrap="square" rtlCol="0">
            <a:spAutoFit/>
          </a:bodyPr>
          <a:lstStyle/>
          <a:p>
            <a:pPr algn="ctr"/>
            <a:r>
              <a:rPr lang="en-US" dirty="0">
                <a:latin typeface="+mj-lt"/>
              </a:rPr>
              <a:t>rs11212617</a:t>
            </a:r>
          </a:p>
          <a:p>
            <a:pPr algn="ctr"/>
            <a:r>
              <a:rPr lang="en-US" dirty="0">
                <a:latin typeface="+mj-lt"/>
              </a:rPr>
              <a:t>Metformin efficacy</a:t>
            </a:r>
          </a:p>
        </p:txBody>
      </p:sp>
      <p:sp>
        <p:nvSpPr>
          <p:cNvPr id="8" name="TextBox 7">
            <a:extLst>
              <a:ext uri="{FF2B5EF4-FFF2-40B4-BE49-F238E27FC236}">
                <a16:creationId xmlns:a16="http://schemas.microsoft.com/office/drawing/2014/main" id="{589B37E8-3AA2-480F-BF15-FC765E9451FF}"/>
              </a:ext>
            </a:extLst>
          </p:cNvPr>
          <p:cNvSpPr txBox="1"/>
          <p:nvPr/>
        </p:nvSpPr>
        <p:spPr>
          <a:xfrm>
            <a:off x="5272478" y="4345014"/>
            <a:ext cx="2664891" cy="646331"/>
          </a:xfrm>
          <a:prstGeom prst="rect">
            <a:avLst/>
          </a:prstGeom>
          <a:solidFill>
            <a:schemeClr val="bg1"/>
          </a:solidFill>
          <a:ln>
            <a:solidFill>
              <a:schemeClr val="tx1"/>
            </a:solidFill>
          </a:ln>
        </p:spPr>
        <p:txBody>
          <a:bodyPr wrap="square" rtlCol="0">
            <a:spAutoFit/>
          </a:bodyPr>
          <a:lstStyle/>
          <a:p>
            <a:pPr algn="ctr"/>
            <a:r>
              <a:rPr lang="en-US" dirty="0">
                <a:latin typeface="+mj-lt"/>
              </a:rPr>
              <a:t>rs6977820</a:t>
            </a:r>
          </a:p>
          <a:p>
            <a:pPr algn="ctr"/>
            <a:r>
              <a:rPr lang="en-US" dirty="0">
                <a:latin typeface="+mj-lt"/>
              </a:rPr>
              <a:t>Antipsychotic drug toxicity</a:t>
            </a:r>
          </a:p>
        </p:txBody>
      </p:sp>
      <p:sp>
        <p:nvSpPr>
          <p:cNvPr id="9" name="TextBox 8">
            <a:extLst>
              <a:ext uri="{FF2B5EF4-FFF2-40B4-BE49-F238E27FC236}">
                <a16:creationId xmlns:a16="http://schemas.microsoft.com/office/drawing/2014/main" id="{589B37E8-3AA2-480F-BF15-FC765E9451FF}"/>
              </a:ext>
            </a:extLst>
          </p:cNvPr>
          <p:cNvSpPr txBox="1"/>
          <p:nvPr/>
        </p:nvSpPr>
        <p:spPr>
          <a:xfrm>
            <a:off x="2134693" y="3601553"/>
            <a:ext cx="2389817" cy="646331"/>
          </a:xfrm>
          <a:prstGeom prst="rect">
            <a:avLst/>
          </a:prstGeom>
          <a:solidFill>
            <a:schemeClr val="bg1"/>
          </a:solidFill>
          <a:ln>
            <a:solidFill>
              <a:schemeClr val="tx1"/>
            </a:solidFill>
          </a:ln>
        </p:spPr>
        <p:txBody>
          <a:bodyPr wrap="square" rtlCol="0">
            <a:spAutoFit/>
          </a:bodyPr>
          <a:lstStyle/>
          <a:p>
            <a:pPr algn="ctr"/>
            <a:r>
              <a:rPr lang="en-US" dirty="0">
                <a:latin typeface="+mj-lt"/>
              </a:rPr>
              <a:t>rs776746</a:t>
            </a:r>
          </a:p>
          <a:p>
            <a:pPr algn="ctr"/>
            <a:r>
              <a:rPr lang="en-US" dirty="0">
                <a:latin typeface="+mj-lt"/>
              </a:rPr>
              <a:t>Tacrolimus metabolism</a:t>
            </a:r>
          </a:p>
        </p:txBody>
      </p:sp>
      <p:sp>
        <p:nvSpPr>
          <p:cNvPr id="10" name="TextBox 9">
            <a:extLst>
              <a:ext uri="{FF2B5EF4-FFF2-40B4-BE49-F238E27FC236}">
                <a16:creationId xmlns:a16="http://schemas.microsoft.com/office/drawing/2014/main" id="{589B37E8-3AA2-480F-BF15-FC765E9451FF}"/>
              </a:ext>
            </a:extLst>
          </p:cNvPr>
          <p:cNvSpPr txBox="1"/>
          <p:nvPr/>
        </p:nvSpPr>
        <p:spPr>
          <a:xfrm>
            <a:off x="2469823" y="4817369"/>
            <a:ext cx="2406975" cy="646331"/>
          </a:xfrm>
          <a:prstGeom prst="rect">
            <a:avLst/>
          </a:prstGeom>
          <a:solidFill>
            <a:schemeClr val="bg1"/>
          </a:solidFill>
          <a:ln>
            <a:solidFill>
              <a:schemeClr val="tx1"/>
            </a:solidFill>
          </a:ln>
        </p:spPr>
        <p:txBody>
          <a:bodyPr wrap="square" rtlCol="0">
            <a:spAutoFit/>
          </a:bodyPr>
          <a:lstStyle/>
          <a:p>
            <a:pPr algn="ctr"/>
            <a:r>
              <a:rPr lang="en-US" dirty="0">
                <a:latin typeface="+mj-lt"/>
              </a:rPr>
              <a:t>rs2740574</a:t>
            </a:r>
          </a:p>
          <a:p>
            <a:pPr algn="ctr"/>
            <a:r>
              <a:rPr lang="en-US" dirty="0">
                <a:latin typeface="+mj-lt"/>
              </a:rPr>
              <a:t>Tacrolimus metabolism</a:t>
            </a:r>
          </a:p>
        </p:txBody>
      </p:sp>
    </p:spTree>
    <p:extLst>
      <p:ext uri="{BB962C8B-B14F-4D97-AF65-F5344CB8AC3E}">
        <p14:creationId xmlns:p14="http://schemas.microsoft.com/office/powerpoint/2010/main" val="276542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Population pharmacogenomics for precision medicine in Colombia</a:t>
            </a:r>
            <a:endParaRPr lang="en-US" dirty="0"/>
          </a:p>
        </p:txBody>
      </p:sp>
      <p:sp>
        <p:nvSpPr>
          <p:cNvPr id="5" name="Slide Number Placeholder 4"/>
          <p:cNvSpPr>
            <a:spLocks noGrp="1"/>
          </p:cNvSpPr>
          <p:nvPr>
            <p:ph type="sldNum" sz="quarter" idx="12"/>
          </p:nvPr>
        </p:nvSpPr>
        <p:spPr/>
        <p:txBody>
          <a:bodyPr/>
          <a:lstStyle/>
          <a:p>
            <a:fld id="{172CC522-552A-4788-9924-CFF25C19CAA5}" type="slidenum">
              <a:rPr lang="en-US" smtClean="0"/>
              <a:t>16</a:t>
            </a:fld>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29602" y="1695655"/>
            <a:ext cx="5532794" cy="5022439"/>
          </a:xfrm>
        </p:spPr>
      </p:pic>
      <p:sp>
        <p:nvSpPr>
          <p:cNvPr id="11" name="TextBox 10">
            <a:extLst>
              <a:ext uri="{FF2B5EF4-FFF2-40B4-BE49-F238E27FC236}">
                <a16:creationId xmlns:a16="http://schemas.microsoft.com/office/drawing/2014/main" id="{48A9CCF0-CB27-45FF-802D-46BBE3A48C8E}"/>
              </a:ext>
            </a:extLst>
          </p:cNvPr>
          <p:cNvSpPr txBox="1"/>
          <p:nvPr/>
        </p:nvSpPr>
        <p:spPr>
          <a:xfrm>
            <a:off x="7169807" y="3349389"/>
            <a:ext cx="1219201" cy="646331"/>
          </a:xfrm>
          <a:prstGeom prst="rect">
            <a:avLst/>
          </a:prstGeom>
          <a:solidFill>
            <a:schemeClr val="bg1"/>
          </a:solidFill>
          <a:ln>
            <a:solidFill>
              <a:schemeClr val="tx1"/>
            </a:solidFill>
          </a:ln>
        </p:spPr>
        <p:txBody>
          <a:bodyPr wrap="square" rtlCol="0">
            <a:spAutoFit/>
          </a:bodyPr>
          <a:lstStyle/>
          <a:p>
            <a:pPr algn="ctr"/>
            <a:r>
              <a:rPr lang="en-US" dirty="0"/>
              <a:t>rs4149056</a:t>
            </a:r>
          </a:p>
          <a:p>
            <a:pPr algn="ctr"/>
            <a:r>
              <a:rPr lang="en-US" dirty="0"/>
              <a:t>Statins</a:t>
            </a:r>
          </a:p>
        </p:txBody>
      </p:sp>
      <p:sp>
        <p:nvSpPr>
          <p:cNvPr id="10" name="TextBox 9">
            <a:extLst>
              <a:ext uri="{FF2B5EF4-FFF2-40B4-BE49-F238E27FC236}">
                <a16:creationId xmlns:a16="http://schemas.microsoft.com/office/drawing/2014/main" id="{91771D5F-363A-470A-A797-3C1F94F29B7E}"/>
              </a:ext>
            </a:extLst>
          </p:cNvPr>
          <p:cNvSpPr txBox="1"/>
          <p:nvPr/>
        </p:nvSpPr>
        <p:spPr>
          <a:xfrm>
            <a:off x="6908629" y="1690688"/>
            <a:ext cx="2351314" cy="369332"/>
          </a:xfrm>
          <a:prstGeom prst="rect">
            <a:avLst/>
          </a:prstGeom>
          <a:noFill/>
        </p:spPr>
        <p:txBody>
          <a:bodyPr wrap="square" rtlCol="0">
            <a:spAutoFit/>
          </a:bodyPr>
          <a:lstStyle/>
          <a:p>
            <a:r>
              <a:rPr lang="en-US" i="1" dirty="0">
                <a:solidFill>
                  <a:srgbClr val="00B050"/>
                </a:solidFill>
              </a:rPr>
              <a:t>Higher in Antioquia</a:t>
            </a:r>
          </a:p>
        </p:txBody>
      </p:sp>
      <p:sp>
        <p:nvSpPr>
          <p:cNvPr id="13" name="TextBox 12">
            <a:extLst>
              <a:ext uri="{FF2B5EF4-FFF2-40B4-BE49-F238E27FC236}">
                <a16:creationId xmlns:a16="http://schemas.microsoft.com/office/drawing/2014/main" id="{91771D5F-363A-470A-A797-3C1F94F29B7E}"/>
              </a:ext>
            </a:extLst>
          </p:cNvPr>
          <p:cNvSpPr txBox="1"/>
          <p:nvPr/>
        </p:nvSpPr>
        <p:spPr>
          <a:xfrm>
            <a:off x="4223561" y="5472407"/>
            <a:ext cx="2351314" cy="369332"/>
          </a:xfrm>
          <a:prstGeom prst="rect">
            <a:avLst/>
          </a:prstGeom>
          <a:noFill/>
        </p:spPr>
        <p:txBody>
          <a:bodyPr wrap="square" rtlCol="0">
            <a:spAutoFit/>
          </a:bodyPr>
          <a:lstStyle/>
          <a:p>
            <a:r>
              <a:rPr lang="en-US" i="1" dirty="0">
                <a:solidFill>
                  <a:srgbClr val="7030A0"/>
                </a:solidFill>
              </a:rPr>
              <a:t>Higher in Chocó</a:t>
            </a:r>
          </a:p>
        </p:txBody>
      </p:sp>
      <p:sp>
        <p:nvSpPr>
          <p:cNvPr id="12" name="TextBox 11">
            <a:extLst>
              <a:ext uri="{FF2B5EF4-FFF2-40B4-BE49-F238E27FC236}">
                <a16:creationId xmlns:a16="http://schemas.microsoft.com/office/drawing/2014/main" id="{F1C35CAC-9AB4-44AE-97CB-21F9DCF7B661}"/>
              </a:ext>
            </a:extLst>
          </p:cNvPr>
          <p:cNvSpPr txBox="1"/>
          <p:nvPr/>
        </p:nvSpPr>
        <p:spPr>
          <a:xfrm>
            <a:off x="4979624" y="4111319"/>
            <a:ext cx="1340385" cy="646331"/>
          </a:xfrm>
          <a:prstGeom prst="rect">
            <a:avLst/>
          </a:prstGeom>
          <a:solidFill>
            <a:schemeClr val="bg1"/>
          </a:solidFill>
          <a:ln>
            <a:solidFill>
              <a:schemeClr val="tx1"/>
            </a:solidFill>
          </a:ln>
        </p:spPr>
        <p:txBody>
          <a:bodyPr wrap="square" rtlCol="0">
            <a:spAutoFit/>
          </a:bodyPr>
          <a:lstStyle/>
          <a:p>
            <a:pPr algn="ctr"/>
            <a:r>
              <a:rPr lang="en-US" dirty="0"/>
              <a:t>rs4244285</a:t>
            </a:r>
          </a:p>
          <a:p>
            <a:pPr algn="ctr"/>
            <a:r>
              <a:rPr lang="en-US" dirty="0" err="1"/>
              <a:t>Clopidogrel</a:t>
            </a:r>
            <a:endParaRPr lang="en-US" dirty="0"/>
          </a:p>
        </p:txBody>
      </p:sp>
      <p:sp>
        <p:nvSpPr>
          <p:cNvPr id="3" name="TextBox 2">
            <a:extLst>
              <a:ext uri="{FF2B5EF4-FFF2-40B4-BE49-F238E27FC236}">
                <a16:creationId xmlns:a16="http://schemas.microsoft.com/office/drawing/2014/main" id="{8AADA14C-3A9A-4605-B4ED-36AE4F318D1A}"/>
              </a:ext>
            </a:extLst>
          </p:cNvPr>
          <p:cNvSpPr txBox="1"/>
          <p:nvPr/>
        </p:nvSpPr>
        <p:spPr>
          <a:xfrm>
            <a:off x="5974813" y="1816341"/>
            <a:ext cx="1219201" cy="646331"/>
          </a:xfrm>
          <a:prstGeom prst="rect">
            <a:avLst/>
          </a:prstGeom>
          <a:solidFill>
            <a:schemeClr val="bg1"/>
          </a:solidFill>
          <a:ln>
            <a:solidFill>
              <a:schemeClr val="tx1"/>
            </a:solidFill>
          </a:ln>
        </p:spPr>
        <p:txBody>
          <a:bodyPr wrap="square" rtlCol="0">
            <a:spAutoFit/>
          </a:bodyPr>
          <a:lstStyle/>
          <a:p>
            <a:pPr algn="ctr"/>
            <a:r>
              <a:rPr lang="en-US" dirty="0"/>
              <a:t>rs1057910</a:t>
            </a:r>
          </a:p>
          <a:p>
            <a:pPr algn="ctr"/>
            <a:r>
              <a:rPr lang="en-US" dirty="0"/>
              <a:t>Warfarin</a:t>
            </a:r>
          </a:p>
        </p:txBody>
      </p:sp>
      <p:sp>
        <p:nvSpPr>
          <p:cNvPr id="7" name="TextBox 6">
            <a:extLst>
              <a:ext uri="{FF2B5EF4-FFF2-40B4-BE49-F238E27FC236}">
                <a16:creationId xmlns:a16="http://schemas.microsoft.com/office/drawing/2014/main" id="{589B37E8-3AA2-480F-BF15-FC765E9451FF}"/>
              </a:ext>
            </a:extLst>
          </p:cNvPr>
          <p:cNvSpPr txBox="1"/>
          <p:nvPr/>
        </p:nvSpPr>
        <p:spPr>
          <a:xfrm>
            <a:off x="7169806" y="2556372"/>
            <a:ext cx="1219201" cy="646331"/>
          </a:xfrm>
          <a:prstGeom prst="rect">
            <a:avLst/>
          </a:prstGeom>
          <a:solidFill>
            <a:schemeClr val="bg1"/>
          </a:solidFill>
          <a:ln>
            <a:solidFill>
              <a:schemeClr val="tx1"/>
            </a:solidFill>
          </a:ln>
        </p:spPr>
        <p:txBody>
          <a:bodyPr wrap="square" rtlCol="0">
            <a:spAutoFit/>
          </a:bodyPr>
          <a:lstStyle/>
          <a:p>
            <a:pPr algn="ctr"/>
            <a:r>
              <a:rPr lang="en-US" dirty="0"/>
              <a:t>rs1799853</a:t>
            </a:r>
          </a:p>
          <a:p>
            <a:pPr algn="ctr"/>
            <a:r>
              <a:rPr lang="en-US" dirty="0"/>
              <a:t>Warfarin</a:t>
            </a:r>
          </a:p>
        </p:txBody>
      </p:sp>
      <p:sp>
        <p:nvSpPr>
          <p:cNvPr id="15" name="Title 1"/>
          <p:cNvSpPr>
            <a:spLocks noGrp="1"/>
          </p:cNvSpPr>
          <p:nvPr>
            <p:ph type="title"/>
          </p:nvPr>
        </p:nvSpPr>
        <p:spPr>
          <a:xfrm>
            <a:off x="838200" y="365125"/>
            <a:ext cx="10515600" cy="1325563"/>
          </a:xfrm>
        </p:spPr>
        <p:txBody>
          <a:bodyPr/>
          <a:lstStyle/>
          <a:p>
            <a:r>
              <a:rPr lang="en-US" dirty="0" smtClean="0"/>
              <a:t>Low cost genetic testing by allele specific PCR</a:t>
            </a:r>
            <a:endParaRPr lang="en-US" dirty="0"/>
          </a:p>
        </p:txBody>
      </p:sp>
      <p:sp>
        <p:nvSpPr>
          <p:cNvPr id="17" name="TextBox 16"/>
          <p:cNvSpPr txBox="1"/>
          <p:nvPr/>
        </p:nvSpPr>
        <p:spPr>
          <a:xfrm>
            <a:off x="744719" y="1875354"/>
            <a:ext cx="2422688" cy="830997"/>
          </a:xfrm>
          <a:prstGeom prst="rect">
            <a:avLst/>
          </a:prstGeom>
          <a:noFill/>
        </p:spPr>
        <p:txBody>
          <a:bodyPr wrap="square" rtlCol="0">
            <a:spAutoFit/>
          </a:bodyPr>
          <a:lstStyle/>
          <a:p>
            <a:pPr algn="ctr"/>
            <a:r>
              <a:rPr lang="en-US" sz="2400" dirty="0" err="1">
                <a:latin typeface="+mj-lt"/>
              </a:rPr>
              <a:t>GenomaCES</a:t>
            </a:r>
            <a:r>
              <a:rPr lang="en-US" sz="2400" dirty="0">
                <a:latin typeface="+mj-lt"/>
              </a:rPr>
              <a:t> SNPs </a:t>
            </a:r>
            <a:r>
              <a:rPr lang="en-US" sz="2400" i="1" dirty="0">
                <a:latin typeface="+mj-lt"/>
              </a:rPr>
              <a:t>n</a:t>
            </a:r>
            <a:r>
              <a:rPr lang="en-US" sz="2400" dirty="0">
                <a:latin typeface="+mj-lt"/>
              </a:rPr>
              <a:t>=6</a:t>
            </a:r>
          </a:p>
        </p:txBody>
      </p:sp>
      <p:sp>
        <p:nvSpPr>
          <p:cNvPr id="18" name="TextBox 17">
            <a:extLst>
              <a:ext uri="{FF2B5EF4-FFF2-40B4-BE49-F238E27FC236}">
                <a16:creationId xmlns:a16="http://schemas.microsoft.com/office/drawing/2014/main" id="{8AADA14C-3A9A-4605-B4ED-36AE4F318D1A}"/>
              </a:ext>
            </a:extLst>
          </p:cNvPr>
          <p:cNvSpPr txBox="1"/>
          <p:nvPr/>
        </p:nvSpPr>
        <p:spPr>
          <a:xfrm>
            <a:off x="4532738" y="3333846"/>
            <a:ext cx="1391368" cy="646331"/>
          </a:xfrm>
          <a:prstGeom prst="rect">
            <a:avLst/>
          </a:prstGeom>
          <a:solidFill>
            <a:schemeClr val="bg1"/>
          </a:solidFill>
          <a:ln>
            <a:solidFill>
              <a:schemeClr val="tx1"/>
            </a:solidFill>
          </a:ln>
        </p:spPr>
        <p:txBody>
          <a:bodyPr wrap="square" rtlCol="0">
            <a:spAutoFit/>
          </a:bodyPr>
          <a:lstStyle/>
          <a:p>
            <a:pPr algn="ctr"/>
            <a:r>
              <a:rPr lang="en-US" dirty="0"/>
              <a:t>rs12248560</a:t>
            </a:r>
          </a:p>
          <a:p>
            <a:pPr algn="ctr"/>
            <a:r>
              <a:rPr lang="en-US" dirty="0" err="1"/>
              <a:t>Clopidogrel</a:t>
            </a:r>
            <a:endParaRPr lang="en-US" dirty="0"/>
          </a:p>
        </p:txBody>
      </p:sp>
      <p:sp>
        <p:nvSpPr>
          <p:cNvPr id="19" name="TextBox 18">
            <a:extLst>
              <a:ext uri="{FF2B5EF4-FFF2-40B4-BE49-F238E27FC236}">
                <a16:creationId xmlns:a16="http://schemas.microsoft.com/office/drawing/2014/main" id="{8AADA14C-3A9A-4605-B4ED-36AE4F318D1A}"/>
              </a:ext>
            </a:extLst>
          </p:cNvPr>
          <p:cNvSpPr txBox="1"/>
          <p:nvPr/>
        </p:nvSpPr>
        <p:spPr>
          <a:xfrm>
            <a:off x="5052768" y="2556373"/>
            <a:ext cx="1244986" cy="646331"/>
          </a:xfrm>
          <a:prstGeom prst="rect">
            <a:avLst/>
          </a:prstGeom>
          <a:solidFill>
            <a:schemeClr val="bg1"/>
          </a:solidFill>
          <a:ln>
            <a:solidFill>
              <a:schemeClr val="tx1"/>
            </a:solidFill>
          </a:ln>
        </p:spPr>
        <p:txBody>
          <a:bodyPr wrap="square" rtlCol="0">
            <a:spAutoFit/>
          </a:bodyPr>
          <a:lstStyle/>
          <a:p>
            <a:pPr algn="ctr"/>
            <a:r>
              <a:rPr lang="en-US" dirty="0"/>
              <a:t>rs4986893</a:t>
            </a:r>
          </a:p>
          <a:p>
            <a:pPr algn="ctr"/>
            <a:r>
              <a:rPr lang="en-US" dirty="0" err="1"/>
              <a:t>Clopidogrel</a:t>
            </a:r>
            <a:endParaRPr lang="en-US" dirty="0"/>
          </a:p>
        </p:txBody>
      </p:sp>
    </p:spTree>
    <p:extLst>
      <p:ext uri="{BB962C8B-B14F-4D97-AF65-F5344CB8AC3E}">
        <p14:creationId xmlns:p14="http://schemas.microsoft.com/office/powerpoint/2010/main" val="110052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3" grpId="0" animBg="1"/>
      <p:bldP spid="7" grpId="0" animBg="1"/>
      <p:bldP spid="18"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solidFill>
                  <a:schemeClr val="bg1">
                    <a:lumMod val="75000"/>
                  </a:schemeClr>
                </a:solidFill>
              </a:rPr>
              <a:t>Do </a:t>
            </a:r>
            <a:r>
              <a:rPr lang="en-US" dirty="0" err="1">
                <a:solidFill>
                  <a:schemeClr val="bg1">
                    <a:lumMod val="75000"/>
                  </a:schemeClr>
                </a:solidFill>
              </a:rPr>
              <a:t>pharmacogenomic</a:t>
            </a:r>
            <a:r>
              <a:rPr lang="en-US" dirty="0">
                <a:solidFill>
                  <a:schemeClr val="bg1">
                    <a:lumMod val="75000"/>
                  </a:schemeClr>
                </a:solidFill>
              </a:rPr>
              <a:t> SNPs carry information about genetic ancestry, i.e. are they ancestry-informative markers? </a:t>
            </a:r>
            <a:br>
              <a:rPr lang="en-US" dirty="0">
                <a:solidFill>
                  <a:schemeClr val="bg1">
                    <a:lumMod val="75000"/>
                  </a:schemeClr>
                </a:solidFill>
              </a:rPr>
            </a:br>
            <a:endParaRPr lang="en-US" dirty="0">
              <a:solidFill>
                <a:schemeClr val="bg1">
                  <a:lumMod val="75000"/>
                </a:schemeClr>
              </a:solidFill>
            </a:endParaRPr>
          </a:p>
          <a:p>
            <a:pPr marL="457200" indent="-457200">
              <a:buFont typeface="+mj-lt"/>
              <a:buAutoNum type="arabicPeriod"/>
            </a:pPr>
            <a:r>
              <a:rPr lang="en-US" dirty="0">
                <a:solidFill>
                  <a:schemeClr val="bg1">
                    <a:lumMod val="75000"/>
                  </a:schemeClr>
                </a:solidFill>
              </a:rPr>
              <a:t>Are there </a:t>
            </a:r>
            <a:r>
              <a:rPr lang="en-US" dirty="0" err="1">
                <a:solidFill>
                  <a:schemeClr val="bg1">
                    <a:lumMod val="75000"/>
                  </a:schemeClr>
                </a:solidFill>
              </a:rPr>
              <a:t>pharmaSNPs</a:t>
            </a:r>
            <a:r>
              <a:rPr lang="en-US" dirty="0">
                <a:solidFill>
                  <a:schemeClr val="bg1">
                    <a:lumMod val="75000"/>
                  </a:schemeClr>
                </a:solidFill>
              </a:rPr>
              <a:t> with population-specific frequency differences in Colombia – Antioquia versus Chocó?</a:t>
            </a:r>
            <a:r>
              <a:rPr lang="en-US" dirty="0"/>
              <a:t/>
            </a:r>
            <a:br>
              <a:rPr lang="en-US" dirty="0"/>
            </a:br>
            <a:endParaRPr lang="en-US" dirty="0"/>
          </a:p>
          <a:p>
            <a:pPr marL="457200" indent="-457200">
              <a:buFont typeface="+mj-lt"/>
              <a:buAutoNum type="arabicPeriod"/>
            </a:pPr>
            <a:r>
              <a:rPr lang="en-US" dirty="0"/>
              <a:t>Are Colombian population-specific differences in </a:t>
            </a:r>
            <a:r>
              <a:rPr lang="en-US" dirty="0" err="1"/>
              <a:t>pharmaSNP</a:t>
            </a:r>
            <a:r>
              <a:rPr lang="en-US" dirty="0"/>
              <a:t> frequencies related to genetic ancestry?</a:t>
            </a:r>
            <a:endParaRPr lang="es-CO" dirty="0"/>
          </a:p>
          <a:p>
            <a:pPr marL="457200" indent="-45720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a:t>Population pharmacogenomics for precision medicine in Colombia</a:t>
            </a:r>
            <a:endParaRPr lang="en-US" dirty="0"/>
          </a:p>
        </p:txBody>
      </p:sp>
      <p:sp>
        <p:nvSpPr>
          <p:cNvPr id="5" name="Slide Number Placeholder 4"/>
          <p:cNvSpPr>
            <a:spLocks noGrp="1"/>
          </p:cNvSpPr>
          <p:nvPr>
            <p:ph type="sldNum" sz="quarter" idx="12"/>
          </p:nvPr>
        </p:nvSpPr>
        <p:spPr/>
        <p:txBody>
          <a:bodyPr/>
          <a:lstStyle/>
          <a:p>
            <a:fld id="{172CC522-552A-4788-9924-CFF25C19CAA5}" type="slidenum">
              <a:rPr lang="en-US" smtClean="0"/>
              <a:t>17</a:t>
            </a:fld>
            <a:endParaRPr lang="en-US"/>
          </a:p>
        </p:txBody>
      </p:sp>
    </p:spTree>
    <p:extLst>
      <p:ext uri="{BB962C8B-B14F-4D97-AF65-F5344CB8AC3E}">
        <p14:creationId xmlns:p14="http://schemas.microsoft.com/office/powerpoint/2010/main" val="40665227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146B-3E90-4DAB-B576-38195E203B93}"/>
              </a:ext>
            </a:extLst>
          </p:cNvPr>
          <p:cNvSpPr>
            <a:spLocks noGrp="1"/>
          </p:cNvSpPr>
          <p:nvPr>
            <p:ph type="title"/>
          </p:nvPr>
        </p:nvSpPr>
        <p:spPr/>
        <p:txBody>
          <a:bodyPr/>
          <a:lstStyle/>
          <a:p>
            <a:r>
              <a:rPr lang="en-US" dirty="0"/>
              <a:t>rs4149056  – Simvastatin toxicity (1A)</a:t>
            </a:r>
          </a:p>
        </p:txBody>
      </p:sp>
      <p:sp>
        <p:nvSpPr>
          <p:cNvPr id="3" name="Content Placeholder 2">
            <a:extLst>
              <a:ext uri="{FF2B5EF4-FFF2-40B4-BE49-F238E27FC236}">
                <a16:creationId xmlns:a16="http://schemas.microsoft.com/office/drawing/2014/main" id="{EA7BB593-48B4-4612-917A-4CCAB05B3878}"/>
              </a:ext>
            </a:extLst>
          </p:cNvPr>
          <p:cNvSpPr>
            <a:spLocks noGrp="1"/>
          </p:cNvSpPr>
          <p:nvPr>
            <p:ph idx="1"/>
          </p:nvPr>
        </p:nvSpPr>
        <p:spPr/>
        <p:txBody>
          <a:bodyPr/>
          <a:lstStyle/>
          <a:p>
            <a:r>
              <a:rPr lang="en-US" dirty="0"/>
              <a:t>Simvastatin is a lipid-lowering medication (Statin)</a:t>
            </a:r>
          </a:p>
          <a:p>
            <a:endParaRPr lang="en-US" dirty="0"/>
          </a:p>
          <a:p>
            <a:r>
              <a:rPr lang="en-US" dirty="0"/>
              <a:t>It is used along with exercise, diet, and weight loss to decrease elevated lipid levels</a:t>
            </a:r>
          </a:p>
          <a:p>
            <a:endParaRPr lang="en-US" dirty="0"/>
          </a:p>
          <a:p>
            <a:r>
              <a:rPr lang="en-US" dirty="0"/>
              <a:t>It is also used to decrease the risk of heart problems in those at high risk</a:t>
            </a:r>
          </a:p>
          <a:p>
            <a:endParaRPr lang="en-US" dirty="0"/>
          </a:p>
          <a:p>
            <a:r>
              <a:rPr lang="en-US" dirty="0"/>
              <a:t>C allele is associated with increased risk of toxicity</a:t>
            </a:r>
          </a:p>
          <a:p>
            <a:endParaRPr lang="en-US" b="1" dirty="0"/>
          </a:p>
        </p:txBody>
      </p:sp>
      <p:sp>
        <p:nvSpPr>
          <p:cNvPr id="4" name="Footer Placeholder 3">
            <a:extLst>
              <a:ext uri="{FF2B5EF4-FFF2-40B4-BE49-F238E27FC236}">
                <a16:creationId xmlns:a16="http://schemas.microsoft.com/office/drawing/2014/main" id="{0714EE83-89E4-4A82-B64A-DA3772349C4F}"/>
              </a:ext>
            </a:extLst>
          </p:cNvPr>
          <p:cNvSpPr>
            <a:spLocks noGrp="1"/>
          </p:cNvSpPr>
          <p:nvPr>
            <p:ph type="ftr" sz="quarter" idx="11"/>
          </p:nvPr>
        </p:nvSpPr>
        <p:spPr/>
        <p:txBody>
          <a:bodyPr/>
          <a:lstStyle/>
          <a:p>
            <a:r>
              <a:rPr lang="en-US" dirty="0"/>
              <a:t>Population pharmacogenomics for precision medicine in Colombia</a:t>
            </a:r>
          </a:p>
        </p:txBody>
      </p:sp>
      <p:sp>
        <p:nvSpPr>
          <p:cNvPr id="5" name="Slide Number Placeholder 4">
            <a:extLst>
              <a:ext uri="{FF2B5EF4-FFF2-40B4-BE49-F238E27FC236}">
                <a16:creationId xmlns:a16="http://schemas.microsoft.com/office/drawing/2014/main" id="{9FD5D81F-F265-4ED3-8BEB-43702FF6B0DE}"/>
              </a:ext>
            </a:extLst>
          </p:cNvPr>
          <p:cNvSpPr>
            <a:spLocks noGrp="1"/>
          </p:cNvSpPr>
          <p:nvPr>
            <p:ph type="sldNum" sz="quarter" idx="12"/>
          </p:nvPr>
        </p:nvSpPr>
        <p:spPr/>
        <p:txBody>
          <a:bodyPr/>
          <a:lstStyle/>
          <a:p>
            <a:fld id="{172CC522-552A-4788-9924-CFF25C19CAA5}" type="slidenum">
              <a:rPr lang="en-US" smtClean="0"/>
              <a:t>18</a:t>
            </a:fld>
            <a:endParaRPr lang="en-US"/>
          </a:p>
        </p:txBody>
      </p:sp>
    </p:spTree>
    <p:extLst>
      <p:ext uri="{BB962C8B-B14F-4D97-AF65-F5344CB8AC3E}">
        <p14:creationId xmlns:p14="http://schemas.microsoft.com/office/powerpoint/2010/main" val="28830463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146B-3E90-4DAB-B576-38195E203B9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t>rs4149056  – Simvastatin toxicity (1A)</a:t>
            </a:r>
          </a:p>
        </p:txBody>
      </p:sp>
      <p:sp>
        <p:nvSpPr>
          <p:cNvPr id="3" name="Content Placeholder 2">
            <a:extLst>
              <a:ext uri="{FF2B5EF4-FFF2-40B4-BE49-F238E27FC236}">
                <a16:creationId xmlns:a16="http://schemas.microsoft.com/office/drawing/2014/main" id="{EA7BB593-48B4-4612-917A-4CCAB05B3878}"/>
              </a:ext>
            </a:extLst>
          </p:cNvPr>
          <p:cNvSpPr>
            <a:spLocks noGrp="1"/>
          </p:cNvSpPr>
          <p:nvPr>
            <p:ph idx="1"/>
          </p:nvPr>
        </p:nvSpPr>
        <p:spPr>
          <a:xfrm>
            <a:off x="838200" y="1825625"/>
            <a:ext cx="10515600" cy="4351338"/>
          </a:xfrm>
        </p:spPr>
        <p:txBody>
          <a:bodyPr/>
          <a:lstStyle/>
          <a:p>
            <a:r>
              <a:rPr lang="en-US" dirty="0"/>
              <a:t>Simvastatin is a lipid-lowering medication (Statin)</a:t>
            </a:r>
          </a:p>
          <a:p>
            <a:r>
              <a:rPr lang="en-US" dirty="0"/>
              <a:t>C allele is associated with increased risk of toxicity</a:t>
            </a:r>
          </a:p>
          <a:p>
            <a:endParaRPr lang="en-US" dirty="0"/>
          </a:p>
          <a:p>
            <a:endParaRPr lang="en-US" dirty="0"/>
          </a:p>
          <a:p>
            <a:r>
              <a:rPr lang="en-US" dirty="0"/>
              <a:t>C allele containing </a:t>
            </a:r>
            <a:br>
              <a:rPr lang="en-US" dirty="0"/>
            </a:br>
            <a:r>
              <a:rPr lang="en-US" dirty="0"/>
              <a:t>genotypes are more</a:t>
            </a:r>
            <a:br>
              <a:rPr lang="en-US" dirty="0"/>
            </a:br>
            <a:r>
              <a:rPr lang="en-US" dirty="0"/>
              <a:t>common in Antioquia</a:t>
            </a:r>
          </a:p>
        </p:txBody>
      </p:sp>
      <p:sp>
        <p:nvSpPr>
          <p:cNvPr id="5" name="Slide Number Placeholder 4">
            <a:extLst>
              <a:ext uri="{FF2B5EF4-FFF2-40B4-BE49-F238E27FC236}">
                <a16:creationId xmlns:a16="http://schemas.microsoft.com/office/drawing/2014/main" id="{846A8ED1-7041-4C17-9613-AB26A053D434}"/>
              </a:ext>
            </a:extLst>
          </p:cNvPr>
          <p:cNvSpPr>
            <a:spLocks noGrp="1"/>
          </p:cNvSpPr>
          <p:nvPr>
            <p:ph type="sldNum" sz="quarter" idx="12"/>
          </p:nvPr>
        </p:nvSpPr>
        <p:spPr/>
        <p:txBody>
          <a:bodyPr/>
          <a:lstStyle/>
          <a:p>
            <a:fld id="{172CC522-552A-4788-9924-CFF25C19CAA5}" type="slidenum">
              <a:rPr lang="en-US" smtClean="0"/>
              <a:t>19</a:t>
            </a:fld>
            <a:endParaRPr lang="en-US"/>
          </a:p>
        </p:txBody>
      </p:sp>
      <p:grpSp>
        <p:nvGrpSpPr>
          <p:cNvPr id="4" name="Group 3">
            <a:extLst>
              <a:ext uri="{FF2B5EF4-FFF2-40B4-BE49-F238E27FC236}">
                <a16:creationId xmlns:a16="http://schemas.microsoft.com/office/drawing/2014/main" id="{A578915D-BEC6-43F6-BB72-D4EB1F2F2FB5}"/>
              </a:ext>
            </a:extLst>
          </p:cNvPr>
          <p:cNvGrpSpPr/>
          <p:nvPr/>
        </p:nvGrpSpPr>
        <p:grpSpPr>
          <a:xfrm>
            <a:off x="8448590" y="4184112"/>
            <a:ext cx="1368659" cy="1037412"/>
            <a:chOff x="7941596" y="4309112"/>
            <a:chExt cx="1368659" cy="1037412"/>
          </a:xfrm>
        </p:grpSpPr>
        <p:pic>
          <p:nvPicPr>
            <p:cNvPr id="7" name="Picture 6" descr="A picture containing object&#10;&#10;Description generated with very high confidence">
              <a:extLst>
                <a:ext uri="{FF2B5EF4-FFF2-40B4-BE49-F238E27FC236}">
                  <a16:creationId xmlns:a16="http://schemas.microsoft.com/office/drawing/2014/main" id="{416AC286-9A70-450D-B13B-64B55807165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4738" r="48263"/>
            <a:stretch/>
          </p:blipFill>
          <p:spPr>
            <a:xfrm>
              <a:off x="7941596" y="4309112"/>
              <a:ext cx="1368659" cy="518706"/>
            </a:xfrm>
            <a:prstGeom prst="rect">
              <a:avLst/>
            </a:prstGeom>
          </p:spPr>
        </p:pic>
        <p:pic>
          <p:nvPicPr>
            <p:cNvPr id="9" name="Picture 8" descr="A picture containing object&#10;&#10;Description generated with very high confidence">
              <a:extLst>
                <a:ext uri="{FF2B5EF4-FFF2-40B4-BE49-F238E27FC236}">
                  <a16:creationId xmlns:a16="http://schemas.microsoft.com/office/drawing/2014/main" id="{7684E3E9-8B66-4C03-BC6F-353589BD5CA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5667" t="-34738"/>
            <a:stretch/>
          </p:blipFill>
          <p:spPr>
            <a:xfrm>
              <a:off x="7941596" y="4827818"/>
              <a:ext cx="1172788" cy="518706"/>
            </a:xfrm>
            <a:prstGeom prst="rect">
              <a:avLst/>
            </a:prstGeom>
          </p:spPr>
        </p:pic>
      </p:grpSp>
      <p:pic>
        <p:nvPicPr>
          <p:cNvPr id="13" name="Graphic 12">
            <a:extLst>
              <a:ext uri="{FF2B5EF4-FFF2-40B4-BE49-F238E27FC236}">
                <a16:creationId xmlns:a16="http://schemas.microsoft.com/office/drawing/2014/main" id="{BA8DCB20-8682-4118-8AF3-99B971075A57}"/>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4874623" y="2889175"/>
            <a:ext cx="2442754" cy="3108960"/>
          </a:xfrm>
          <a:prstGeom prst="rect">
            <a:avLst/>
          </a:prstGeom>
        </p:spPr>
      </p:pic>
      <p:sp>
        <p:nvSpPr>
          <p:cNvPr id="14" name="Footer Placeholder 3">
            <a:extLst>
              <a:ext uri="{FF2B5EF4-FFF2-40B4-BE49-F238E27FC236}">
                <a16:creationId xmlns:a16="http://schemas.microsoft.com/office/drawing/2014/main" id="{11A84B63-DD92-46DC-9EEA-2631029A7D49}"/>
              </a:ext>
            </a:extLst>
          </p:cNvPr>
          <p:cNvSpPr>
            <a:spLocks noGrp="1"/>
          </p:cNvSpPr>
          <p:nvPr>
            <p:ph type="ftr" sz="quarter" idx="11"/>
          </p:nvPr>
        </p:nvSpPr>
        <p:spPr>
          <a:xfrm>
            <a:off x="4038600" y="6356350"/>
            <a:ext cx="4114800" cy="365125"/>
          </a:xfrm>
        </p:spPr>
        <p:txBody>
          <a:bodyPr/>
          <a:lstStyle/>
          <a:p>
            <a:r>
              <a:rPr lang="en-US" dirty="0"/>
              <a:t>Population pharmacogenomics for precision medicine in Colombia</a:t>
            </a:r>
          </a:p>
        </p:txBody>
      </p:sp>
      <p:sp>
        <p:nvSpPr>
          <p:cNvPr id="16" name="TextBox 15">
            <a:extLst>
              <a:ext uri="{FF2B5EF4-FFF2-40B4-BE49-F238E27FC236}">
                <a16:creationId xmlns:a16="http://schemas.microsoft.com/office/drawing/2014/main" id="{11623C22-1777-47E6-82B3-39930249AA39}"/>
              </a:ext>
            </a:extLst>
          </p:cNvPr>
          <p:cNvSpPr txBox="1"/>
          <p:nvPr/>
        </p:nvSpPr>
        <p:spPr>
          <a:xfrm rot="16200000">
            <a:off x="3484045" y="4111347"/>
            <a:ext cx="2450351" cy="369332"/>
          </a:xfrm>
          <a:prstGeom prst="rect">
            <a:avLst/>
          </a:prstGeom>
          <a:noFill/>
        </p:spPr>
        <p:txBody>
          <a:bodyPr wrap="none" rtlCol="0">
            <a:spAutoFit/>
          </a:bodyPr>
          <a:lstStyle/>
          <a:p>
            <a:r>
              <a:rPr lang="en-US" dirty="0">
                <a:latin typeface="Helvetica LT Std Light" panose="020B0403020202020204" pitchFamily="34" charset="0"/>
              </a:rPr>
              <a:t>Genotype Percentage</a:t>
            </a:r>
          </a:p>
        </p:txBody>
      </p:sp>
      <p:sp>
        <p:nvSpPr>
          <p:cNvPr id="17" name="TextBox 16">
            <a:extLst>
              <a:ext uri="{FF2B5EF4-FFF2-40B4-BE49-F238E27FC236}">
                <a16:creationId xmlns:a16="http://schemas.microsoft.com/office/drawing/2014/main" id="{EA58EDE6-9668-4AB6-AD6C-EFBC9E395DC9}"/>
              </a:ext>
            </a:extLst>
          </p:cNvPr>
          <p:cNvSpPr txBox="1"/>
          <p:nvPr/>
        </p:nvSpPr>
        <p:spPr>
          <a:xfrm>
            <a:off x="5696170" y="5987018"/>
            <a:ext cx="1197764" cy="369332"/>
          </a:xfrm>
          <a:prstGeom prst="rect">
            <a:avLst/>
          </a:prstGeom>
          <a:noFill/>
        </p:spPr>
        <p:txBody>
          <a:bodyPr wrap="none" rtlCol="0">
            <a:spAutoFit/>
          </a:bodyPr>
          <a:lstStyle/>
          <a:p>
            <a:pPr algn="ctr"/>
            <a:r>
              <a:rPr lang="en-US" dirty="0">
                <a:latin typeface="Helvetica LT Std Light" panose="020B0403020202020204" pitchFamily="34" charset="0"/>
              </a:rPr>
              <a:t>Genotype</a:t>
            </a:r>
          </a:p>
        </p:txBody>
      </p:sp>
    </p:spTree>
    <p:extLst>
      <p:ext uri="{BB962C8B-B14F-4D97-AF65-F5344CB8AC3E}">
        <p14:creationId xmlns:p14="http://schemas.microsoft.com/office/powerpoint/2010/main" val="1587862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Pharmacogenomics</a:t>
            </a:r>
          </a:p>
        </p:txBody>
      </p:sp>
      <p:sp>
        <p:nvSpPr>
          <p:cNvPr id="3" name="Content Placeholder 2"/>
          <p:cNvSpPr>
            <a:spLocks noGrp="1"/>
          </p:cNvSpPr>
          <p:nvPr>
            <p:ph idx="1"/>
          </p:nvPr>
        </p:nvSpPr>
        <p:spPr/>
        <p:txBody>
          <a:bodyPr/>
          <a:lstStyle/>
          <a:p>
            <a:r>
              <a:rPr lang="en-US" dirty="0"/>
              <a:t>The study of the </a:t>
            </a:r>
            <a:r>
              <a:rPr lang="en-US" b="1" dirty="0"/>
              <a:t>relationship between genetic variations </a:t>
            </a:r>
            <a:r>
              <a:rPr lang="en-US" dirty="0"/>
              <a:t>and how our body </a:t>
            </a:r>
            <a:r>
              <a:rPr lang="en-US" b="1" dirty="0"/>
              <a:t>responds to medications</a:t>
            </a:r>
          </a:p>
          <a:p>
            <a:endParaRPr lang="en-US" dirty="0"/>
          </a:p>
          <a:p>
            <a:r>
              <a:rPr lang="en-US" dirty="0"/>
              <a:t>Because of genetic variation, </a:t>
            </a:r>
            <a:r>
              <a:rPr lang="en-US" b="1" dirty="0"/>
              <a:t>not all people will respond the same way </a:t>
            </a:r>
            <a:r>
              <a:rPr lang="en-US" dirty="0"/>
              <a:t>to the same medication, even if they are the same age, size and gender</a:t>
            </a:r>
          </a:p>
          <a:p>
            <a:endParaRPr lang="en-US" dirty="0"/>
          </a:p>
          <a:p>
            <a:r>
              <a:rPr lang="en-US" dirty="0"/>
              <a:t>Pharmacogenomic testing gives an </a:t>
            </a:r>
            <a:r>
              <a:rPr lang="en-US" b="1" dirty="0"/>
              <a:t>insight</a:t>
            </a:r>
            <a:r>
              <a:rPr lang="en-US" dirty="0"/>
              <a:t> into how </a:t>
            </a:r>
            <a:r>
              <a:rPr lang="en-US" b="1" dirty="0"/>
              <a:t>an individual </a:t>
            </a:r>
            <a:r>
              <a:rPr lang="en-US" dirty="0"/>
              <a:t>patient may respond to a medicine</a:t>
            </a:r>
          </a:p>
        </p:txBody>
      </p:sp>
      <p:sp>
        <p:nvSpPr>
          <p:cNvPr id="4" name="Footer Placeholder 3"/>
          <p:cNvSpPr>
            <a:spLocks noGrp="1"/>
          </p:cNvSpPr>
          <p:nvPr>
            <p:ph type="ftr" sz="quarter" idx="11"/>
          </p:nvPr>
        </p:nvSpPr>
        <p:spPr/>
        <p:txBody>
          <a:bodyPr/>
          <a:lstStyle/>
          <a:p>
            <a:r>
              <a:rPr lang="en-US"/>
              <a:t>Population pharmacogenomics for precision medicine in Colombia</a:t>
            </a:r>
          </a:p>
        </p:txBody>
      </p:sp>
      <p:sp>
        <p:nvSpPr>
          <p:cNvPr id="5" name="Slide Number Placeholder 4"/>
          <p:cNvSpPr>
            <a:spLocks noGrp="1"/>
          </p:cNvSpPr>
          <p:nvPr>
            <p:ph type="sldNum" sz="quarter" idx="12"/>
          </p:nvPr>
        </p:nvSpPr>
        <p:spPr/>
        <p:txBody>
          <a:bodyPr/>
          <a:lstStyle/>
          <a:p>
            <a:fld id="{172CC522-552A-4788-9924-CFF25C19CAA5}" type="slidenum">
              <a:rPr lang="en-US" smtClean="0"/>
              <a:t>2</a:t>
            </a:fld>
            <a:endParaRPr lang="en-US"/>
          </a:p>
        </p:txBody>
      </p:sp>
      <p:sp>
        <p:nvSpPr>
          <p:cNvPr id="6" name="TextBox 5"/>
          <p:cNvSpPr txBox="1"/>
          <p:nvPr/>
        </p:nvSpPr>
        <p:spPr>
          <a:xfrm>
            <a:off x="7835660" y="5894685"/>
            <a:ext cx="3518140" cy="461665"/>
          </a:xfrm>
          <a:prstGeom prst="rect">
            <a:avLst/>
          </a:prstGeom>
          <a:noFill/>
        </p:spPr>
        <p:txBody>
          <a:bodyPr wrap="square" rtlCol="0">
            <a:spAutoFit/>
          </a:bodyPr>
          <a:lstStyle/>
          <a:p>
            <a:pPr algn="ctr"/>
            <a:r>
              <a:rPr lang="en-US" sz="1200" dirty="0">
                <a:latin typeface="+mj-lt"/>
              </a:rPr>
              <a:t>Text taken from PharmGKB: </a:t>
            </a:r>
            <a:r>
              <a:rPr lang="en-US" sz="1200" dirty="0">
                <a:latin typeface="+mj-lt"/>
                <a:hlinkClick r:id="rId2"/>
              </a:rPr>
              <a:t>https://www.pharmgkb.org/whatIsPharmacogenomics</a:t>
            </a:r>
            <a:r>
              <a:rPr lang="en-US" sz="1200" dirty="0">
                <a:latin typeface="+mj-lt"/>
              </a:rPr>
              <a:t> </a:t>
            </a:r>
          </a:p>
        </p:txBody>
      </p:sp>
    </p:spTree>
    <p:extLst>
      <p:ext uri="{BB962C8B-B14F-4D97-AF65-F5344CB8AC3E}">
        <p14:creationId xmlns:p14="http://schemas.microsoft.com/office/powerpoint/2010/main" val="3311094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PharmaSNP</a:t>
            </a:r>
            <a:r>
              <a:rPr lang="en-US" dirty="0"/>
              <a:t> ancestry associations</a:t>
            </a:r>
            <a:endParaRPr lang="es-CO" dirty="0"/>
          </a:p>
        </p:txBody>
      </p:sp>
      <p:sp>
        <p:nvSpPr>
          <p:cNvPr id="3" name="Content Placeholder 2"/>
          <p:cNvSpPr>
            <a:spLocks noGrp="1"/>
          </p:cNvSpPr>
          <p:nvPr>
            <p:ph idx="1"/>
          </p:nvPr>
        </p:nvSpPr>
        <p:spPr/>
        <p:txBody>
          <a:bodyPr/>
          <a:lstStyle/>
          <a:p>
            <a:r>
              <a:rPr lang="en-US" dirty="0"/>
              <a:t>We evaluate whether </a:t>
            </a:r>
            <a:r>
              <a:rPr lang="en-US" dirty="0" err="1"/>
              <a:t>pharmaSNPs</a:t>
            </a:r>
            <a:r>
              <a:rPr lang="en-US" dirty="0"/>
              <a:t> of interest are associated with genetic ancestry by comparing individuals’ ancestry fractions – African, European, and Native American – to their genotypes for SNPs of interest</a:t>
            </a:r>
          </a:p>
        </p:txBody>
      </p:sp>
      <p:sp>
        <p:nvSpPr>
          <p:cNvPr id="4" name="Footer Placeholder 3"/>
          <p:cNvSpPr>
            <a:spLocks noGrp="1"/>
          </p:cNvSpPr>
          <p:nvPr>
            <p:ph type="ftr" sz="quarter" idx="11"/>
          </p:nvPr>
        </p:nvSpPr>
        <p:spPr/>
        <p:txBody>
          <a:bodyPr/>
          <a:lstStyle/>
          <a:p>
            <a:r>
              <a:rPr lang="en-US"/>
              <a:t>Population pharmacogenomics for precision medicine in Colombia</a:t>
            </a:r>
            <a:endParaRPr lang="en-US" dirty="0"/>
          </a:p>
        </p:txBody>
      </p:sp>
      <p:sp>
        <p:nvSpPr>
          <p:cNvPr id="5" name="Slide Number Placeholder 4"/>
          <p:cNvSpPr>
            <a:spLocks noGrp="1"/>
          </p:cNvSpPr>
          <p:nvPr>
            <p:ph type="sldNum" sz="quarter" idx="12"/>
          </p:nvPr>
        </p:nvSpPr>
        <p:spPr/>
        <p:txBody>
          <a:bodyPr/>
          <a:lstStyle/>
          <a:p>
            <a:fld id="{172CC522-552A-4788-9924-CFF25C19CAA5}" type="slidenum">
              <a:rPr lang="en-US" smtClean="0"/>
              <a:t>20</a:t>
            </a:fld>
            <a:endParaRPr lang="en-US"/>
          </a:p>
        </p:txBody>
      </p:sp>
      <p:sp>
        <p:nvSpPr>
          <p:cNvPr id="9" name="Content Placeholder 2"/>
          <p:cNvSpPr txBox="1">
            <a:spLocks/>
          </p:cNvSpPr>
          <p:nvPr/>
        </p:nvSpPr>
        <p:spPr>
          <a:xfrm>
            <a:off x="838200" y="2981306"/>
            <a:ext cx="641234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is done for all individuals from Antioquia and Chocó, and the strength of ancestry associations are measured by the linear trend in the data, quantified by the Beta (</a:t>
            </a:r>
            <a:r>
              <a:rPr lang="el-GR" dirty="0"/>
              <a:t>β</a:t>
            </a:r>
            <a:r>
              <a:rPr lang="en-US" dirty="0"/>
              <a:t>) value and the </a:t>
            </a:r>
            <a:r>
              <a:rPr lang="en-US" i="1" dirty="0"/>
              <a:t>P</a:t>
            </a:r>
            <a:r>
              <a:rPr lang="en-US" dirty="0"/>
              <a:t>-value significance level</a:t>
            </a:r>
          </a:p>
          <a:p>
            <a:r>
              <a:rPr lang="en-US" dirty="0"/>
              <a:t>In this example, the effect allele A is negatively correlated (</a:t>
            </a:r>
            <a:r>
              <a:rPr lang="el-GR" dirty="0"/>
              <a:t>β</a:t>
            </a:r>
            <a:r>
              <a:rPr lang="en-US" dirty="0"/>
              <a:t>=-0.22) with African ancestry, and the association is highly significant </a:t>
            </a:r>
            <a:r>
              <a:rPr lang="en-US" i="1" dirty="0"/>
              <a:t>P</a:t>
            </a:r>
            <a:r>
              <a:rPr lang="en-US" dirty="0"/>
              <a:t>=7.1e-05</a:t>
            </a:r>
            <a:endParaRPr lang="es-CO" dirty="0"/>
          </a:p>
          <a:p>
            <a:pPr marL="0" indent="0">
              <a:buNone/>
            </a:pPr>
            <a:endParaRPr lang="en-US" dirty="0"/>
          </a:p>
        </p:txBody>
      </p:sp>
      <p:pic>
        <p:nvPicPr>
          <p:cNvPr id="10" name="Graphic 9">
            <a:extLst>
              <a:ext uri="{FF2B5EF4-FFF2-40B4-BE49-F238E27FC236}">
                <a16:creationId xmlns:a16="http://schemas.microsoft.com/office/drawing/2014/main" id="{40733EE0-7CDB-4899-8372-09980798B1D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r="64765"/>
          <a:stretch/>
        </p:blipFill>
        <p:spPr>
          <a:xfrm>
            <a:off x="7648999" y="2636059"/>
            <a:ext cx="3306346" cy="3474720"/>
          </a:xfrm>
          <a:prstGeom prst="rect">
            <a:avLst/>
          </a:prstGeom>
        </p:spPr>
      </p:pic>
    </p:spTree>
    <p:extLst>
      <p:ext uri="{BB962C8B-B14F-4D97-AF65-F5344CB8AC3E}">
        <p14:creationId xmlns:p14="http://schemas.microsoft.com/office/powerpoint/2010/main" val="1840965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146B-3E90-4DAB-B576-38195E203B9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t>rs4149056  – Simvastatin toxicity (1A)</a:t>
            </a:r>
          </a:p>
        </p:txBody>
      </p:sp>
      <p:sp>
        <p:nvSpPr>
          <p:cNvPr id="3" name="Content Placeholder 2">
            <a:extLst>
              <a:ext uri="{FF2B5EF4-FFF2-40B4-BE49-F238E27FC236}">
                <a16:creationId xmlns:a16="http://schemas.microsoft.com/office/drawing/2014/main" id="{EA7BB593-48B4-4612-917A-4CCAB05B3878}"/>
              </a:ext>
            </a:extLst>
          </p:cNvPr>
          <p:cNvSpPr>
            <a:spLocks noGrp="1"/>
          </p:cNvSpPr>
          <p:nvPr>
            <p:ph idx="1"/>
          </p:nvPr>
        </p:nvSpPr>
        <p:spPr>
          <a:xfrm>
            <a:off x="838200" y="1572141"/>
            <a:ext cx="10515600" cy="4351338"/>
          </a:xfrm>
        </p:spPr>
        <p:txBody>
          <a:bodyPr/>
          <a:lstStyle/>
          <a:p>
            <a:r>
              <a:rPr lang="en-US" dirty="0"/>
              <a:t>C allele is associated with increased risk of toxicity</a:t>
            </a:r>
          </a:p>
          <a:p>
            <a:r>
              <a:rPr lang="en-US" dirty="0"/>
              <a:t>C allele is negatively associated with African ancestry and positively associated with both European (strong) and Native American (marginal) ancestry</a:t>
            </a:r>
          </a:p>
        </p:txBody>
      </p:sp>
      <p:sp>
        <p:nvSpPr>
          <p:cNvPr id="5" name="Slide Number Placeholder 4">
            <a:extLst>
              <a:ext uri="{FF2B5EF4-FFF2-40B4-BE49-F238E27FC236}">
                <a16:creationId xmlns:a16="http://schemas.microsoft.com/office/drawing/2014/main" id="{E788B2AC-476F-42D5-8DED-E2735DA1E1D8}"/>
              </a:ext>
            </a:extLst>
          </p:cNvPr>
          <p:cNvSpPr>
            <a:spLocks noGrp="1"/>
          </p:cNvSpPr>
          <p:nvPr>
            <p:ph type="sldNum" sz="quarter" idx="12"/>
          </p:nvPr>
        </p:nvSpPr>
        <p:spPr/>
        <p:txBody>
          <a:bodyPr/>
          <a:lstStyle/>
          <a:p>
            <a:fld id="{172CC522-552A-4788-9924-CFF25C19CAA5}" type="slidenum">
              <a:rPr lang="en-US" smtClean="0"/>
              <a:t>21</a:t>
            </a:fld>
            <a:endParaRPr lang="en-US"/>
          </a:p>
        </p:txBody>
      </p:sp>
      <p:pic>
        <p:nvPicPr>
          <p:cNvPr id="4" name="Graphic 3">
            <a:extLst>
              <a:ext uri="{FF2B5EF4-FFF2-40B4-BE49-F238E27FC236}">
                <a16:creationId xmlns:a16="http://schemas.microsoft.com/office/drawing/2014/main" id="{E1BDF1D7-619B-4F5F-86D0-BDCC0AB81C59}"/>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404199" y="3291840"/>
            <a:ext cx="9383602" cy="3474720"/>
          </a:xfrm>
          <a:prstGeom prst="rect">
            <a:avLst/>
          </a:prstGeom>
        </p:spPr>
      </p:pic>
    </p:spTree>
    <p:extLst>
      <p:ext uri="{BB962C8B-B14F-4D97-AF65-F5344CB8AC3E}">
        <p14:creationId xmlns:p14="http://schemas.microsoft.com/office/powerpoint/2010/main" val="15467337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146B-3E90-4DAB-B576-38195E203B93}"/>
              </a:ext>
            </a:extLst>
          </p:cNvPr>
          <p:cNvSpPr>
            <a:spLocks noGrp="1"/>
          </p:cNvSpPr>
          <p:nvPr>
            <p:ph type="title"/>
          </p:nvPr>
        </p:nvSpPr>
        <p:spPr/>
        <p:txBody>
          <a:bodyPr/>
          <a:lstStyle/>
          <a:p>
            <a:r>
              <a:rPr lang="en-US" dirty="0"/>
              <a:t>rs9923231  – Warfarin dosage (1A)</a:t>
            </a:r>
          </a:p>
        </p:txBody>
      </p:sp>
      <p:sp>
        <p:nvSpPr>
          <p:cNvPr id="3" name="Content Placeholder 2">
            <a:extLst>
              <a:ext uri="{FF2B5EF4-FFF2-40B4-BE49-F238E27FC236}">
                <a16:creationId xmlns:a16="http://schemas.microsoft.com/office/drawing/2014/main" id="{EA7BB593-48B4-4612-917A-4CCAB05B3878}"/>
              </a:ext>
            </a:extLst>
          </p:cNvPr>
          <p:cNvSpPr>
            <a:spLocks noGrp="1"/>
          </p:cNvSpPr>
          <p:nvPr>
            <p:ph idx="1"/>
          </p:nvPr>
        </p:nvSpPr>
        <p:spPr/>
        <p:txBody>
          <a:bodyPr/>
          <a:lstStyle/>
          <a:p>
            <a:r>
              <a:rPr lang="en-US" dirty="0"/>
              <a:t>Warfarin is a medication that is used as an anticoagulant (blood thinner).</a:t>
            </a:r>
          </a:p>
          <a:p>
            <a:r>
              <a:rPr lang="en-US" dirty="0"/>
              <a:t>It is commonly used to treat blood clots such as deep vein thrombosis and pulmonary embolism and to prevent stroke in people who have atrial fibrillation, valvular heart disease or artificial heart valves.</a:t>
            </a:r>
          </a:p>
          <a:p>
            <a:r>
              <a:rPr lang="en-US" dirty="0"/>
              <a:t>C allele is associated with the likelihood of requiring a higher dosage</a:t>
            </a:r>
          </a:p>
        </p:txBody>
      </p:sp>
      <p:sp>
        <p:nvSpPr>
          <p:cNvPr id="4" name="Footer Placeholder 3">
            <a:extLst>
              <a:ext uri="{FF2B5EF4-FFF2-40B4-BE49-F238E27FC236}">
                <a16:creationId xmlns:a16="http://schemas.microsoft.com/office/drawing/2014/main" id="{0714EE83-89E4-4A82-B64A-DA3772349C4F}"/>
              </a:ext>
            </a:extLst>
          </p:cNvPr>
          <p:cNvSpPr>
            <a:spLocks noGrp="1"/>
          </p:cNvSpPr>
          <p:nvPr>
            <p:ph type="ftr" sz="quarter" idx="11"/>
          </p:nvPr>
        </p:nvSpPr>
        <p:spPr/>
        <p:txBody>
          <a:bodyPr/>
          <a:lstStyle/>
          <a:p>
            <a:r>
              <a:rPr lang="en-US" dirty="0"/>
              <a:t>Population pharmacogenomics for precision medicine in Colombia</a:t>
            </a:r>
          </a:p>
        </p:txBody>
      </p:sp>
      <p:sp>
        <p:nvSpPr>
          <p:cNvPr id="5" name="Slide Number Placeholder 4">
            <a:extLst>
              <a:ext uri="{FF2B5EF4-FFF2-40B4-BE49-F238E27FC236}">
                <a16:creationId xmlns:a16="http://schemas.microsoft.com/office/drawing/2014/main" id="{9FD5D81F-F265-4ED3-8BEB-43702FF6B0DE}"/>
              </a:ext>
            </a:extLst>
          </p:cNvPr>
          <p:cNvSpPr>
            <a:spLocks noGrp="1"/>
          </p:cNvSpPr>
          <p:nvPr>
            <p:ph type="sldNum" sz="quarter" idx="12"/>
          </p:nvPr>
        </p:nvSpPr>
        <p:spPr/>
        <p:txBody>
          <a:bodyPr/>
          <a:lstStyle/>
          <a:p>
            <a:fld id="{172CC522-552A-4788-9924-CFF25C19CAA5}" type="slidenum">
              <a:rPr lang="en-US" smtClean="0"/>
              <a:t>22</a:t>
            </a:fld>
            <a:endParaRPr lang="en-US"/>
          </a:p>
        </p:txBody>
      </p:sp>
    </p:spTree>
    <p:extLst>
      <p:ext uri="{BB962C8B-B14F-4D97-AF65-F5344CB8AC3E}">
        <p14:creationId xmlns:p14="http://schemas.microsoft.com/office/powerpoint/2010/main" val="26752580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146B-3E90-4DAB-B576-38195E203B9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t>rs9923231  – Warfarin dosage (1A)</a:t>
            </a:r>
          </a:p>
        </p:txBody>
      </p:sp>
      <p:sp>
        <p:nvSpPr>
          <p:cNvPr id="3" name="Content Placeholder 2">
            <a:extLst>
              <a:ext uri="{FF2B5EF4-FFF2-40B4-BE49-F238E27FC236}">
                <a16:creationId xmlns:a16="http://schemas.microsoft.com/office/drawing/2014/main" id="{EA7BB593-48B4-4612-917A-4CCAB05B3878}"/>
              </a:ext>
            </a:extLst>
          </p:cNvPr>
          <p:cNvSpPr>
            <a:spLocks noGrp="1"/>
          </p:cNvSpPr>
          <p:nvPr>
            <p:ph idx="1"/>
          </p:nvPr>
        </p:nvSpPr>
        <p:spPr>
          <a:xfrm>
            <a:off x="838200" y="1825625"/>
            <a:ext cx="10515600" cy="4351338"/>
          </a:xfrm>
        </p:spPr>
        <p:txBody>
          <a:bodyPr/>
          <a:lstStyle/>
          <a:p>
            <a:r>
              <a:rPr lang="en-US" dirty="0"/>
              <a:t>C allele is associated with the likelihood of requiring a higher dosage</a:t>
            </a:r>
          </a:p>
          <a:p>
            <a:endParaRPr lang="en-US" dirty="0"/>
          </a:p>
          <a:p>
            <a:endParaRPr lang="en-US" dirty="0"/>
          </a:p>
          <a:p>
            <a:r>
              <a:rPr lang="en-US" dirty="0"/>
              <a:t>C allele containing </a:t>
            </a:r>
            <a:br>
              <a:rPr lang="en-US" dirty="0"/>
            </a:br>
            <a:r>
              <a:rPr lang="en-US" dirty="0"/>
              <a:t>genotypes are more</a:t>
            </a:r>
            <a:br>
              <a:rPr lang="en-US" dirty="0"/>
            </a:br>
            <a:r>
              <a:rPr lang="en-US" dirty="0"/>
              <a:t>common in Chocó</a:t>
            </a:r>
          </a:p>
        </p:txBody>
      </p:sp>
      <p:sp>
        <p:nvSpPr>
          <p:cNvPr id="5" name="Slide Number Placeholder 4">
            <a:extLst>
              <a:ext uri="{FF2B5EF4-FFF2-40B4-BE49-F238E27FC236}">
                <a16:creationId xmlns:a16="http://schemas.microsoft.com/office/drawing/2014/main" id="{846A8ED1-7041-4C17-9613-AB26A053D434}"/>
              </a:ext>
            </a:extLst>
          </p:cNvPr>
          <p:cNvSpPr>
            <a:spLocks noGrp="1"/>
          </p:cNvSpPr>
          <p:nvPr>
            <p:ph type="sldNum" sz="quarter" idx="12"/>
          </p:nvPr>
        </p:nvSpPr>
        <p:spPr/>
        <p:txBody>
          <a:bodyPr/>
          <a:lstStyle/>
          <a:p>
            <a:fld id="{172CC522-552A-4788-9924-CFF25C19CAA5}" type="slidenum">
              <a:rPr lang="en-US" smtClean="0"/>
              <a:t>23</a:t>
            </a:fld>
            <a:endParaRPr lang="en-US"/>
          </a:p>
        </p:txBody>
      </p:sp>
      <p:grpSp>
        <p:nvGrpSpPr>
          <p:cNvPr id="4" name="Group 3">
            <a:extLst>
              <a:ext uri="{FF2B5EF4-FFF2-40B4-BE49-F238E27FC236}">
                <a16:creationId xmlns:a16="http://schemas.microsoft.com/office/drawing/2014/main" id="{A578915D-BEC6-43F6-BB72-D4EB1F2F2FB5}"/>
              </a:ext>
            </a:extLst>
          </p:cNvPr>
          <p:cNvGrpSpPr/>
          <p:nvPr/>
        </p:nvGrpSpPr>
        <p:grpSpPr>
          <a:xfrm>
            <a:off x="8448590" y="4184112"/>
            <a:ext cx="1368659" cy="1037412"/>
            <a:chOff x="7941596" y="4309112"/>
            <a:chExt cx="1368659" cy="1037412"/>
          </a:xfrm>
        </p:grpSpPr>
        <p:pic>
          <p:nvPicPr>
            <p:cNvPr id="7" name="Picture 6" descr="A picture containing object&#10;&#10;Description generated with very high confidence">
              <a:extLst>
                <a:ext uri="{FF2B5EF4-FFF2-40B4-BE49-F238E27FC236}">
                  <a16:creationId xmlns:a16="http://schemas.microsoft.com/office/drawing/2014/main" id="{416AC286-9A70-450D-B13B-64B55807165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4738" r="48263"/>
            <a:stretch/>
          </p:blipFill>
          <p:spPr>
            <a:xfrm>
              <a:off x="7941596" y="4309112"/>
              <a:ext cx="1368659" cy="518706"/>
            </a:xfrm>
            <a:prstGeom prst="rect">
              <a:avLst/>
            </a:prstGeom>
          </p:spPr>
        </p:pic>
        <p:pic>
          <p:nvPicPr>
            <p:cNvPr id="9" name="Picture 8" descr="A picture containing object&#10;&#10;Description generated with very high confidence">
              <a:extLst>
                <a:ext uri="{FF2B5EF4-FFF2-40B4-BE49-F238E27FC236}">
                  <a16:creationId xmlns:a16="http://schemas.microsoft.com/office/drawing/2014/main" id="{7684E3E9-8B66-4C03-BC6F-353589BD5CA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5667" t="-34738"/>
            <a:stretch/>
          </p:blipFill>
          <p:spPr>
            <a:xfrm>
              <a:off x="7941596" y="4827818"/>
              <a:ext cx="1172788" cy="518706"/>
            </a:xfrm>
            <a:prstGeom prst="rect">
              <a:avLst/>
            </a:prstGeom>
          </p:spPr>
        </p:pic>
      </p:grpSp>
      <p:sp>
        <p:nvSpPr>
          <p:cNvPr id="14" name="Footer Placeholder 3">
            <a:extLst>
              <a:ext uri="{FF2B5EF4-FFF2-40B4-BE49-F238E27FC236}">
                <a16:creationId xmlns:a16="http://schemas.microsoft.com/office/drawing/2014/main" id="{11A84B63-DD92-46DC-9EEA-2631029A7D49}"/>
              </a:ext>
            </a:extLst>
          </p:cNvPr>
          <p:cNvSpPr>
            <a:spLocks noGrp="1"/>
          </p:cNvSpPr>
          <p:nvPr>
            <p:ph type="ftr" sz="quarter" idx="11"/>
          </p:nvPr>
        </p:nvSpPr>
        <p:spPr>
          <a:xfrm>
            <a:off x="4038600" y="6356350"/>
            <a:ext cx="4114800" cy="365125"/>
          </a:xfrm>
        </p:spPr>
        <p:txBody>
          <a:bodyPr/>
          <a:lstStyle/>
          <a:p>
            <a:r>
              <a:rPr lang="en-US" dirty="0"/>
              <a:t>Population pharmacogenomics for precision medicine in Colombia</a:t>
            </a:r>
          </a:p>
        </p:txBody>
      </p:sp>
      <p:sp>
        <p:nvSpPr>
          <p:cNvPr id="16" name="TextBox 15">
            <a:extLst>
              <a:ext uri="{FF2B5EF4-FFF2-40B4-BE49-F238E27FC236}">
                <a16:creationId xmlns:a16="http://schemas.microsoft.com/office/drawing/2014/main" id="{11623C22-1777-47E6-82B3-39930249AA39}"/>
              </a:ext>
            </a:extLst>
          </p:cNvPr>
          <p:cNvSpPr txBox="1"/>
          <p:nvPr/>
        </p:nvSpPr>
        <p:spPr>
          <a:xfrm rot="16200000">
            <a:off x="3484045" y="4111347"/>
            <a:ext cx="2450351" cy="369332"/>
          </a:xfrm>
          <a:prstGeom prst="rect">
            <a:avLst/>
          </a:prstGeom>
          <a:noFill/>
        </p:spPr>
        <p:txBody>
          <a:bodyPr wrap="none" rtlCol="0">
            <a:spAutoFit/>
          </a:bodyPr>
          <a:lstStyle/>
          <a:p>
            <a:r>
              <a:rPr lang="en-US" dirty="0">
                <a:latin typeface="Helvetica LT Std Light" panose="020B0403020202020204" pitchFamily="34" charset="0"/>
              </a:rPr>
              <a:t>Genotype Percentage</a:t>
            </a:r>
          </a:p>
        </p:txBody>
      </p:sp>
      <p:sp>
        <p:nvSpPr>
          <p:cNvPr id="17" name="TextBox 16">
            <a:extLst>
              <a:ext uri="{FF2B5EF4-FFF2-40B4-BE49-F238E27FC236}">
                <a16:creationId xmlns:a16="http://schemas.microsoft.com/office/drawing/2014/main" id="{EA58EDE6-9668-4AB6-AD6C-EFBC9E395DC9}"/>
              </a:ext>
            </a:extLst>
          </p:cNvPr>
          <p:cNvSpPr txBox="1"/>
          <p:nvPr/>
        </p:nvSpPr>
        <p:spPr>
          <a:xfrm>
            <a:off x="5696170" y="5987018"/>
            <a:ext cx="1197764" cy="369332"/>
          </a:xfrm>
          <a:prstGeom prst="rect">
            <a:avLst/>
          </a:prstGeom>
          <a:noFill/>
        </p:spPr>
        <p:txBody>
          <a:bodyPr wrap="none" rtlCol="0">
            <a:spAutoFit/>
          </a:bodyPr>
          <a:lstStyle/>
          <a:p>
            <a:pPr algn="ctr"/>
            <a:r>
              <a:rPr lang="en-US" dirty="0">
                <a:latin typeface="Helvetica LT Std Light" panose="020B0403020202020204" pitchFamily="34" charset="0"/>
              </a:rPr>
              <a:t>Genotype</a:t>
            </a:r>
          </a:p>
        </p:txBody>
      </p:sp>
      <p:pic>
        <p:nvPicPr>
          <p:cNvPr id="6" name="Graphic 5">
            <a:extLst>
              <a:ext uri="{FF2B5EF4-FFF2-40B4-BE49-F238E27FC236}">
                <a16:creationId xmlns:a16="http://schemas.microsoft.com/office/drawing/2014/main" id="{9B4ACE3C-7560-420F-9AB0-25368692E8F0}"/>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4864852" y="2833686"/>
            <a:ext cx="2462296" cy="3108960"/>
          </a:xfrm>
          <a:prstGeom prst="rect">
            <a:avLst/>
          </a:prstGeom>
        </p:spPr>
      </p:pic>
    </p:spTree>
    <p:extLst>
      <p:ext uri="{BB962C8B-B14F-4D97-AF65-F5344CB8AC3E}">
        <p14:creationId xmlns:p14="http://schemas.microsoft.com/office/powerpoint/2010/main" val="14448292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146B-3E90-4DAB-B576-38195E203B9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t>rs9923231  – Warfarin dosage (1A)</a:t>
            </a:r>
          </a:p>
        </p:txBody>
      </p:sp>
      <p:sp>
        <p:nvSpPr>
          <p:cNvPr id="3" name="Content Placeholder 2">
            <a:extLst>
              <a:ext uri="{FF2B5EF4-FFF2-40B4-BE49-F238E27FC236}">
                <a16:creationId xmlns:a16="http://schemas.microsoft.com/office/drawing/2014/main" id="{EA7BB593-48B4-4612-917A-4CCAB05B3878}"/>
              </a:ext>
            </a:extLst>
          </p:cNvPr>
          <p:cNvSpPr>
            <a:spLocks noGrp="1"/>
          </p:cNvSpPr>
          <p:nvPr>
            <p:ph idx="1"/>
          </p:nvPr>
        </p:nvSpPr>
        <p:spPr>
          <a:xfrm>
            <a:off x="838200" y="1572141"/>
            <a:ext cx="10515600" cy="4351338"/>
          </a:xfrm>
        </p:spPr>
        <p:txBody>
          <a:bodyPr/>
          <a:lstStyle/>
          <a:p>
            <a:r>
              <a:rPr lang="en-US" dirty="0"/>
              <a:t>C allele is associated with the likelihood of requiring a higher dosage</a:t>
            </a:r>
          </a:p>
          <a:p>
            <a:r>
              <a:rPr lang="en-US" dirty="0"/>
              <a:t>C allele is positively associated with African ancestry and negatively associated with both European (strong) and Native American (marginal) ancestry</a:t>
            </a:r>
          </a:p>
        </p:txBody>
      </p:sp>
      <p:sp>
        <p:nvSpPr>
          <p:cNvPr id="5" name="Slide Number Placeholder 4">
            <a:extLst>
              <a:ext uri="{FF2B5EF4-FFF2-40B4-BE49-F238E27FC236}">
                <a16:creationId xmlns:a16="http://schemas.microsoft.com/office/drawing/2014/main" id="{E788B2AC-476F-42D5-8DED-E2735DA1E1D8}"/>
              </a:ext>
            </a:extLst>
          </p:cNvPr>
          <p:cNvSpPr>
            <a:spLocks noGrp="1"/>
          </p:cNvSpPr>
          <p:nvPr>
            <p:ph type="sldNum" sz="quarter" idx="12"/>
          </p:nvPr>
        </p:nvSpPr>
        <p:spPr/>
        <p:txBody>
          <a:bodyPr/>
          <a:lstStyle/>
          <a:p>
            <a:fld id="{172CC522-552A-4788-9924-CFF25C19CAA5}" type="slidenum">
              <a:rPr lang="en-US" smtClean="0"/>
              <a:t>24</a:t>
            </a:fld>
            <a:endParaRPr lang="en-US"/>
          </a:p>
        </p:txBody>
      </p:sp>
      <p:pic>
        <p:nvPicPr>
          <p:cNvPr id="7" name="Graphic 6">
            <a:extLst>
              <a:ext uri="{FF2B5EF4-FFF2-40B4-BE49-F238E27FC236}">
                <a16:creationId xmlns:a16="http://schemas.microsoft.com/office/drawing/2014/main" id="{95CB7A7A-3871-44DC-B1E0-47D6C42E453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394908" y="3291840"/>
            <a:ext cx="9402184" cy="3474720"/>
          </a:xfrm>
          <a:prstGeom prst="rect">
            <a:avLst/>
          </a:prstGeom>
        </p:spPr>
      </p:pic>
    </p:spTree>
    <p:extLst>
      <p:ext uri="{BB962C8B-B14F-4D97-AF65-F5344CB8AC3E}">
        <p14:creationId xmlns:p14="http://schemas.microsoft.com/office/powerpoint/2010/main" val="14594805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sz="3200" dirty="0" err="1" smtClean="0"/>
              <a:t>PharmaSNPs</a:t>
            </a:r>
            <a:r>
              <a:rPr lang="en-US" sz="3200" dirty="0" smtClean="0"/>
              <a:t> capture the global population diversity and recapitulate population structures seen with global SNO</a:t>
            </a:r>
          </a:p>
          <a:p>
            <a:endParaRPr lang="en-US" sz="3200" dirty="0"/>
          </a:p>
          <a:p>
            <a:r>
              <a:rPr lang="en-US" sz="3200" dirty="0" err="1" smtClean="0"/>
              <a:t>PharmaSNP</a:t>
            </a:r>
            <a:r>
              <a:rPr lang="en-US" sz="3200" dirty="0" smtClean="0"/>
              <a:t> frequencies vary between populations</a:t>
            </a:r>
          </a:p>
          <a:p>
            <a:endParaRPr lang="en-US" sz="3200" dirty="0"/>
          </a:p>
          <a:p>
            <a:r>
              <a:rPr lang="en-US" sz="3200" dirty="0" smtClean="0"/>
              <a:t>Ancestry and </a:t>
            </a:r>
            <a:r>
              <a:rPr lang="en-US" sz="3200" dirty="0" err="1" smtClean="0"/>
              <a:t>PharmaSNP</a:t>
            </a:r>
            <a:r>
              <a:rPr lang="en-US" sz="3200" dirty="0" smtClean="0"/>
              <a:t> frequency are inter-related and often well correlated</a:t>
            </a:r>
            <a:endParaRPr lang="en-US" sz="3200" dirty="0"/>
          </a:p>
        </p:txBody>
      </p:sp>
      <p:sp>
        <p:nvSpPr>
          <p:cNvPr id="4" name="Footer Placeholder 3"/>
          <p:cNvSpPr>
            <a:spLocks noGrp="1"/>
          </p:cNvSpPr>
          <p:nvPr>
            <p:ph type="ftr" sz="quarter" idx="11"/>
          </p:nvPr>
        </p:nvSpPr>
        <p:spPr/>
        <p:txBody>
          <a:bodyPr/>
          <a:lstStyle/>
          <a:p>
            <a:r>
              <a:rPr lang="en-US" smtClean="0"/>
              <a:t>Population pharmacogenomics for precision medicine in Colombia</a:t>
            </a:r>
            <a:endParaRPr lang="en-US" dirty="0"/>
          </a:p>
        </p:txBody>
      </p:sp>
      <p:sp>
        <p:nvSpPr>
          <p:cNvPr id="5" name="Slide Number Placeholder 4"/>
          <p:cNvSpPr>
            <a:spLocks noGrp="1"/>
          </p:cNvSpPr>
          <p:nvPr>
            <p:ph type="sldNum" sz="quarter" idx="12"/>
          </p:nvPr>
        </p:nvSpPr>
        <p:spPr/>
        <p:txBody>
          <a:bodyPr/>
          <a:lstStyle/>
          <a:p>
            <a:fld id="{172CC522-552A-4788-9924-CFF25C19CAA5}" type="slidenum">
              <a:rPr lang="en-US" smtClean="0"/>
              <a:t>25</a:t>
            </a:fld>
            <a:endParaRPr lang="en-US"/>
          </a:p>
        </p:txBody>
      </p:sp>
    </p:spTree>
    <p:extLst>
      <p:ext uri="{BB962C8B-B14F-4D97-AF65-F5344CB8AC3E}">
        <p14:creationId xmlns:p14="http://schemas.microsoft.com/office/powerpoint/2010/main" val="2562714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605"/>
            <a:ext cx="10515600" cy="1325563"/>
          </a:xfrm>
        </p:spPr>
        <p:txBody>
          <a:bodyPr>
            <a:normAutofit/>
          </a:bodyPr>
          <a:lstStyle/>
          <a:p>
            <a:pPr algn="ctr"/>
            <a:r>
              <a:rPr lang="en-US" sz="4000" dirty="0" smtClean="0"/>
              <a:t>Acknowledgments</a:t>
            </a:r>
            <a:endParaRPr lang="en-US" sz="4000" dirty="0"/>
          </a:p>
        </p:txBody>
      </p:sp>
      <p:pic>
        <p:nvPicPr>
          <p:cNvPr id="11" name="Content Placeholder 10"/>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4586" y="1360616"/>
            <a:ext cx="4925104" cy="3325026"/>
          </a:xfrm>
        </p:spPr>
      </p:pic>
      <p:sp>
        <p:nvSpPr>
          <p:cNvPr id="4" name="Footer Placeholder 3"/>
          <p:cNvSpPr>
            <a:spLocks noGrp="1"/>
          </p:cNvSpPr>
          <p:nvPr>
            <p:ph type="ftr" sz="quarter" idx="11"/>
          </p:nvPr>
        </p:nvSpPr>
        <p:spPr/>
        <p:txBody>
          <a:bodyPr/>
          <a:lstStyle/>
          <a:p>
            <a:r>
              <a:rPr lang="en-US" smtClean="0"/>
              <a:t>Population pharmacogenomics for precision medicine in Colombia</a:t>
            </a:r>
            <a:endParaRPr lang="en-US" dirty="0"/>
          </a:p>
        </p:txBody>
      </p:sp>
      <p:sp>
        <p:nvSpPr>
          <p:cNvPr id="5" name="Slide Number Placeholder 4"/>
          <p:cNvSpPr>
            <a:spLocks noGrp="1"/>
          </p:cNvSpPr>
          <p:nvPr>
            <p:ph type="sldNum" sz="quarter" idx="12"/>
          </p:nvPr>
        </p:nvSpPr>
        <p:spPr/>
        <p:txBody>
          <a:bodyPr/>
          <a:lstStyle/>
          <a:p>
            <a:fld id="{172CC522-552A-4788-9924-CFF25C19CAA5}" type="slidenum">
              <a:rPr lang="en-US" smtClean="0"/>
              <a:t>26</a:t>
            </a:fld>
            <a:endParaRPr lang="en-US"/>
          </a:p>
        </p:txBody>
      </p:sp>
      <p:pic>
        <p:nvPicPr>
          <p:cNvPr id="7" name="Picture 6" descr="PABI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50444" y="3334960"/>
            <a:ext cx="2842340" cy="1591710"/>
          </a:xfrm>
          <a:prstGeom prst="rect">
            <a:avLst/>
          </a:prstGeom>
          <a:noFill/>
          <a:ln>
            <a:noFill/>
          </a:ln>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74324" y="687774"/>
            <a:ext cx="3194580" cy="1484832"/>
          </a:xfrm>
          <a:prstGeom prst="rect">
            <a:avLst/>
          </a:prstGeom>
        </p:spPr>
      </p:pic>
      <p:pic>
        <p:nvPicPr>
          <p:cNvPr id="9" name="Picture 2" descr="GenomaCES Laboratorio de genÃ³mica clÃ­nica y medicina personalizad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9843" y="2302220"/>
            <a:ext cx="3803540" cy="9031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22515" y="5056285"/>
            <a:ext cx="3098196" cy="1134722"/>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9457" y="4763555"/>
            <a:ext cx="4900380" cy="828336"/>
          </a:xfrm>
          <a:prstGeom prst="rect">
            <a:avLst/>
          </a:prstGeom>
        </p:spPr>
      </p:pic>
      <p:sp>
        <p:nvSpPr>
          <p:cNvPr id="12" name="TextBox 11"/>
          <p:cNvSpPr txBox="1"/>
          <p:nvPr/>
        </p:nvSpPr>
        <p:spPr>
          <a:xfrm>
            <a:off x="5332071" y="1467805"/>
            <a:ext cx="3278530" cy="4708981"/>
          </a:xfrm>
          <a:prstGeom prst="rect">
            <a:avLst/>
          </a:prstGeom>
          <a:noFill/>
        </p:spPr>
        <p:txBody>
          <a:bodyPr wrap="square" numCol="1" rtlCol="0">
            <a:spAutoFit/>
          </a:bodyPr>
          <a:lstStyle/>
          <a:p>
            <a:r>
              <a:rPr lang="en-US" sz="2000" b="1" u="sng" dirty="0"/>
              <a:t>Jordan Lab</a:t>
            </a:r>
            <a:endParaRPr lang="en-US" sz="2000" dirty="0"/>
          </a:p>
          <a:p>
            <a:r>
              <a:rPr lang="en-US" sz="2000" b="1" dirty="0"/>
              <a:t>I. King Jordan</a:t>
            </a:r>
          </a:p>
          <a:p>
            <a:r>
              <a:rPr lang="en-US" sz="2000" dirty="0" err="1"/>
              <a:t>Dongjo</a:t>
            </a:r>
            <a:r>
              <a:rPr lang="en-US" sz="2000" dirty="0"/>
              <a:t> Ban</a:t>
            </a:r>
          </a:p>
          <a:p>
            <a:r>
              <a:rPr lang="en-US" sz="2000" dirty="0"/>
              <a:t>Evan Clayton</a:t>
            </a:r>
          </a:p>
          <a:p>
            <a:r>
              <a:rPr lang="en-US" sz="2000" b="1" dirty="0"/>
              <a:t>Andrew Conley</a:t>
            </a:r>
          </a:p>
          <a:p>
            <a:r>
              <a:rPr lang="en-US" sz="2000" dirty="0"/>
              <a:t>Luz Karime Medina Cordoba</a:t>
            </a:r>
          </a:p>
          <a:p>
            <a:r>
              <a:rPr lang="en-US" sz="2000" dirty="0"/>
              <a:t>Beatriz </a:t>
            </a:r>
            <a:r>
              <a:rPr lang="en-US" sz="2000" dirty="0" err="1"/>
              <a:t>Saldaña</a:t>
            </a:r>
            <a:r>
              <a:rPr lang="en-US" sz="2000" dirty="0"/>
              <a:t> Farias</a:t>
            </a:r>
          </a:p>
          <a:p>
            <a:r>
              <a:rPr lang="en-US" sz="2000" dirty="0" err="1"/>
              <a:t>Saurabh</a:t>
            </a:r>
            <a:r>
              <a:rPr lang="en-US" sz="2000" dirty="0"/>
              <a:t> Gulati</a:t>
            </a:r>
          </a:p>
          <a:p>
            <a:r>
              <a:rPr lang="en-US" sz="2000" dirty="0"/>
              <a:t>Tzu-Chuan Huang</a:t>
            </a:r>
          </a:p>
          <a:p>
            <a:r>
              <a:rPr lang="en-US" sz="2000" dirty="0"/>
              <a:t>Mani Jain</a:t>
            </a:r>
          </a:p>
          <a:p>
            <a:r>
              <a:rPr lang="en-US" sz="2000" b="1" dirty="0"/>
              <a:t>Shashwat Nagar</a:t>
            </a:r>
          </a:p>
          <a:p>
            <a:r>
              <a:rPr lang="en-US" sz="2000" dirty="0" err="1"/>
              <a:t>Héctor</a:t>
            </a:r>
            <a:r>
              <a:rPr lang="en-US" sz="2000" dirty="0"/>
              <a:t> Espitia-Navarro</a:t>
            </a:r>
          </a:p>
          <a:p>
            <a:r>
              <a:rPr lang="en-US" sz="2000" b="1" dirty="0"/>
              <a:t>Emily Norris </a:t>
            </a:r>
          </a:p>
          <a:p>
            <a:r>
              <a:rPr lang="en-US" sz="2000" b="1" dirty="0"/>
              <a:t>Lava Rishishwar</a:t>
            </a:r>
          </a:p>
          <a:p>
            <a:r>
              <a:rPr lang="en-US" sz="2000" dirty="0"/>
              <a:t>Yini Yang</a:t>
            </a:r>
          </a:p>
        </p:txBody>
      </p:sp>
      <p:sp>
        <p:nvSpPr>
          <p:cNvPr id="13" name="Rectangle 12"/>
          <p:cNvSpPr/>
          <p:nvPr/>
        </p:nvSpPr>
        <p:spPr>
          <a:xfrm>
            <a:off x="50198" y="59719"/>
            <a:ext cx="2848317" cy="546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133426" y="132235"/>
            <a:ext cx="2848317" cy="4517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2372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GenomaCES</a:t>
            </a:r>
            <a:r>
              <a:rPr lang="en-US" dirty="0"/>
              <a:t> and pharmacogenomics</a:t>
            </a:r>
          </a:p>
        </p:txBody>
      </p:sp>
      <p:sp>
        <p:nvSpPr>
          <p:cNvPr id="4" name="Footer Placeholder 3"/>
          <p:cNvSpPr>
            <a:spLocks noGrp="1"/>
          </p:cNvSpPr>
          <p:nvPr>
            <p:ph type="ftr" sz="quarter" idx="11"/>
          </p:nvPr>
        </p:nvSpPr>
        <p:spPr/>
        <p:txBody>
          <a:bodyPr/>
          <a:lstStyle/>
          <a:p>
            <a:r>
              <a:rPr lang="en-US"/>
              <a:t>Population pharmacogenomics for precision medicine in Colombia</a:t>
            </a:r>
            <a:endParaRPr lang="en-US" dirty="0"/>
          </a:p>
        </p:txBody>
      </p:sp>
      <p:sp>
        <p:nvSpPr>
          <p:cNvPr id="5" name="Slide Number Placeholder 4"/>
          <p:cNvSpPr>
            <a:spLocks noGrp="1"/>
          </p:cNvSpPr>
          <p:nvPr>
            <p:ph type="sldNum" sz="quarter" idx="12"/>
          </p:nvPr>
        </p:nvSpPr>
        <p:spPr/>
        <p:txBody>
          <a:bodyPr/>
          <a:lstStyle/>
          <a:p>
            <a:fld id="{172CC522-552A-4788-9924-CFF25C19CAA5}" type="slidenum">
              <a:rPr lang="en-US" smtClean="0"/>
              <a:t>3</a:t>
            </a:fld>
            <a:endParaRPr lang="en-US"/>
          </a:p>
        </p:txBody>
      </p:sp>
      <p:pic>
        <p:nvPicPr>
          <p:cNvPr id="6" name="Picture 5"/>
          <p:cNvPicPr>
            <a:picLocks noChangeAspect="1"/>
          </p:cNvPicPr>
          <p:nvPr/>
        </p:nvPicPr>
        <p:blipFill>
          <a:blip r:embed="rId2"/>
          <a:stretch>
            <a:fillRect/>
          </a:stretch>
        </p:blipFill>
        <p:spPr>
          <a:xfrm>
            <a:off x="2827020" y="1782195"/>
            <a:ext cx="6537960" cy="4211955"/>
          </a:xfrm>
          <a:prstGeom prst="rect">
            <a:avLst/>
          </a:prstGeom>
          <a:ln>
            <a:solidFill>
              <a:schemeClr val="tx1"/>
            </a:solidFill>
          </a:ln>
        </p:spPr>
      </p:pic>
    </p:spTree>
    <p:extLst>
      <p:ext uri="{BB962C8B-B14F-4D97-AF65-F5344CB8AC3E}">
        <p14:creationId xmlns:p14="http://schemas.microsoft.com/office/powerpoint/2010/main" val="2817049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Do </a:t>
            </a:r>
            <a:r>
              <a:rPr lang="en-US" dirty="0" err="1"/>
              <a:t>pharmacogenomic</a:t>
            </a:r>
            <a:r>
              <a:rPr lang="en-US" dirty="0"/>
              <a:t> SNPs carry information about genetic ancestry, i.e. are they ancestry-informative markers? </a:t>
            </a:r>
            <a:br>
              <a:rPr lang="en-US" dirty="0"/>
            </a:br>
            <a:endParaRPr lang="en-US" dirty="0"/>
          </a:p>
          <a:p>
            <a:pPr marL="457200" indent="-457200">
              <a:buFont typeface="+mj-lt"/>
              <a:buAutoNum type="arabicPeriod"/>
            </a:pPr>
            <a:r>
              <a:rPr lang="en-US" dirty="0"/>
              <a:t>Are there </a:t>
            </a:r>
            <a:r>
              <a:rPr lang="en-US" dirty="0" err="1"/>
              <a:t>pharmaSNPs</a:t>
            </a:r>
            <a:r>
              <a:rPr lang="en-US" dirty="0"/>
              <a:t> with population-specific frequency differences in Colombia – Antioquia versus Chocó?</a:t>
            </a:r>
            <a:br>
              <a:rPr lang="en-US" dirty="0"/>
            </a:br>
            <a:endParaRPr lang="en-US" dirty="0"/>
          </a:p>
          <a:p>
            <a:pPr marL="457200" indent="-457200">
              <a:buFont typeface="+mj-lt"/>
              <a:buAutoNum type="arabicPeriod"/>
            </a:pPr>
            <a:r>
              <a:rPr lang="en-US" dirty="0"/>
              <a:t>Are Colombian population-specific differences in </a:t>
            </a:r>
            <a:r>
              <a:rPr lang="en-US" dirty="0" err="1"/>
              <a:t>pharmaSNP</a:t>
            </a:r>
            <a:r>
              <a:rPr lang="en-US" dirty="0"/>
              <a:t> frequencies related to genetic ancestry?</a:t>
            </a:r>
            <a:endParaRPr lang="es-CO" dirty="0"/>
          </a:p>
          <a:p>
            <a:pPr marL="457200" indent="-45720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a:t>Population pharmacogenomics for precision medicine in Colombia</a:t>
            </a:r>
            <a:endParaRPr lang="en-US" dirty="0"/>
          </a:p>
        </p:txBody>
      </p:sp>
      <p:sp>
        <p:nvSpPr>
          <p:cNvPr id="5" name="Slide Number Placeholder 4"/>
          <p:cNvSpPr>
            <a:spLocks noGrp="1"/>
          </p:cNvSpPr>
          <p:nvPr>
            <p:ph type="sldNum" sz="quarter" idx="12"/>
          </p:nvPr>
        </p:nvSpPr>
        <p:spPr/>
        <p:txBody>
          <a:bodyPr/>
          <a:lstStyle/>
          <a:p>
            <a:fld id="{172CC522-552A-4788-9924-CFF25C19CAA5}" type="slidenum">
              <a:rPr lang="en-US" smtClean="0"/>
              <a:t>4</a:t>
            </a:fld>
            <a:endParaRPr lang="en-US"/>
          </a:p>
        </p:txBody>
      </p:sp>
    </p:spTree>
    <p:extLst>
      <p:ext uri="{BB962C8B-B14F-4D97-AF65-F5344CB8AC3E}">
        <p14:creationId xmlns:p14="http://schemas.microsoft.com/office/powerpoint/2010/main" val="283505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Do </a:t>
            </a:r>
            <a:r>
              <a:rPr lang="en-US" dirty="0" err="1"/>
              <a:t>pharmacogenomic</a:t>
            </a:r>
            <a:r>
              <a:rPr lang="en-US" dirty="0"/>
              <a:t> SNPs carry information about genetic ancestry, i.e. are they ancestry-informative markers? </a:t>
            </a:r>
            <a:br>
              <a:rPr lang="en-US" dirty="0"/>
            </a:br>
            <a:endParaRPr lang="en-US" dirty="0"/>
          </a:p>
          <a:p>
            <a:pPr marL="457200" indent="-457200">
              <a:buFont typeface="+mj-lt"/>
              <a:buAutoNum type="arabicPeriod"/>
            </a:pPr>
            <a:r>
              <a:rPr lang="en-US" dirty="0">
                <a:solidFill>
                  <a:schemeClr val="bg1">
                    <a:lumMod val="75000"/>
                  </a:schemeClr>
                </a:solidFill>
              </a:rPr>
              <a:t>Are there </a:t>
            </a:r>
            <a:r>
              <a:rPr lang="en-US" dirty="0" err="1">
                <a:solidFill>
                  <a:schemeClr val="bg1">
                    <a:lumMod val="75000"/>
                  </a:schemeClr>
                </a:solidFill>
              </a:rPr>
              <a:t>pharmaSNPs</a:t>
            </a:r>
            <a:r>
              <a:rPr lang="en-US" dirty="0">
                <a:solidFill>
                  <a:schemeClr val="bg1">
                    <a:lumMod val="75000"/>
                  </a:schemeClr>
                </a:solidFill>
              </a:rPr>
              <a:t> with population-specific frequency differences in Colombia – Antioquia versus Chocó?</a:t>
            </a:r>
            <a:br>
              <a:rPr lang="en-US" dirty="0">
                <a:solidFill>
                  <a:schemeClr val="bg1">
                    <a:lumMod val="75000"/>
                  </a:schemeClr>
                </a:solidFill>
              </a:rPr>
            </a:br>
            <a:endParaRPr lang="en-US" dirty="0">
              <a:solidFill>
                <a:schemeClr val="bg1">
                  <a:lumMod val="75000"/>
                </a:schemeClr>
              </a:solidFill>
            </a:endParaRPr>
          </a:p>
          <a:p>
            <a:pPr marL="457200" indent="-457200">
              <a:buFont typeface="+mj-lt"/>
              <a:buAutoNum type="arabicPeriod"/>
            </a:pPr>
            <a:r>
              <a:rPr lang="en-US" dirty="0">
                <a:solidFill>
                  <a:schemeClr val="bg1">
                    <a:lumMod val="75000"/>
                  </a:schemeClr>
                </a:solidFill>
              </a:rPr>
              <a:t>Are Colombian population-specific differences in </a:t>
            </a:r>
            <a:r>
              <a:rPr lang="en-US" dirty="0" err="1">
                <a:solidFill>
                  <a:schemeClr val="bg1">
                    <a:lumMod val="75000"/>
                  </a:schemeClr>
                </a:solidFill>
              </a:rPr>
              <a:t>pharmaSNP</a:t>
            </a:r>
            <a:r>
              <a:rPr lang="en-US" dirty="0">
                <a:solidFill>
                  <a:schemeClr val="bg1">
                    <a:lumMod val="75000"/>
                  </a:schemeClr>
                </a:solidFill>
              </a:rPr>
              <a:t> frequencies related to genetic ancestry?</a:t>
            </a:r>
            <a:endParaRPr lang="es-CO" dirty="0">
              <a:solidFill>
                <a:schemeClr val="bg1">
                  <a:lumMod val="75000"/>
                </a:schemeClr>
              </a:solidFill>
            </a:endParaRPr>
          </a:p>
          <a:p>
            <a:pPr marL="457200" indent="-45720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a:t>Population pharmacogenomics for precision medicine in Colombia</a:t>
            </a:r>
            <a:endParaRPr lang="en-US" dirty="0"/>
          </a:p>
        </p:txBody>
      </p:sp>
      <p:sp>
        <p:nvSpPr>
          <p:cNvPr id="5" name="Slide Number Placeholder 4"/>
          <p:cNvSpPr>
            <a:spLocks noGrp="1"/>
          </p:cNvSpPr>
          <p:nvPr>
            <p:ph type="sldNum" sz="quarter" idx="12"/>
          </p:nvPr>
        </p:nvSpPr>
        <p:spPr/>
        <p:txBody>
          <a:bodyPr/>
          <a:lstStyle/>
          <a:p>
            <a:fld id="{172CC522-552A-4788-9924-CFF25C19CAA5}" type="slidenum">
              <a:rPr lang="en-US" smtClean="0"/>
              <a:t>5</a:t>
            </a:fld>
            <a:endParaRPr lang="en-US"/>
          </a:p>
        </p:txBody>
      </p:sp>
    </p:spTree>
    <p:extLst>
      <p:ext uri="{BB962C8B-B14F-4D97-AF65-F5344CB8AC3E}">
        <p14:creationId xmlns:p14="http://schemas.microsoft.com/office/powerpoint/2010/main" val="3446129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Ancestry </a:t>
            </a:r>
            <a:r>
              <a:rPr lang="en-US" dirty="0" err="1"/>
              <a:t>informativeness</a:t>
            </a:r>
            <a:r>
              <a:rPr lang="en-US" dirty="0"/>
              <a:t> of genome-wide SNPs</a:t>
            </a:r>
          </a:p>
        </p:txBody>
      </p:sp>
      <p:sp>
        <p:nvSpPr>
          <p:cNvPr id="4" name="Footer Placeholder 3"/>
          <p:cNvSpPr>
            <a:spLocks noGrp="1"/>
          </p:cNvSpPr>
          <p:nvPr>
            <p:ph type="ftr" sz="quarter" idx="11"/>
          </p:nvPr>
        </p:nvSpPr>
        <p:spPr/>
        <p:txBody>
          <a:bodyPr/>
          <a:lstStyle/>
          <a:p>
            <a:r>
              <a:rPr lang="en-US"/>
              <a:t>Population pharmacogenomics for precision medicine in Colombia</a:t>
            </a:r>
            <a:endParaRPr lang="en-US" dirty="0"/>
          </a:p>
        </p:txBody>
      </p:sp>
      <p:sp>
        <p:nvSpPr>
          <p:cNvPr id="5" name="Slide Number Placeholder 4"/>
          <p:cNvSpPr>
            <a:spLocks noGrp="1"/>
          </p:cNvSpPr>
          <p:nvPr>
            <p:ph type="sldNum" sz="quarter" idx="12"/>
          </p:nvPr>
        </p:nvSpPr>
        <p:spPr/>
        <p:txBody>
          <a:bodyPr/>
          <a:lstStyle/>
          <a:p>
            <a:fld id="{172CC522-552A-4788-9924-CFF25C19CAA5}" type="slidenum">
              <a:rPr lang="en-US" smtClean="0"/>
              <a:t>6</a:t>
            </a:fld>
            <a:endParaRPr lang="en-US"/>
          </a:p>
        </p:txBody>
      </p:sp>
      <p:pic>
        <p:nvPicPr>
          <p:cNvPr id="6" name="Content Placeholder 5"/>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11994"/>
          <a:stretch/>
        </p:blipFill>
        <p:spPr>
          <a:xfrm>
            <a:off x="838200" y="1690688"/>
            <a:ext cx="5573735" cy="4828381"/>
          </a:xfr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26265" y="3201619"/>
            <a:ext cx="5276810" cy="1006412"/>
          </a:xfrm>
          <a:prstGeom prst="rect">
            <a:avLst/>
          </a:prstGeom>
        </p:spPr>
      </p:pic>
      <p:sp>
        <p:nvSpPr>
          <p:cNvPr id="9" name="TextBox 8"/>
          <p:cNvSpPr txBox="1"/>
          <p:nvPr/>
        </p:nvSpPr>
        <p:spPr>
          <a:xfrm>
            <a:off x="1984804" y="1780335"/>
            <a:ext cx="1640263" cy="369332"/>
          </a:xfrm>
          <a:prstGeom prst="rect">
            <a:avLst/>
          </a:prstGeom>
          <a:solidFill>
            <a:schemeClr val="bg1"/>
          </a:solidFill>
        </p:spPr>
        <p:txBody>
          <a:bodyPr wrap="square" rtlCol="0">
            <a:spAutoFit/>
          </a:bodyPr>
          <a:lstStyle/>
          <a:p>
            <a:r>
              <a:rPr lang="en-US" i="1" dirty="0">
                <a:cs typeface="Arial" panose="020B0604020202020204" pitchFamily="34" charset="0"/>
              </a:rPr>
              <a:t>n</a:t>
            </a:r>
            <a:r>
              <a:rPr lang="en-US" dirty="0">
                <a:cs typeface="Arial" panose="020B0604020202020204" pitchFamily="34" charset="0"/>
              </a:rPr>
              <a:t>=28,137,656</a:t>
            </a:r>
          </a:p>
        </p:txBody>
      </p:sp>
    </p:spTree>
    <p:extLst>
      <p:ext uri="{BB962C8B-B14F-4D97-AF65-F5344CB8AC3E}">
        <p14:creationId xmlns:p14="http://schemas.microsoft.com/office/powerpoint/2010/main" val="3553671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Self-reported ancestry is often wrong</a:t>
            </a:r>
            <a:endParaRPr lang="en-US" dirty="0"/>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51466"/>
          <a:stretch/>
        </p:blipFill>
        <p:spPr>
          <a:xfrm>
            <a:off x="1501893" y="1961419"/>
            <a:ext cx="4162906" cy="4115481"/>
          </a:xfrm>
        </p:spPr>
      </p:pic>
      <p:sp>
        <p:nvSpPr>
          <p:cNvPr id="4" name="Footer Placeholder 3"/>
          <p:cNvSpPr>
            <a:spLocks noGrp="1"/>
          </p:cNvSpPr>
          <p:nvPr>
            <p:ph type="ftr" sz="quarter" idx="11"/>
          </p:nvPr>
        </p:nvSpPr>
        <p:spPr/>
        <p:txBody>
          <a:bodyPr/>
          <a:lstStyle/>
          <a:p>
            <a:r>
              <a:rPr lang="en-US" smtClean="0"/>
              <a:t>Population pharmacogenomics for precision medicine in Colombia</a:t>
            </a:r>
            <a:endParaRPr lang="en-US" dirty="0"/>
          </a:p>
        </p:txBody>
      </p:sp>
      <p:sp>
        <p:nvSpPr>
          <p:cNvPr id="5" name="Slide Number Placeholder 4"/>
          <p:cNvSpPr>
            <a:spLocks noGrp="1"/>
          </p:cNvSpPr>
          <p:nvPr>
            <p:ph type="sldNum" sz="quarter" idx="12"/>
          </p:nvPr>
        </p:nvSpPr>
        <p:spPr/>
        <p:txBody>
          <a:bodyPr/>
          <a:lstStyle/>
          <a:p>
            <a:fld id="{172CC522-552A-4788-9924-CFF25C19CAA5}" type="slidenum">
              <a:rPr lang="en-US" smtClean="0"/>
              <a:t>7</a:t>
            </a:fld>
            <a:endParaRPr lang="en-US"/>
          </a:p>
        </p:txBody>
      </p:sp>
      <p:pic>
        <p:nvPicPr>
          <p:cNvPr id="7" name="Content Placeholder 5"/>
          <p:cNvPicPr>
            <a:picLocks noChangeAspect="1"/>
          </p:cNvPicPr>
          <p:nvPr/>
        </p:nvPicPr>
        <p:blipFill rotWithShape="1">
          <a:blip r:embed="rId2" cstate="print">
            <a:extLst>
              <a:ext uri="{28A0092B-C50C-407E-A947-70E740481C1C}">
                <a14:useLocalDpi xmlns:a14="http://schemas.microsoft.com/office/drawing/2010/main" val="0"/>
              </a:ext>
            </a:extLst>
          </a:blip>
          <a:srcRect t="50640" b="-1827"/>
          <a:stretch/>
        </p:blipFill>
        <p:spPr>
          <a:xfrm>
            <a:off x="6198297" y="1911672"/>
            <a:ext cx="4162906" cy="4340507"/>
          </a:xfrm>
          <a:prstGeom prst="rect">
            <a:avLst/>
          </a:prstGeom>
        </p:spPr>
      </p:pic>
    </p:spTree>
    <p:extLst>
      <p:ext uri="{BB962C8B-B14F-4D97-AF65-F5344CB8AC3E}">
        <p14:creationId xmlns:p14="http://schemas.microsoft.com/office/powerpoint/2010/main" val="2081809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1127"/>
          <a:stretch/>
        </p:blipFill>
        <p:spPr>
          <a:xfrm>
            <a:off x="838200" y="1691640"/>
            <a:ext cx="5577840" cy="4849108"/>
          </a:xfrm>
        </p:spPr>
      </p:pic>
      <p:sp>
        <p:nvSpPr>
          <p:cNvPr id="2" name="Title 1"/>
          <p:cNvSpPr>
            <a:spLocks noGrp="1"/>
          </p:cNvSpPr>
          <p:nvPr>
            <p:ph type="title"/>
          </p:nvPr>
        </p:nvSpPr>
        <p:spPr>
          <a:xfrm>
            <a:off x="838200" y="365125"/>
            <a:ext cx="10515600" cy="1325563"/>
          </a:xfrm>
        </p:spPr>
        <p:txBody>
          <a:bodyPr/>
          <a:lstStyle/>
          <a:p>
            <a:r>
              <a:rPr lang="en-US" dirty="0"/>
              <a:t>Ancestry </a:t>
            </a:r>
            <a:r>
              <a:rPr lang="en-US" dirty="0" err="1"/>
              <a:t>informativeness</a:t>
            </a:r>
            <a:r>
              <a:rPr lang="en-US" dirty="0"/>
              <a:t> of pharmaSNPs</a:t>
            </a:r>
          </a:p>
        </p:txBody>
      </p:sp>
      <p:sp>
        <p:nvSpPr>
          <p:cNvPr id="4" name="Footer Placeholder 3"/>
          <p:cNvSpPr>
            <a:spLocks noGrp="1"/>
          </p:cNvSpPr>
          <p:nvPr>
            <p:ph type="ftr" sz="quarter" idx="11"/>
          </p:nvPr>
        </p:nvSpPr>
        <p:spPr/>
        <p:txBody>
          <a:bodyPr/>
          <a:lstStyle/>
          <a:p>
            <a:r>
              <a:rPr lang="en-US"/>
              <a:t>Population pharmacogenomics for precision medicine in Colombia</a:t>
            </a:r>
            <a:endParaRPr lang="en-US" dirty="0"/>
          </a:p>
        </p:txBody>
      </p:sp>
      <p:sp>
        <p:nvSpPr>
          <p:cNvPr id="5" name="Slide Number Placeholder 4"/>
          <p:cNvSpPr>
            <a:spLocks noGrp="1"/>
          </p:cNvSpPr>
          <p:nvPr>
            <p:ph type="sldNum" sz="quarter" idx="12"/>
          </p:nvPr>
        </p:nvSpPr>
        <p:spPr/>
        <p:txBody>
          <a:bodyPr/>
          <a:lstStyle/>
          <a:p>
            <a:fld id="{172CC522-552A-4788-9924-CFF25C19CAA5}" type="slidenum">
              <a:rPr lang="en-US" smtClean="0"/>
              <a:t>8</a:t>
            </a:fld>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26265" y="3613997"/>
            <a:ext cx="5276810" cy="1006412"/>
          </a:xfrm>
          <a:prstGeom prst="rect">
            <a:avLst/>
          </a:prstGeom>
        </p:spPr>
      </p:pic>
      <p:sp>
        <p:nvSpPr>
          <p:cNvPr id="9" name="Rectangle 8">
            <a:extLst>
              <a:ext uri="{FF2B5EF4-FFF2-40B4-BE49-F238E27FC236}">
                <a16:creationId xmlns:a16="http://schemas.microsoft.com/office/drawing/2014/main" id="{437D18A7-AF74-4960-AD8A-AB2EE8F832E2}"/>
              </a:ext>
            </a:extLst>
          </p:cNvPr>
          <p:cNvSpPr/>
          <p:nvPr/>
        </p:nvSpPr>
        <p:spPr>
          <a:xfrm>
            <a:off x="6581103" y="1803129"/>
            <a:ext cx="5567133" cy="1200329"/>
          </a:xfrm>
          <a:prstGeom prst="rect">
            <a:avLst/>
          </a:prstGeom>
        </p:spPr>
        <p:txBody>
          <a:bodyPr wrap="square">
            <a:spAutoFit/>
          </a:bodyPr>
          <a:lstStyle/>
          <a:p>
            <a:r>
              <a:rPr lang="en-US" sz="2400" dirty="0">
                <a:latin typeface="+mj-lt"/>
              </a:rPr>
              <a:t>A relatively small number of </a:t>
            </a:r>
            <a:r>
              <a:rPr lang="en-US" sz="2400" dirty="0" err="1">
                <a:latin typeface="+mj-lt"/>
              </a:rPr>
              <a:t>PharmaSNPs</a:t>
            </a:r>
            <a:r>
              <a:rPr lang="en-US" sz="2400" dirty="0">
                <a:latin typeface="+mj-lt"/>
              </a:rPr>
              <a:t> can recapitulate known evolutionary relationships among human populations</a:t>
            </a:r>
          </a:p>
        </p:txBody>
      </p:sp>
      <p:sp>
        <p:nvSpPr>
          <p:cNvPr id="11" name="TextBox 10"/>
          <p:cNvSpPr txBox="1"/>
          <p:nvPr/>
        </p:nvSpPr>
        <p:spPr>
          <a:xfrm>
            <a:off x="1984804" y="1780335"/>
            <a:ext cx="1640263" cy="369332"/>
          </a:xfrm>
          <a:prstGeom prst="rect">
            <a:avLst/>
          </a:prstGeom>
          <a:solidFill>
            <a:schemeClr val="bg1"/>
          </a:solidFill>
        </p:spPr>
        <p:txBody>
          <a:bodyPr wrap="square" rtlCol="0">
            <a:spAutoFit/>
          </a:bodyPr>
          <a:lstStyle/>
          <a:p>
            <a:r>
              <a:rPr lang="en-US" i="1" dirty="0">
                <a:cs typeface="Arial" panose="020B0604020202020204" pitchFamily="34" charset="0"/>
              </a:rPr>
              <a:t>n</a:t>
            </a:r>
            <a:r>
              <a:rPr lang="en-US" dirty="0">
                <a:cs typeface="Arial" panose="020B0604020202020204" pitchFamily="34" charset="0"/>
              </a:rPr>
              <a:t>=1,995</a:t>
            </a:r>
          </a:p>
        </p:txBody>
      </p:sp>
    </p:spTree>
    <p:extLst>
      <p:ext uri="{BB962C8B-B14F-4D97-AF65-F5344CB8AC3E}">
        <p14:creationId xmlns:p14="http://schemas.microsoft.com/office/powerpoint/2010/main" val="3706770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solidFill>
                  <a:schemeClr val="bg1">
                    <a:lumMod val="75000"/>
                  </a:schemeClr>
                </a:solidFill>
              </a:rPr>
              <a:t>Do </a:t>
            </a:r>
            <a:r>
              <a:rPr lang="en-US" dirty="0" err="1">
                <a:solidFill>
                  <a:schemeClr val="bg1">
                    <a:lumMod val="75000"/>
                  </a:schemeClr>
                </a:solidFill>
              </a:rPr>
              <a:t>pharmacogenomic</a:t>
            </a:r>
            <a:r>
              <a:rPr lang="en-US" dirty="0">
                <a:solidFill>
                  <a:schemeClr val="bg1">
                    <a:lumMod val="75000"/>
                  </a:schemeClr>
                </a:solidFill>
              </a:rPr>
              <a:t> SNPs carry information about genetic ancestry, i.e. are they ancestry-informative markers? </a:t>
            </a:r>
            <a:r>
              <a:rPr lang="en-US" dirty="0"/>
              <a:t/>
            </a:r>
            <a:br>
              <a:rPr lang="en-US" dirty="0"/>
            </a:br>
            <a:endParaRPr lang="en-US" dirty="0"/>
          </a:p>
          <a:p>
            <a:pPr marL="457200" indent="-457200">
              <a:buFont typeface="+mj-lt"/>
              <a:buAutoNum type="arabicPeriod"/>
            </a:pPr>
            <a:r>
              <a:rPr lang="en-US" dirty="0"/>
              <a:t>Are there </a:t>
            </a:r>
            <a:r>
              <a:rPr lang="en-US" dirty="0" err="1"/>
              <a:t>pharmaSNPs</a:t>
            </a:r>
            <a:r>
              <a:rPr lang="en-US" dirty="0"/>
              <a:t> with population-specific frequency differences in Colombia – Antioquia versus Chocó?</a:t>
            </a:r>
            <a:br>
              <a:rPr lang="en-US" dirty="0"/>
            </a:br>
            <a:endParaRPr lang="en-US" dirty="0"/>
          </a:p>
          <a:p>
            <a:pPr marL="457200" indent="-457200">
              <a:buFont typeface="+mj-lt"/>
              <a:buAutoNum type="arabicPeriod"/>
            </a:pPr>
            <a:r>
              <a:rPr lang="en-US" dirty="0">
                <a:solidFill>
                  <a:schemeClr val="bg1">
                    <a:lumMod val="75000"/>
                  </a:schemeClr>
                </a:solidFill>
              </a:rPr>
              <a:t>Are Colombian population-specific differences in </a:t>
            </a:r>
            <a:r>
              <a:rPr lang="en-US" dirty="0" err="1">
                <a:solidFill>
                  <a:schemeClr val="bg1">
                    <a:lumMod val="75000"/>
                  </a:schemeClr>
                </a:solidFill>
              </a:rPr>
              <a:t>pharmaSNP</a:t>
            </a:r>
            <a:r>
              <a:rPr lang="en-US" dirty="0">
                <a:solidFill>
                  <a:schemeClr val="bg1">
                    <a:lumMod val="75000"/>
                  </a:schemeClr>
                </a:solidFill>
              </a:rPr>
              <a:t> frequencies related to genetic ancestry?</a:t>
            </a:r>
            <a:endParaRPr lang="es-CO" dirty="0">
              <a:solidFill>
                <a:schemeClr val="bg1">
                  <a:lumMod val="75000"/>
                </a:schemeClr>
              </a:solidFill>
            </a:endParaRPr>
          </a:p>
          <a:p>
            <a:pPr marL="457200" indent="-45720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a:t>Population pharmacogenomics for precision medicine in Colombia</a:t>
            </a:r>
            <a:endParaRPr lang="en-US" dirty="0"/>
          </a:p>
        </p:txBody>
      </p:sp>
      <p:sp>
        <p:nvSpPr>
          <p:cNvPr id="5" name="Slide Number Placeholder 4"/>
          <p:cNvSpPr>
            <a:spLocks noGrp="1"/>
          </p:cNvSpPr>
          <p:nvPr>
            <p:ph type="sldNum" sz="quarter" idx="12"/>
          </p:nvPr>
        </p:nvSpPr>
        <p:spPr/>
        <p:txBody>
          <a:bodyPr/>
          <a:lstStyle/>
          <a:p>
            <a:fld id="{172CC522-552A-4788-9924-CFF25C19CAA5}" type="slidenum">
              <a:rPr lang="en-US" smtClean="0"/>
              <a:t>9</a:t>
            </a:fld>
            <a:endParaRPr lang="en-US"/>
          </a:p>
        </p:txBody>
      </p:sp>
    </p:spTree>
    <p:extLst>
      <p:ext uri="{BB962C8B-B14F-4D97-AF65-F5344CB8AC3E}">
        <p14:creationId xmlns:p14="http://schemas.microsoft.com/office/powerpoint/2010/main" val="1099754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3864</TotalTime>
  <Words>998</Words>
  <Application>Microsoft Office PowerPoint</Application>
  <PresentationFormat>Widescreen</PresentationFormat>
  <Paragraphs>198</Paragraphs>
  <Slides>26</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Helvetica LT Std Light</vt:lpstr>
      <vt:lpstr>Office Theme</vt:lpstr>
      <vt:lpstr>Population pharmacogenomics for precision medicine in Colombia</vt:lpstr>
      <vt:lpstr>Pharmacogenomics</vt:lpstr>
      <vt:lpstr>GenomaCES and pharmacogenomics</vt:lpstr>
      <vt:lpstr>Questions</vt:lpstr>
      <vt:lpstr>Questions</vt:lpstr>
      <vt:lpstr>Ancestry informativeness of genome-wide SNPs</vt:lpstr>
      <vt:lpstr>Self-reported ancestry is often wrong</vt:lpstr>
      <vt:lpstr>Ancestry informativeness of pharmaSNPs</vt:lpstr>
      <vt:lpstr>Questions</vt:lpstr>
      <vt:lpstr>PharmaSNP frequency differences in Colombia</vt:lpstr>
      <vt:lpstr>PharmaSNP frequency differences in Colombia</vt:lpstr>
      <vt:lpstr>PharmaSNP frequency differences in Colombia</vt:lpstr>
      <vt:lpstr>Antioquia-specific pharmaSNPs</vt:lpstr>
      <vt:lpstr>PharmaSNP frequency differences in Colombia</vt:lpstr>
      <vt:lpstr>Chocó-specific pharmaSNPs</vt:lpstr>
      <vt:lpstr>Low cost genetic testing by allele specific PCR</vt:lpstr>
      <vt:lpstr>Questions</vt:lpstr>
      <vt:lpstr>rs4149056  – Simvastatin toxicity (1A)</vt:lpstr>
      <vt:lpstr>rs4149056  – Simvastatin toxicity (1A)</vt:lpstr>
      <vt:lpstr>PharmaSNP ancestry associations</vt:lpstr>
      <vt:lpstr>rs4149056  – Simvastatin toxicity (1A)</vt:lpstr>
      <vt:lpstr>rs9923231  – Warfarin dosage (1A)</vt:lpstr>
      <vt:lpstr>rs9923231  – Warfarin dosage (1A)</vt:lpstr>
      <vt:lpstr>rs9923231  – Warfarin dosage (1A)</vt:lpstr>
      <vt:lpstr>Conclusions</vt:lpstr>
      <vt:lpstr>Acknowledgments</vt:lpstr>
    </vt:vector>
  </TitlesOfParts>
  <Company>Georgia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Norris, Emily T</dc:creator>
  <cp:lastModifiedBy>Aroon Chande</cp:lastModifiedBy>
  <cp:revision>221</cp:revision>
  <dcterms:created xsi:type="dcterms:W3CDTF">2018-03-27T20:18:09Z</dcterms:created>
  <dcterms:modified xsi:type="dcterms:W3CDTF">2019-07-11T03:10:52Z</dcterms:modified>
</cp:coreProperties>
</file>