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63" r:id="rId4"/>
    <p:sldId id="258" r:id="rId5"/>
    <p:sldId id="259" r:id="rId6"/>
    <p:sldId id="261" r:id="rId7"/>
    <p:sldId id="260" r:id="rId8"/>
    <p:sldId id="264" r:id="rId9"/>
    <p:sldId id="265" r:id="rId10"/>
    <p:sldId id="267" r:id="rId11"/>
    <p:sldId id="268" r:id="rId12"/>
    <p:sldId id="269" r:id="rId13"/>
    <p:sldId id="270" r:id="rId14"/>
    <p:sldId id="271"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08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2E43B-94EF-3645-8AFE-669189345EEB}" type="datetimeFigureOut">
              <a:rPr lang="en-US" smtClean="0"/>
              <a:t>31/03/2013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FD9264-A9B2-A048-9CD1-6E5EA7F720A7}" type="slidenum">
              <a:rPr lang="en-US" smtClean="0"/>
              <a:t>‹#›</a:t>
            </a:fld>
            <a:endParaRPr lang="en-US"/>
          </a:p>
        </p:txBody>
      </p:sp>
    </p:spTree>
    <p:extLst>
      <p:ext uri="{BB962C8B-B14F-4D97-AF65-F5344CB8AC3E}">
        <p14:creationId xmlns:p14="http://schemas.microsoft.com/office/powerpoint/2010/main" val="41109711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4098" name="Text Box 2"/>
          <p:cNvSpPr txBox="1">
            <a:spLocks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a:latin typeface="Arial" charset="0"/>
                <a:cs typeface="msgothic" charset="0"/>
              </a:rPr>
              <a:t>A neighbor-joining tree of all human OR loci in the HORDE database. The names of the OR gene families are indicated next to the branches, which represent the majority of members from each subfamily. Few OR members of any subfamily may be dispersed elsewhere in the tree (not specified). The 50 ORs chosen at random for this study are indicated as circles.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772A94-0BA0-0846-8D6E-53CE906B06F0}" type="datetimeFigureOut">
              <a:rPr lang="en-US" smtClean="0"/>
              <a:t>31/03/2013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381044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72A94-0BA0-0846-8D6E-53CE906B06F0}" type="datetimeFigureOut">
              <a:rPr lang="en-US" smtClean="0"/>
              <a:t>31/03/2013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192684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72A94-0BA0-0846-8D6E-53CE906B06F0}" type="datetimeFigureOut">
              <a:rPr lang="en-US" smtClean="0"/>
              <a:t>31/03/2013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94935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772A94-0BA0-0846-8D6E-53CE906B06F0}" type="datetimeFigureOut">
              <a:rPr lang="en-US" smtClean="0"/>
              <a:t>31/03/2013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87460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772A94-0BA0-0846-8D6E-53CE906B06F0}" type="datetimeFigureOut">
              <a:rPr lang="en-US" smtClean="0"/>
              <a:t>31/03/2013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346958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772A94-0BA0-0846-8D6E-53CE906B06F0}" type="datetimeFigureOut">
              <a:rPr lang="en-US" smtClean="0"/>
              <a:t>31/03/2013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108899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772A94-0BA0-0846-8D6E-53CE906B06F0}" type="datetimeFigureOut">
              <a:rPr lang="en-US" smtClean="0"/>
              <a:t>31/03/2013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85167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772A94-0BA0-0846-8D6E-53CE906B06F0}" type="datetimeFigureOut">
              <a:rPr lang="en-US" smtClean="0"/>
              <a:t>31/03/2013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156366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72A94-0BA0-0846-8D6E-53CE906B06F0}" type="datetimeFigureOut">
              <a:rPr lang="en-US" smtClean="0"/>
              <a:t>31/03/2013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303077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72A94-0BA0-0846-8D6E-53CE906B06F0}" type="datetimeFigureOut">
              <a:rPr lang="en-US" smtClean="0"/>
              <a:t>31/03/2013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243682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772A94-0BA0-0846-8D6E-53CE906B06F0}" type="datetimeFigureOut">
              <a:rPr lang="en-US" smtClean="0"/>
              <a:t>31/03/2013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863A2E-5628-DD4A-B8B8-5E66766E14A1}" type="slidenum">
              <a:rPr lang="en-US" smtClean="0"/>
              <a:t>‹#›</a:t>
            </a:fld>
            <a:endParaRPr lang="en-US"/>
          </a:p>
        </p:txBody>
      </p:sp>
    </p:spTree>
    <p:extLst>
      <p:ext uri="{BB962C8B-B14F-4D97-AF65-F5344CB8AC3E}">
        <p14:creationId xmlns:p14="http://schemas.microsoft.com/office/powerpoint/2010/main" val="31298669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72A94-0BA0-0846-8D6E-53CE906B06F0}" type="datetimeFigureOut">
              <a:rPr lang="en-US" smtClean="0"/>
              <a:t>31/03/2013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63A2E-5628-DD4A-B8B8-5E66766E14A1}" type="slidenum">
              <a:rPr lang="en-US" smtClean="0"/>
              <a:t>‹#›</a:t>
            </a:fld>
            <a:endParaRPr lang="en-US"/>
          </a:p>
        </p:txBody>
      </p:sp>
    </p:spTree>
    <p:extLst>
      <p:ext uri="{BB962C8B-B14F-4D97-AF65-F5344CB8AC3E}">
        <p14:creationId xmlns:p14="http://schemas.microsoft.com/office/powerpoint/2010/main" val="214011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hyperlink" Target="http://www.plosbiology.org/article/info:doi/10.1371/journal.pbio.00200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Human specific loss of olfactory receptor genes</a:t>
            </a:r>
            <a:br>
              <a:rPr lang="en-US" dirty="0" smtClean="0"/>
            </a:br>
            <a:r>
              <a:rPr lang="en-US" sz="1800" dirty="0" err="1" smtClean="0"/>
              <a:t>Gilad</a:t>
            </a:r>
            <a:r>
              <a:rPr lang="en-US" sz="1800" dirty="0" smtClean="0"/>
              <a:t>, Man, </a:t>
            </a:r>
            <a:r>
              <a:rPr lang="en-US" sz="1800" dirty="0" err="1" smtClean="0"/>
              <a:t>Pääbo</a:t>
            </a:r>
            <a:r>
              <a:rPr lang="en-US" sz="1800" dirty="0" smtClean="0"/>
              <a:t> and Lancet. </a:t>
            </a:r>
            <a:r>
              <a:rPr lang="en-US" sz="1800" dirty="0" smtClean="0"/>
              <a:t>PNAS March 18, 2003 vol. 100 no. 6 3324-3327 </a:t>
            </a:r>
            <a:endParaRPr lang="en-US" sz="1800" dirty="0"/>
          </a:p>
        </p:txBody>
      </p:sp>
      <p:sp>
        <p:nvSpPr>
          <p:cNvPr id="3" name="Subtitle 2"/>
          <p:cNvSpPr>
            <a:spLocks noGrp="1"/>
          </p:cNvSpPr>
          <p:nvPr>
            <p:ph type="subTitle" idx="1"/>
          </p:nvPr>
        </p:nvSpPr>
        <p:spPr>
          <a:xfrm>
            <a:off x="1371600" y="5277555"/>
            <a:ext cx="6400800" cy="797277"/>
          </a:xfrm>
        </p:spPr>
        <p:txBody>
          <a:bodyPr>
            <a:normAutofit fontScale="85000" lnSpcReduction="20000"/>
          </a:bodyPr>
          <a:lstStyle/>
          <a:p>
            <a:r>
              <a:rPr lang="en-US" sz="1800" dirty="0" smtClean="0">
                <a:solidFill>
                  <a:schemeClr val="tx2"/>
                </a:solidFill>
              </a:rPr>
              <a:t>Aroon Chande</a:t>
            </a:r>
          </a:p>
          <a:p>
            <a:r>
              <a:rPr lang="en-US" sz="1800" dirty="0" smtClean="0">
                <a:solidFill>
                  <a:schemeClr val="tx2"/>
                </a:solidFill>
              </a:rPr>
              <a:t>April 02, 2013</a:t>
            </a:r>
          </a:p>
          <a:p>
            <a:r>
              <a:rPr lang="en-US" sz="1800" dirty="0" smtClean="0">
                <a:solidFill>
                  <a:schemeClr val="tx2"/>
                </a:solidFill>
              </a:rPr>
              <a:t>Evolution</a:t>
            </a:r>
            <a:endParaRPr lang="en-US" sz="1800" dirty="0">
              <a:solidFill>
                <a:schemeClr val="tx2"/>
              </a:solidFill>
            </a:endParaRPr>
          </a:p>
        </p:txBody>
      </p:sp>
    </p:spTree>
    <p:extLst>
      <p:ext uri="{BB962C8B-B14F-4D97-AF65-F5344CB8AC3E}">
        <p14:creationId xmlns:p14="http://schemas.microsoft.com/office/powerpoint/2010/main" val="7380022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sz="2800" dirty="0" smtClean="0"/>
              <a:t>50 of the chosen human ORs amplified across all species.</a:t>
            </a:r>
          </a:p>
          <a:p>
            <a:pPr lvl="1"/>
            <a:r>
              <a:rPr lang="en-US" sz="2000" dirty="0" smtClean="0"/>
              <a:t>Found on 14 chromosomes and in 13 OR families.</a:t>
            </a:r>
          </a:p>
          <a:p>
            <a:r>
              <a:rPr lang="en-US" sz="2800" dirty="0" smtClean="0"/>
              <a:t>54% of studied human ORs contained disruptions.</a:t>
            </a:r>
          </a:p>
          <a:p>
            <a:r>
              <a:rPr lang="en-US" sz="2800" dirty="0" smtClean="0"/>
              <a:t>One locus, which was a putative pseudogene, was found intact.</a:t>
            </a:r>
          </a:p>
          <a:p>
            <a:pPr lvl="1"/>
            <a:r>
              <a:rPr lang="en-US" sz="2000" dirty="0" smtClean="0"/>
              <a:t>Human-specific polymorphism?</a:t>
            </a:r>
          </a:p>
          <a:p>
            <a:r>
              <a:rPr lang="en-US" sz="2800" dirty="0" smtClean="0"/>
              <a:t>Other primate pseudogene fraction was 28-36%.</a:t>
            </a:r>
          </a:p>
          <a:p>
            <a:pPr lvl="1"/>
            <a:r>
              <a:rPr lang="en-US" sz="2000" dirty="0" smtClean="0"/>
              <a:t>Significantly different from both human and mouse fractions.</a:t>
            </a:r>
          </a:p>
        </p:txBody>
      </p:sp>
    </p:spTree>
    <p:extLst>
      <p:ext uri="{BB962C8B-B14F-4D97-AF65-F5344CB8AC3E}">
        <p14:creationId xmlns:p14="http://schemas.microsoft.com/office/powerpoint/2010/main" val="18938527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ble2.png"/>
          <p:cNvPicPr>
            <a:picLocks noGrp="1" noChangeAspect="1"/>
          </p:cNvPicPr>
          <p:nvPr>
            <p:ph idx="1"/>
          </p:nvPr>
        </p:nvPicPr>
        <p:blipFill>
          <a:blip r:embed="rId2">
            <a:extLst>
              <a:ext uri="{28A0092B-C50C-407E-A947-70E740481C1C}">
                <a14:useLocalDpi xmlns:a14="http://schemas.microsoft.com/office/drawing/2010/main" val="0"/>
              </a:ext>
            </a:extLst>
          </a:blip>
          <a:srcRect l="-25509" r="-25509"/>
          <a:stretch>
            <a:fillRect/>
          </a:stretch>
        </p:blipFill>
        <p:spPr/>
      </p:pic>
    </p:spTree>
    <p:extLst>
      <p:ext uri="{BB962C8B-B14F-4D97-AF65-F5344CB8AC3E}">
        <p14:creationId xmlns:p14="http://schemas.microsoft.com/office/powerpoint/2010/main" val="33131100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data indicates that primates have higher OR coding region disruption rates than mice.</a:t>
            </a:r>
          </a:p>
          <a:p>
            <a:r>
              <a:rPr lang="en-US" sz="2800" dirty="0" smtClean="0"/>
              <a:t>Non-human primates have insignificantly different interspecies rates of OR coding region disruption rates.</a:t>
            </a:r>
          </a:p>
          <a:p>
            <a:r>
              <a:rPr lang="en-US" sz="2800" smtClean="0"/>
              <a:t>Humans </a:t>
            </a:r>
            <a:r>
              <a:rPr lang="en-US" sz="2800" dirty="0" smtClean="0"/>
              <a:t>accumulate disruptions ≈3.3 times faster than other primates.</a:t>
            </a:r>
          </a:p>
          <a:p>
            <a:r>
              <a:rPr lang="en-US" sz="2800" dirty="0" smtClean="0"/>
              <a:t>The</a:t>
            </a:r>
            <a:r>
              <a:rPr lang="en-US" sz="2800" dirty="0"/>
              <a:t> </a:t>
            </a:r>
            <a:r>
              <a:rPr lang="en-US" sz="2800" dirty="0" smtClean="0"/>
              <a:t>rate of pseudogene formation in mice is half that of non-human apes and nine times lower than humans.</a:t>
            </a:r>
          </a:p>
        </p:txBody>
      </p:sp>
    </p:spTree>
    <p:extLst>
      <p:ext uri="{BB962C8B-B14F-4D97-AF65-F5344CB8AC3E}">
        <p14:creationId xmlns:p14="http://schemas.microsoft.com/office/powerpoint/2010/main" val="12660624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Six ORs were pseudogenes in all primates.</a:t>
            </a:r>
          </a:p>
          <a:p>
            <a:pPr lvl="1"/>
            <a:r>
              <a:rPr lang="en-US" sz="2000" dirty="0" smtClean="0"/>
              <a:t>Putative ancestral pseudogenes.</a:t>
            </a:r>
          </a:p>
          <a:p>
            <a:r>
              <a:rPr lang="en-US" sz="2800" dirty="0" smtClean="0"/>
              <a:t>Nine were intact in all primates.</a:t>
            </a:r>
          </a:p>
          <a:p>
            <a:r>
              <a:rPr lang="en-US" sz="2800" dirty="0" smtClean="0"/>
              <a:t>Three OR functional groups?</a:t>
            </a:r>
          </a:p>
          <a:p>
            <a:pPr marL="971550" lvl="1" indent="-514350">
              <a:buFont typeface="+mj-lt"/>
              <a:buAutoNum type="romanLcPeriod"/>
            </a:pPr>
            <a:r>
              <a:rPr lang="en-US" sz="2400" dirty="0" smtClean="0"/>
              <a:t>OR genes that are essential and thus under selective pressure to remain intact.</a:t>
            </a:r>
          </a:p>
          <a:p>
            <a:pPr marL="971550" lvl="1" indent="-514350">
              <a:buFont typeface="+mj-lt"/>
              <a:buAutoNum type="romanLcPeriod"/>
            </a:pPr>
            <a:r>
              <a:rPr lang="en-US" sz="2400" dirty="0" smtClean="0"/>
              <a:t>OR genes that are not important for	 humans but are for other primates.</a:t>
            </a:r>
          </a:p>
          <a:p>
            <a:pPr marL="971550" lvl="1" indent="-514350">
              <a:buFont typeface="+mj-lt"/>
              <a:buAutoNum type="romanLcPeriod"/>
            </a:pPr>
            <a:r>
              <a:rPr lang="en-US" sz="2400" dirty="0" smtClean="0"/>
              <a:t>OR pseudogenes that have lost their function in humans.</a:t>
            </a:r>
            <a:endParaRPr lang="en-US" sz="2400" dirty="0" smtClean="0"/>
          </a:p>
        </p:txBody>
      </p:sp>
    </p:spTree>
    <p:extLst>
      <p:ext uri="{BB962C8B-B14F-4D97-AF65-F5344CB8AC3E}">
        <p14:creationId xmlns:p14="http://schemas.microsoft.com/office/powerpoint/2010/main" val="16994259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experimental error</a:t>
            </a:r>
            <a:endParaRPr lang="en-US" dirty="0"/>
          </a:p>
        </p:txBody>
      </p:sp>
      <p:sp>
        <p:nvSpPr>
          <p:cNvPr id="3" name="Content Placeholder 2"/>
          <p:cNvSpPr>
            <a:spLocks noGrp="1"/>
          </p:cNvSpPr>
          <p:nvPr>
            <p:ph idx="1"/>
          </p:nvPr>
        </p:nvSpPr>
        <p:spPr/>
        <p:txBody>
          <a:bodyPr>
            <a:normAutofit/>
          </a:bodyPr>
          <a:lstStyle/>
          <a:p>
            <a:r>
              <a:rPr lang="en-US" sz="2800" dirty="0" smtClean="0"/>
              <a:t>The difference between human and ape populations is 2- or 3-fold, requiring unlikely small ranges for selection coefficients in apes across their OR repertoire</a:t>
            </a:r>
          </a:p>
          <a:p>
            <a:pPr lvl="1"/>
            <a:r>
              <a:rPr lang="en-US" sz="2000" dirty="0" smtClean="0"/>
              <a:t>Suggested that humans </a:t>
            </a:r>
            <a:r>
              <a:rPr lang="en-US" sz="2000" dirty="0"/>
              <a:t>do not rely on their sense of smell as much as apes </a:t>
            </a:r>
            <a:endParaRPr lang="en-US" sz="2000" dirty="0" smtClean="0"/>
          </a:p>
          <a:p>
            <a:pPr lvl="1"/>
            <a:r>
              <a:rPr lang="en-US" sz="2000" dirty="0" smtClean="0"/>
              <a:t>This leads to a relaxed evolutionary restraints </a:t>
            </a:r>
          </a:p>
          <a:p>
            <a:pPr marL="457200" lvl="1" indent="0">
              <a:buNone/>
            </a:pPr>
            <a:endParaRPr lang="en-US" sz="2400" dirty="0" smtClean="0"/>
          </a:p>
        </p:txBody>
      </p:sp>
    </p:spTree>
    <p:extLst>
      <p:ext uri="{BB962C8B-B14F-4D97-AF65-F5344CB8AC3E}">
        <p14:creationId xmlns:p14="http://schemas.microsoft.com/office/powerpoint/2010/main" val="30643203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err="1" smtClean="0"/>
              <a:t>Gilad</a:t>
            </a:r>
            <a:r>
              <a:rPr lang="en-US" dirty="0" smtClean="0"/>
              <a:t> Y, Man O, </a:t>
            </a:r>
            <a:r>
              <a:rPr lang="en-US" dirty="0" err="1" smtClean="0"/>
              <a:t>Pääbo</a:t>
            </a:r>
            <a:r>
              <a:rPr lang="en-US" dirty="0" smtClean="0"/>
              <a:t> S, Lancet D (2003) </a:t>
            </a:r>
            <a:r>
              <a:rPr lang="en-US" i="1" dirty="0" smtClean="0"/>
              <a:t>Human specific loss of olfactory receptor genes</a:t>
            </a:r>
            <a:r>
              <a:rPr lang="en-US" dirty="0" smtClean="0"/>
              <a:t>. </a:t>
            </a:r>
            <a:r>
              <a:rPr lang="en-US" dirty="0" err="1" smtClean="0"/>
              <a:t>Proc</a:t>
            </a:r>
            <a:r>
              <a:rPr lang="en-US" dirty="0" smtClean="0"/>
              <a:t> </a:t>
            </a:r>
            <a:r>
              <a:rPr lang="en-US" dirty="0" err="1" smtClean="0"/>
              <a:t>Natl</a:t>
            </a:r>
            <a:r>
              <a:rPr lang="en-US" dirty="0" smtClean="0"/>
              <a:t> </a:t>
            </a:r>
            <a:r>
              <a:rPr lang="en-US" dirty="0" err="1" smtClean="0"/>
              <a:t>Acad</a:t>
            </a:r>
            <a:r>
              <a:rPr lang="en-US" dirty="0" smtClean="0"/>
              <a:t> </a:t>
            </a:r>
            <a:r>
              <a:rPr lang="en-US" dirty="0" err="1" smtClean="0"/>
              <a:t>Sci</a:t>
            </a:r>
            <a:r>
              <a:rPr lang="en-US" dirty="0" smtClean="0"/>
              <a:t> U S A 100: 3324–3327. </a:t>
            </a:r>
          </a:p>
          <a:p>
            <a:pPr marL="514350" indent="-514350">
              <a:buFont typeface="+mj-lt"/>
              <a:buAutoNum type="arabicPeriod"/>
            </a:pPr>
            <a:r>
              <a:rPr lang="en-US" dirty="0" smtClean="0"/>
              <a:t>Olson MV (1999) </a:t>
            </a:r>
            <a:r>
              <a:rPr lang="en-US" i="1" dirty="0" smtClean="0"/>
              <a:t>When less is more: Gene loss as an engine of evolutionary change</a:t>
            </a:r>
            <a:r>
              <a:rPr lang="en-US" dirty="0" smtClean="0"/>
              <a:t>. Am J Hum Genet 64: 18–23. </a:t>
            </a:r>
          </a:p>
          <a:p>
            <a:pPr marL="514350" indent="-514350">
              <a:buFont typeface="+mj-lt"/>
              <a:buAutoNum type="arabicPeriod"/>
            </a:pPr>
            <a:r>
              <a:rPr lang="en-US" i="1" dirty="0" err="1" smtClean="0"/>
              <a:t>Olson,M.V</a:t>
            </a:r>
            <a:r>
              <a:rPr lang="en-US" i="1" dirty="0" smtClean="0"/>
              <a:t>. and </a:t>
            </a:r>
            <a:r>
              <a:rPr lang="en-US" i="1" dirty="0" err="1" smtClean="0"/>
              <a:t>Varki,A</a:t>
            </a:r>
            <a:r>
              <a:rPr lang="en-US" i="1" dirty="0" smtClean="0"/>
              <a:t>. (2003) Sequencing the chimpanzee genome: insights into human evolution and disease. Nature Rev. Genet., 4, 20–28.</a:t>
            </a:r>
            <a:endParaRPr lang="en-US" dirty="0"/>
          </a:p>
          <a:p>
            <a:pPr marL="514350" indent="-514350">
              <a:buFont typeface="+mj-lt"/>
              <a:buAutoNum type="arabicPeriod"/>
            </a:pPr>
            <a:r>
              <a:rPr lang="en-US" dirty="0" smtClean="0"/>
              <a:t>Wang X, </a:t>
            </a:r>
            <a:r>
              <a:rPr lang="en-US" dirty="0" err="1" smtClean="0"/>
              <a:t>Grus</a:t>
            </a:r>
            <a:r>
              <a:rPr lang="en-US" dirty="0" smtClean="0"/>
              <a:t> WE, Zhang J (2006) </a:t>
            </a:r>
            <a:r>
              <a:rPr lang="en-US" i="1" dirty="0" smtClean="0"/>
              <a:t>Gene losses during human origins</a:t>
            </a:r>
            <a:r>
              <a:rPr lang="en-US" dirty="0" smtClean="0"/>
              <a:t>. </a:t>
            </a:r>
            <a:r>
              <a:rPr lang="en-US" dirty="0" err="1" smtClean="0"/>
              <a:t>PLoS</a:t>
            </a:r>
            <a:r>
              <a:rPr lang="en-US" dirty="0" smtClean="0"/>
              <a:t> Biology 4: e52.</a:t>
            </a:r>
          </a:p>
          <a:p>
            <a:pPr marL="514350" indent="-514350">
              <a:buFont typeface="+mj-lt"/>
              <a:buAutoNum type="arabicPeriod"/>
            </a:pPr>
            <a:r>
              <a:rPr lang="en-US" dirty="0" err="1" smtClean="0"/>
              <a:t>Gilad</a:t>
            </a:r>
            <a:r>
              <a:rPr lang="en-US" dirty="0" smtClean="0"/>
              <a:t> Y, </a:t>
            </a:r>
            <a:r>
              <a:rPr lang="en-US" dirty="0" err="1" smtClean="0"/>
              <a:t>Wiebe</a:t>
            </a:r>
            <a:r>
              <a:rPr lang="en-US" dirty="0" smtClean="0"/>
              <a:t> V, </a:t>
            </a:r>
            <a:r>
              <a:rPr lang="en-US" dirty="0" err="1" smtClean="0"/>
              <a:t>Przeworski</a:t>
            </a:r>
            <a:r>
              <a:rPr lang="en-US" dirty="0" smtClean="0"/>
              <a:t> M, Lancet D, </a:t>
            </a:r>
            <a:r>
              <a:rPr lang="en-US" dirty="0" err="1" smtClean="0"/>
              <a:t>Pääbo</a:t>
            </a:r>
            <a:r>
              <a:rPr lang="en-US" dirty="0" smtClean="0"/>
              <a:t> S</a:t>
            </a:r>
            <a:r>
              <a:rPr lang="en-US" i="1" dirty="0" smtClean="0"/>
              <a:t>. </a:t>
            </a:r>
            <a:r>
              <a:rPr lang="en-US" i="1" dirty="0"/>
              <a:t>L</a:t>
            </a:r>
            <a:r>
              <a:rPr lang="en-US" i="1" dirty="0" smtClean="0"/>
              <a:t>oss of olfactory receptor genes coincides with the acquisition of full trichromatic vision in primates</a:t>
            </a:r>
            <a:r>
              <a:rPr lang="en-US" dirty="0" smtClean="0"/>
              <a:t>. </a:t>
            </a:r>
            <a:r>
              <a:rPr lang="en-US" dirty="0" err="1" smtClean="0"/>
              <a:t>PLoS</a:t>
            </a:r>
            <a:r>
              <a:rPr lang="en-US" dirty="0" smtClean="0"/>
              <a:t> </a:t>
            </a:r>
            <a:r>
              <a:rPr lang="en-US" dirty="0" err="1" smtClean="0"/>
              <a:t>Biol</a:t>
            </a:r>
            <a:r>
              <a:rPr lang="en-US" dirty="0" smtClean="0"/>
              <a:t> 2007;5:e148</a:t>
            </a:r>
            <a:endParaRPr lang="en-US" dirty="0"/>
          </a:p>
        </p:txBody>
      </p:sp>
    </p:spTree>
    <p:extLst>
      <p:ext uri="{BB962C8B-B14F-4D97-AF65-F5344CB8AC3E}">
        <p14:creationId xmlns:p14="http://schemas.microsoft.com/office/powerpoint/2010/main" val="14350489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Olfactory receptors</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t>Responsible for smell sensing and transmission</a:t>
            </a:r>
          </a:p>
          <a:p>
            <a:r>
              <a:rPr lang="en-US" sz="2800" dirty="0" smtClean="0"/>
              <a:t>Olfactory receptor (OR) genes form the largest mammalian gene superfamily</a:t>
            </a:r>
          </a:p>
          <a:p>
            <a:pPr lvl="1"/>
            <a:r>
              <a:rPr lang="en-US" sz="2000" dirty="0"/>
              <a:t>P</a:t>
            </a:r>
            <a:r>
              <a:rPr lang="en-US" sz="2000" dirty="0" smtClean="0"/>
              <a:t>art of the G-protein coupled receptor (GPCR) </a:t>
            </a:r>
            <a:r>
              <a:rPr lang="en-US" sz="2000" dirty="0" err="1" smtClean="0"/>
              <a:t>hyperfamily</a:t>
            </a:r>
            <a:endParaRPr lang="en-US" sz="2000" dirty="0" smtClean="0"/>
          </a:p>
          <a:p>
            <a:r>
              <a:rPr lang="en-US" sz="2800" dirty="0" smtClean="0"/>
              <a:t>OR genes are a highly conserved superfamily</a:t>
            </a:r>
          </a:p>
          <a:p>
            <a:pPr lvl="1"/>
            <a:r>
              <a:rPr lang="en-US" sz="2000" dirty="0" smtClean="0"/>
              <a:t>Significant consensus between primate OR gene sequences</a:t>
            </a:r>
          </a:p>
          <a:p>
            <a:r>
              <a:rPr lang="en-US" sz="2800" dirty="0" smtClean="0"/>
              <a:t>Extant, nonfunctional genes form pseudogene subfamilies</a:t>
            </a:r>
          </a:p>
        </p:txBody>
      </p:sp>
    </p:spTree>
    <p:extLst>
      <p:ext uri="{BB962C8B-B14F-4D97-AF65-F5344CB8AC3E}">
        <p14:creationId xmlns:p14="http://schemas.microsoft.com/office/powerpoint/2010/main" val="29501831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Pseudogenes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Pseudogene formation is thought contribute directly to evolutionary change. </a:t>
            </a:r>
          </a:p>
          <a:p>
            <a:r>
              <a:rPr lang="en-US" sz="2800" dirty="0" smtClean="0"/>
              <a:t>“Less-is-more” Hypothesis</a:t>
            </a:r>
          </a:p>
          <a:p>
            <a:pPr lvl="1"/>
            <a:r>
              <a:rPr lang="en-US" sz="2000" dirty="0" smtClean="0"/>
              <a:t>“Loss of gene function may represent a common evolutionary response of populations undergoing a shift in environment and, consequently, a change in the pattern of selective pressures”</a:t>
            </a:r>
            <a:r>
              <a:rPr lang="en-US" sz="1600" dirty="0" smtClean="0"/>
              <a:t> [2]</a:t>
            </a:r>
          </a:p>
          <a:p>
            <a:pPr lvl="1"/>
            <a:r>
              <a:rPr lang="en-US" sz="2000" dirty="0" smtClean="0"/>
              <a:t>LOF typically associated </a:t>
            </a:r>
            <a:r>
              <a:rPr lang="en-US" sz="2000" dirty="0" smtClean="0"/>
              <a:t>with a positive selective pressure </a:t>
            </a:r>
            <a:r>
              <a:rPr lang="en-US" sz="1600" dirty="0" smtClean="0"/>
              <a:t>[3]</a:t>
            </a:r>
            <a:endParaRPr lang="en-US" sz="1600" dirty="0" smtClean="0"/>
          </a:p>
          <a:p>
            <a:r>
              <a:rPr lang="en-US" sz="2800" dirty="0" smtClean="0"/>
              <a:t>The majority of human pseudogene families involved in chemoreception and immune response</a:t>
            </a:r>
            <a:r>
              <a:rPr lang="en-US" sz="1600" dirty="0" smtClean="0"/>
              <a:t> [4]</a:t>
            </a:r>
          </a:p>
          <a:p>
            <a:pPr lvl="1"/>
            <a:r>
              <a:rPr lang="en-US" sz="2100" dirty="0" smtClean="0"/>
              <a:t>LOF appears to confer higher resistance to infection and increased kin-selection</a:t>
            </a:r>
          </a:p>
          <a:p>
            <a:pPr lvl="1"/>
            <a:r>
              <a:rPr lang="en-US" sz="2000" dirty="0" smtClean="0"/>
              <a:t>LOF function suggested to play a role in development of complex languages in humans.</a:t>
            </a:r>
          </a:p>
          <a:p>
            <a:endParaRPr lang="en-US" dirty="0" smtClean="0"/>
          </a:p>
        </p:txBody>
      </p:sp>
    </p:spTree>
    <p:extLst>
      <p:ext uri="{BB962C8B-B14F-4D97-AF65-F5344CB8AC3E}">
        <p14:creationId xmlns:p14="http://schemas.microsoft.com/office/powerpoint/2010/main" val="77414727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specific OR loss</a:t>
            </a:r>
            <a:endParaRPr lang="en-US" dirty="0"/>
          </a:p>
        </p:txBody>
      </p:sp>
      <p:sp>
        <p:nvSpPr>
          <p:cNvPr id="3" name="Content Placeholder 2"/>
          <p:cNvSpPr>
            <a:spLocks noGrp="1"/>
          </p:cNvSpPr>
          <p:nvPr>
            <p:ph idx="1"/>
          </p:nvPr>
        </p:nvSpPr>
        <p:spPr/>
        <p:txBody>
          <a:bodyPr>
            <a:normAutofit/>
          </a:bodyPr>
          <a:lstStyle/>
          <a:p>
            <a:r>
              <a:rPr lang="en-US" sz="2800" dirty="0" smtClean="0"/>
              <a:t>Humans have &gt;60% pseudogenes</a:t>
            </a:r>
            <a:endParaRPr lang="en-US" sz="2800" dirty="0"/>
          </a:p>
          <a:p>
            <a:r>
              <a:rPr lang="en-US" sz="2800" dirty="0" smtClean="0"/>
              <a:t>Other primates have approximately half the relative number of pseudogenes.</a:t>
            </a:r>
          </a:p>
          <a:p>
            <a:r>
              <a:rPr lang="en-US" sz="2800" dirty="0" smtClean="0"/>
              <a:t>Mice have the lowest pseudogene fraction, ≈20%.</a:t>
            </a:r>
          </a:p>
          <a:p>
            <a:r>
              <a:rPr lang="en-US" sz="2800" dirty="0" smtClean="0"/>
              <a:t>Is the higher percent of disruptions in humans a general feature of primates?</a:t>
            </a:r>
          </a:p>
          <a:p>
            <a:r>
              <a:rPr lang="en-US" sz="2800" dirty="0" smtClean="0"/>
              <a:t>Do different primates accumulate OR disruptions at different rates?</a:t>
            </a:r>
          </a:p>
          <a:p>
            <a:endParaRPr lang="en-US" sz="2800" dirty="0" smtClean="0"/>
          </a:p>
          <a:p>
            <a:endParaRPr lang="en-US" sz="2800" dirty="0"/>
          </a:p>
        </p:txBody>
      </p:sp>
    </p:spTree>
    <p:extLst>
      <p:ext uri="{BB962C8B-B14F-4D97-AF65-F5344CB8AC3E}">
        <p14:creationId xmlns:p14="http://schemas.microsoft.com/office/powerpoint/2010/main" val="3084782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ph type="body" idx="4294967295"/>
          </p:nvPr>
        </p:nvSpPr>
        <p:spPr>
          <a:xfrm>
            <a:off x="323273" y="246529"/>
            <a:ext cx="8509000" cy="307777"/>
          </a:xfrm>
          <a:noFill/>
          <a:ln/>
        </p:spPr>
        <p:txBody>
          <a:bodyPr>
            <a:spAutoFit/>
          </a:bodyPr>
          <a:lstStyle/>
          <a:p>
            <a:pPr marL="0" indent="0" algn="ctr">
              <a:spcBef>
                <a:spcPct val="0"/>
              </a:spcBef>
              <a:buNone/>
            </a:pPr>
            <a:r>
              <a:rPr lang="en-US" sz="1400" b="1" dirty="0">
                <a:solidFill>
                  <a:schemeClr val="tx2"/>
                </a:solidFill>
              </a:rPr>
              <a:t>Figure 2. The Proportion of OR Pseudogenes in 20 Species</a:t>
            </a:r>
          </a:p>
        </p:txBody>
      </p:sp>
      <p:sp>
        <p:nvSpPr>
          <p:cNvPr id="4100" name="Text Box 4"/>
          <p:cNvSpPr txBox="1">
            <a:spLocks noChangeArrowheads="1"/>
          </p:cNvSpPr>
          <p:nvPr/>
        </p:nvSpPr>
        <p:spPr bwMode="auto">
          <a:xfrm>
            <a:off x="404091" y="5748618"/>
            <a:ext cx="8347364" cy="59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2058" tIns="41029" rIns="82058" bIns="41029">
            <a:spAutoFit/>
          </a:bodyPr>
          <a:lstStyle/>
          <a:p>
            <a:pPr eaLnBrk="1" hangingPunct="1"/>
            <a:r>
              <a:rPr lang="en-US" sz="1100"/>
              <a:t>Gilad Y, Wiebe V, Przeworski M, Lancet D, et al. (2004) Loss of Olfactory Receptor Genes Coincides with the Acquisition of Full Trichromatic Vision in Primates. PLoS Biol 2(1): e5. doi:10.1371/journal.pbio.0020005</a:t>
            </a:r>
          </a:p>
          <a:p>
            <a:pPr eaLnBrk="1" hangingPunct="1"/>
            <a:r>
              <a:rPr lang="en-US" sz="1100">
                <a:hlinkClick r:id="rId2"/>
              </a:rPr>
              <a:t>http://www.plosbiology.org/article/info:doi/10.1371/journal.pbio.0020005</a:t>
            </a:r>
            <a:endParaRPr lang="en-US" sz="1100"/>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546" y="6342530"/>
            <a:ext cx="3740727" cy="4594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2611" y="1230809"/>
            <a:ext cx="7739944" cy="4517809"/>
          </a:xfrm>
          <a:prstGeom prst="rect">
            <a:avLst/>
          </a:prstGeom>
        </p:spPr>
      </p:pic>
    </p:spTree>
    <p:extLst>
      <p:ext uri="{BB962C8B-B14F-4D97-AF65-F5344CB8AC3E}">
        <p14:creationId xmlns:p14="http://schemas.microsoft.com/office/powerpoint/2010/main" val="29788313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a:t>
            </a:r>
            <a:endParaRPr lang="en-US" dirty="0"/>
          </a:p>
        </p:txBody>
      </p:sp>
      <p:sp>
        <p:nvSpPr>
          <p:cNvPr id="3" name="Content Placeholder 2"/>
          <p:cNvSpPr>
            <a:spLocks noGrp="1"/>
          </p:cNvSpPr>
          <p:nvPr>
            <p:ph idx="1"/>
          </p:nvPr>
        </p:nvSpPr>
        <p:spPr/>
        <p:txBody>
          <a:bodyPr/>
          <a:lstStyle/>
          <a:p>
            <a:r>
              <a:rPr lang="en-US" sz="2800" dirty="0" smtClean="0"/>
              <a:t>OR gene sequences obtained from </a:t>
            </a:r>
            <a:r>
              <a:rPr lang="en-US" sz="2800" dirty="0"/>
              <a:t>Human Olfactory Receptor Data </a:t>
            </a:r>
            <a:r>
              <a:rPr lang="en-US" sz="2800" dirty="0" smtClean="0"/>
              <a:t>Exploratorium (HORDE) database</a:t>
            </a:r>
          </a:p>
          <a:p>
            <a:r>
              <a:rPr lang="en-US" sz="2800" dirty="0" smtClean="0"/>
              <a:t>60 ORs chosen at random, regardless of functional annotation.</a:t>
            </a:r>
          </a:p>
          <a:p>
            <a:r>
              <a:rPr lang="en-US" sz="2800" dirty="0" smtClean="0"/>
              <a:t>Subfamily 7E excluded</a:t>
            </a:r>
          </a:p>
          <a:p>
            <a:pPr lvl="2"/>
            <a:r>
              <a:rPr lang="en-US" sz="2000" dirty="0" smtClean="0"/>
              <a:t>&gt;99% of subfamily 7E genes are pseudogenes in Humans.</a:t>
            </a:r>
          </a:p>
          <a:p>
            <a:pPr marL="914400" lvl="2" indent="0">
              <a:buNone/>
            </a:pPr>
            <a:endParaRPr lang="en-US" dirty="0" smtClean="0"/>
          </a:p>
        </p:txBody>
      </p:sp>
    </p:spTree>
    <p:extLst>
      <p:ext uri="{BB962C8B-B14F-4D97-AF65-F5344CB8AC3E}">
        <p14:creationId xmlns:p14="http://schemas.microsoft.com/office/powerpoint/2010/main" val="392335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25440" y="381640"/>
            <a:ext cx="849312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smtClean="0">
                <a:latin typeface="Arial" charset="0"/>
              </a:rPr>
              <a:t>A </a:t>
            </a:r>
            <a:r>
              <a:rPr lang="en-GB" sz="1500" b="1" dirty="0" err="1">
                <a:latin typeface="Arial" charset="0"/>
              </a:rPr>
              <a:t>neighbor</a:t>
            </a:r>
            <a:r>
              <a:rPr lang="en-GB" sz="1500" b="1" dirty="0">
                <a:latin typeface="Arial" charset="0"/>
              </a:rPr>
              <a:t>-joining tree of all human OR loci in the HORDE database.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5943504"/>
            <a:ext cx="9106560" cy="9432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920" y="979303"/>
            <a:ext cx="5064480"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76" name="Text Box 4"/>
          <p:cNvSpPr txBox="1">
            <a:spLocks noChangeArrowheads="1"/>
          </p:cNvSpPr>
          <p:nvPr/>
        </p:nvSpPr>
        <p:spPr bwMode="auto">
          <a:xfrm>
            <a:off x="2041920" y="5972308"/>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100" b="1">
                <a:latin typeface="Arial" charset="0"/>
              </a:rPr>
              <a:t>Gilad Y et al. PNAS 2003;100:3324-3327</a:t>
            </a:r>
          </a:p>
        </p:txBody>
      </p:sp>
      <p:sp>
        <p:nvSpPr>
          <p:cNvPr id="3077" name="Text Box 5"/>
          <p:cNvSpPr txBox="1">
            <a:spLocks noChangeArrowheads="1"/>
          </p:cNvSpPr>
          <p:nvPr/>
        </p:nvSpPr>
        <p:spPr bwMode="auto">
          <a:xfrm>
            <a:off x="97920" y="6613175"/>
            <a:ext cx="493056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Lst>
              <a:defRPr sz="2400">
                <a:solidFill>
                  <a:srgbClr val="000000"/>
                </a:solidFill>
                <a:latin typeface="Times New Roman" charset="0"/>
                <a:ea typeface="ＭＳ Ｐゴシック" charset="0"/>
                <a:cs typeface="msgothic" charset="0"/>
              </a:defRPr>
            </a:lvl9pPr>
          </a:lstStyle>
          <a:p>
            <a:r>
              <a:rPr lang="en-GB" sz="900">
                <a:latin typeface="Arial" charset="0"/>
              </a:rPr>
              <a:t>©2003 by National Academy of Sciences</a:t>
            </a:r>
          </a:p>
        </p:txBody>
      </p:sp>
    </p:spTree>
    <p:extLst>
      <p:ext uri="{BB962C8B-B14F-4D97-AF65-F5344CB8AC3E}">
        <p14:creationId xmlns:p14="http://schemas.microsoft.com/office/powerpoint/2010/main" val="224633269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smtClean="0"/>
              <a:t>Putative </a:t>
            </a:r>
            <a:r>
              <a:rPr lang="en-US" sz="2800" dirty="0" err="1" smtClean="0"/>
              <a:t>orthologs</a:t>
            </a:r>
            <a:r>
              <a:rPr lang="en-US" sz="2800" dirty="0" smtClean="0"/>
              <a:t> have high ORF consensus.</a:t>
            </a:r>
          </a:p>
          <a:p>
            <a:r>
              <a:rPr lang="en-US" sz="2800" dirty="0" smtClean="0"/>
              <a:t>22bp PCR primer designed for each OR.</a:t>
            </a:r>
          </a:p>
          <a:p>
            <a:pPr lvl="1"/>
            <a:r>
              <a:rPr lang="en-US" sz="2000" dirty="0" smtClean="0"/>
              <a:t>Same primers used for for all species.</a:t>
            </a:r>
          </a:p>
          <a:p>
            <a:r>
              <a:rPr lang="en-US" sz="2800" dirty="0" smtClean="0"/>
              <a:t>After amplification, PCR products were sequenced both forward and backward.</a:t>
            </a:r>
          </a:p>
          <a:p>
            <a:endParaRPr lang="en-US" dirty="0" smtClean="0"/>
          </a:p>
          <a:p>
            <a:endParaRPr lang="en-US" dirty="0" smtClean="0"/>
          </a:p>
        </p:txBody>
      </p:sp>
    </p:spTree>
    <p:extLst>
      <p:ext uri="{BB962C8B-B14F-4D97-AF65-F5344CB8AC3E}">
        <p14:creationId xmlns:p14="http://schemas.microsoft.com/office/powerpoint/2010/main" val="4306790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Analysis	</a:t>
            </a:r>
            <a:endParaRPr lang="en-US" dirty="0"/>
          </a:p>
        </p:txBody>
      </p:sp>
      <p:sp>
        <p:nvSpPr>
          <p:cNvPr id="3" name="Content Placeholder 2"/>
          <p:cNvSpPr>
            <a:spLocks noGrp="1"/>
          </p:cNvSpPr>
          <p:nvPr>
            <p:ph idx="1"/>
          </p:nvPr>
        </p:nvSpPr>
        <p:spPr/>
        <p:txBody>
          <a:bodyPr>
            <a:normAutofit/>
          </a:bodyPr>
          <a:lstStyle/>
          <a:p>
            <a:r>
              <a:rPr lang="en-US" sz="2800" dirty="0" smtClean="0"/>
              <a:t>First and last ≈40bp, including primers, excluded.</a:t>
            </a:r>
          </a:p>
          <a:p>
            <a:r>
              <a:rPr lang="en-US" sz="2800" dirty="0" smtClean="0"/>
              <a:t>Products verified by cross-referencing consensus sequence and HORDE database.</a:t>
            </a:r>
          </a:p>
          <a:p>
            <a:pPr lvl="1"/>
            <a:r>
              <a:rPr lang="en-US" sz="2000" dirty="0" smtClean="0"/>
              <a:t>Two instances where ‘best match’ wasn’t gene of interest</a:t>
            </a:r>
          </a:p>
          <a:p>
            <a:pPr lvl="2"/>
            <a:r>
              <a:rPr lang="en-US" sz="1800" dirty="0" smtClean="0"/>
              <a:t>related to length of BLAST.</a:t>
            </a:r>
          </a:p>
          <a:p>
            <a:r>
              <a:rPr lang="en-US" sz="2800" dirty="0" smtClean="0"/>
              <a:t>Coding region disruptions identified separately for each species.</a:t>
            </a:r>
            <a:endParaRPr lang="en-US" sz="2800" dirty="0"/>
          </a:p>
          <a:p>
            <a:pPr lvl="1"/>
            <a:r>
              <a:rPr lang="en-US" sz="2000" dirty="0" smtClean="0"/>
              <a:t>Only one disruption considered per gene</a:t>
            </a:r>
          </a:p>
          <a:p>
            <a:pPr lvl="1"/>
            <a:r>
              <a:rPr lang="en-US" sz="2000" dirty="0"/>
              <a:t>T</a:t>
            </a:r>
            <a:r>
              <a:rPr lang="en-US" sz="2000" dirty="0" smtClean="0"/>
              <a:t>he first disruption inferred by comparing shared disruptions </a:t>
            </a:r>
          </a:p>
        </p:txBody>
      </p:sp>
    </p:spTree>
    <p:extLst>
      <p:ext uri="{BB962C8B-B14F-4D97-AF65-F5344CB8AC3E}">
        <p14:creationId xmlns:p14="http://schemas.microsoft.com/office/powerpoint/2010/main" val="40811231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2358</TotalTime>
  <Words>942</Words>
  <Application>Microsoft Macintosh PowerPoint</Application>
  <PresentationFormat>On-screen Show (4:3)</PresentationFormat>
  <Paragraphs>79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Human specific loss of olfactory receptor genes Gilad, Man, Pääbo and Lancet. PNAS March 18, 2003 vol. 100 no. 6 3324-3327 </vt:lpstr>
      <vt:lpstr>Olfactory receptors </vt:lpstr>
      <vt:lpstr>Pseudogenes</vt:lpstr>
      <vt:lpstr>Human specific OR loss</vt:lpstr>
      <vt:lpstr>PowerPoint Presentation</vt:lpstr>
      <vt:lpstr>Methods</vt:lpstr>
      <vt:lpstr>PowerPoint Presentation</vt:lpstr>
      <vt:lpstr>PowerPoint Presentation</vt:lpstr>
      <vt:lpstr>Sequence Analysis </vt:lpstr>
      <vt:lpstr>Results</vt:lpstr>
      <vt:lpstr>PowerPoint Presentation</vt:lpstr>
      <vt:lpstr>Conclusions</vt:lpstr>
      <vt:lpstr>PowerPoint Presentation</vt:lpstr>
      <vt:lpstr>Potential experimental error</vt:lpstr>
      <vt:lpstr>References</vt:lpstr>
    </vt:vector>
  </TitlesOfParts>
  <Company>Meh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specific loss of olfactory receptor genes Gilad, Man, Pääbo and Lancet. PNAS March 18, 2003 vol. 100 no. 6 3324-3327 </dc:title>
  <dc:creator>Aroon</dc:creator>
  <cp:lastModifiedBy>Aroon</cp:lastModifiedBy>
  <cp:revision>31</cp:revision>
  <dcterms:created xsi:type="dcterms:W3CDTF">2013-03-31T21:35:45Z</dcterms:created>
  <dcterms:modified xsi:type="dcterms:W3CDTF">2013-04-02T12:54:29Z</dcterms:modified>
</cp:coreProperties>
</file>