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2" r:id="rId2"/>
    <p:sldId id="291" r:id="rId3"/>
    <p:sldId id="311" r:id="rId4"/>
    <p:sldId id="299" r:id="rId5"/>
    <p:sldId id="310" r:id="rId6"/>
    <p:sldId id="312" r:id="rId7"/>
    <p:sldId id="314" r:id="rId8"/>
    <p:sldId id="302" r:id="rId9"/>
    <p:sldId id="313" r:id="rId10"/>
    <p:sldId id="315" r:id="rId11"/>
    <p:sldId id="309" r:id="rId12"/>
    <p:sldId id="308" r:id="rId13"/>
    <p:sldId id="301" r:id="rId14"/>
    <p:sldId id="303" r:id="rId15"/>
    <p:sldId id="304" r:id="rId16"/>
    <p:sldId id="317" r:id="rId17"/>
    <p:sldId id="316" r:id="rId18"/>
    <p:sldId id="305" r:id="rId19"/>
    <p:sldId id="306" r:id="rId20"/>
    <p:sldId id="307" r:id="rId21"/>
    <p:sldId id="318" r:id="rId22"/>
    <p:sldId id="298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01.10.2020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9EFB-DE11-4798-80C8-CB55D856FF8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Условные и циклические операторы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2600" y="2971800"/>
            <a:ext cx="6858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Разветвляющийся процесс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отношения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if, switch, </a:t>
            </a:r>
            <a:r>
              <a:rPr lang="en-US" sz="2800" dirty="0" err="1" smtClean="0">
                <a:latin typeface="Showcard Gothic" pitchFamily="82" charset="0"/>
              </a:rPr>
              <a:t>goto</a:t>
            </a:r>
            <a:r>
              <a:rPr lang="en-US" sz="2800" dirty="0" smtClean="0">
                <a:latin typeface="Showcard Gothic" pitchFamily="82" charset="0"/>
              </a:rPr>
              <a:t>, ?</a:t>
            </a:r>
            <a:endParaRPr kumimoji="0" lang="ru-RU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  <a:cs typeface="Times New Roman" pitchFamily="18" charset="0"/>
              </a:rPr>
              <a:t>Циклический процесс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for, while, do while</a:t>
            </a:r>
            <a:endParaRPr lang="ru-RU" sz="2800" dirty="0" smtClean="0">
              <a:latin typeface="Showcard Gothic" pitchFamily="82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Break, continue</a:t>
            </a:r>
            <a:endParaRPr lang="ru-RU" sz="2800" dirty="0" smtClean="0">
              <a:latin typeface="Showcard Gothic" pitchFamily="82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If {} else if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680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Множественный выбор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1752600"/>
            <a:ext cx="9144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month (1..12)"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January!"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February!"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3: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March!"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4: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April!"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5: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May!"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6: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June!"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"Something else"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Оператор </a:t>
            </a:r>
            <a:r>
              <a:rPr lang="en-US" sz="1600" dirty="0" smtClean="0">
                <a:latin typeface="Arial Narrow" pitchFamily="34" charset="0"/>
              </a:rPr>
              <a:t>switch</a:t>
            </a:r>
            <a:r>
              <a:rPr lang="ru-RU" sz="1600" dirty="0" smtClean="0">
                <a:latin typeface="Arial Narrow" pitchFamily="34" charset="0"/>
              </a:rPr>
              <a:t>: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Операторы </a:t>
            </a:r>
            <a:r>
              <a:rPr lang="en-US" sz="1600" dirty="0" smtClean="0">
                <a:latin typeface="Arial Narrow" pitchFamily="34" charset="0"/>
              </a:rPr>
              <a:t>switch</a:t>
            </a:r>
            <a:r>
              <a:rPr lang="ru-RU" sz="1600" dirty="0" smtClean="0">
                <a:latin typeface="Arial Narrow" pitchFamily="34" charset="0"/>
              </a:rPr>
              <a:t> могут быть вложенными</a:t>
            </a:r>
          </a:p>
          <a:p>
            <a:r>
              <a:rPr lang="ru-RU" sz="1600" dirty="0" smtClean="0">
                <a:latin typeface="Arial Narrow" pitchFamily="34" charset="0"/>
              </a:rPr>
              <a:t>(один </a:t>
            </a:r>
            <a:r>
              <a:rPr lang="en-US" sz="1600" dirty="0" smtClean="0">
                <a:latin typeface="Arial Narrow" pitchFamily="34" charset="0"/>
              </a:rPr>
              <a:t>switch </a:t>
            </a:r>
            <a:r>
              <a:rPr lang="ru-RU" sz="1600" dirty="0" smtClean="0">
                <a:latin typeface="Arial Narrow" pitchFamily="34" charset="0"/>
              </a:rPr>
              <a:t>внутри другого)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0"/>
            <a:ext cx="396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switch </a:t>
            </a:r>
            <a:r>
              <a:rPr lang="ru-RU" sz="1600" dirty="0" smtClean="0">
                <a:latin typeface="Arial Narrow" pitchFamily="34" charset="0"/>
              </a:rPr>
              <a:t>может проверять переменные типов: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byte, short,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, char,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, string</a:t>
            </a:r>
            <a:endParaRPr lang="ru-RU" sz="140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0" y="381000"/>
            <a:ext cx="8991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Множественный выбор (группы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case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52400" y="1905000"/>
            <a:ext cx="9144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month (1..12)"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3: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winter!"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4: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5: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6: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spring!"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7: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8: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9: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summer!"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"Something else"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 «?»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28600" y="4953000"/>
            <a:ext cx="4876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-15;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absval = n &gt; 0 ? n : -n;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absval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295400"/>
            <a:ext cx="6705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выражение1 (условное)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?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81600" y="2895600"/>
            <a:ext cx="320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выражение1 (условие)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2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else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2514600"/>
            <a:ext cx="838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Циклический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 descr="http://it.mmcs.sfedu.ru/_wiki/images/5/5f/%D0%A6%D0%B8%D0%BA%D0%BB_while_%D0%B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038600" cy="3402295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838200" y="3733800"/>
            <a:ext cx="6324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choice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choice !=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"q"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 Yes  (y)"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 No   (n)"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"3. Quit (q)"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choice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752600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Пример:</a:t>
            </a:r>
          </a:p>
          <a:p>
            <a:endParaRPr lang="ru-RU" sz="2000" dirty="0" smtClean="0"/>
          </a:p>
          <a:p>
            <a:r>
              <a:rPr lang="ru-RU" sz="2000" dirty="0" smtClean="0"/>
              <a:t>Выводить пользователю опции,</a:t>
            </a:r>
          </a:p>
          <a:p>
            <a:r>
              <a:rPr lang="ru-RU" sz="2000" dirty="0" smtClean="0"/>
              <a:t>пока он не нажмет «</a:t>
            </a:r>
            <a:r>
              <a:rPr lang="en-US" sz="2000" dirty="0" smtClean="0"/>
              <a:t>q</a:t>
            </a:r>
            <a:r>
              <a:rPr lang="ru-RU" sz="2000" dirty="0" smtClean="0"/>
              <a:t>»</a:t>
            </a:r>
            <a:r>
              <a:rPr lang="en-US" sz="2000" dirty="0" smtClean="0"/>
              <a:t> (</a:t>
            </a:r>
            <a:r>
              <a:rPr lang="ru-RU" sz="2000" dirty="0" smtClean="0"/>
              <a:t>выход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74686"/>
            <a:ext cx="6324600" cy="37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17686"/>
            <a:ext cx="49958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43000" y="4822686"/>
            <a:ext cx="525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100; i++ 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.Write( i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752600"/>
            <a:ext cx="68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[1]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66800" y="2841486"/>
            <a:ext cx="68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[2]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66800" y="5051286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</a:t>
            </a:r>
            <a:r>
              <a:rPr lang="ru-RU" sz="2000" dirty="0" smtClean="0"/>
              <a:t>Пример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(еще варианты)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46386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4676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19600"/>
            <a:ext cx="4638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886200"/>
            <a:ext cx="1905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(еще варианты)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5057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67200"/>
            <a:ext cx="3448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733800"/>
            <a:ext cx="1438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743200" y="5940623"/>
            <a:ext cx="61061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100;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.Write(i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), i++) 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while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64293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676400"/>
            <a:ext cx="2590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do while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66800" y="2133600"/>
            <a:ext cx="65532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      string</a:t>
            </a:r>
            <a:r>
              <a:rPr lang="en-US" sz="1400" dirty="0" smtClean="0">
                <a:latin typeface="Consolas" pitchFamily="49" charset="0"/>
              </a:rPr>
              <a:t> choice;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lang="en-US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 Yes  (y)"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 No   (n)"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"3. Quit (q)"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choice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(choice != </a:t>
            </a:r>
            <a:r>
              <a:rPr lang="ru-RU" sz="1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"q"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Разветвляющийся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0386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hlink"/>
                </a:solidFill>
              </a:rPr>
              <a:t>Разветвляющийся алгоритм</a:t>
            </a:r>
            <a:r>
              <a:rPr lang="ru-RU" sz="2000" i="1" dirty="0" smtClean="0">
                <a:solidFill>
                  <a:schemeClr val="hlink"/>
                </a:solidFill>
              </a:rPr>
              <a:t> </a:t>
            </a:r>
            <a:r>
              <a:rPr lang="ru-RU" sz="2000" i="1" dirty="0" smtClean="0"/>
              <a:t>-</a:t>
            </a:r>
            <a:r>
              <a:rPr lang="ru-RU" sz="2000" dirty="0" smtClean="0"/>
              <a:t>  это такой алгоритм, в котором выбирается один из нескольких возможных вариантов вычислительного процесса.</a:t>
            </a:r>
          </a:p>
          <a:p>
            <a:endParaRPr lang="ru-RU" sz="1000" dirty="0" smtClean="0"/>
          </a:p>
          <a:p>
            <a:r>
              <a:rPr lang="ru-RU" sz="2000" dirty="0" smtClean="0"/>
              <a:t>Каждый такой вариант называется </a:t>
            </a:r>
            <a:r>
              <a:rPr lang="ru-RU" sz="2000" b="1" dirty="0" smtClean="0">
                <a:solidFill>
                  <a:schemeClr val="hlink"/>
                </a:solidFill>
              </a:rPr>
              <a:t>ветвью</a:t>
            </a:r>
            <a:r>
              <a:rPr lang="ru-RU" sz="2000" dirty="0" smtClean="0"/>
              <a:t> алгоритма.</a:t>
            </a:r>
          </a:p>
          <a:p>
            <a:endParaRPr lang="ru-RU" sz="1000" dirty="0" smtClean="0"/>
          </a:p>
          <a:p>
            <a:r>
              <a:rPr lang="ru-RU" sz="2000" dirty="0" smtClean="0"/>
              <a:t>Для конкретных значений исходных данных разветвляющийся вычислительный процесс всегда реализуется только по одной ветви.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/>
              <a:t>a</a:t>
            </a:r>
            <a:r>
              <a:rPr lang="ru-RU" sz="1600" b="1"/>
              <a:t> </a:t>
            </a:r>
            <a:r>
              <a:rPr lang="en-US" sz="1600" b="1"/>
              <a:t>&lt;</a:t>
            </a:r>
            <a:r>
              <a:rPr lang="ru-RU" sz="1600" b="1"/>
              <a:t> </a:t>
            </a:r>
            <a:r>
              <a:rPr lang="en-US" sz="1600" b="1"/>
              <a:t>b</a:t>
            </a:r>
            <a:endParaRPr lang="ru-RU" sz="16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4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7526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5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86200" y="1970088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Да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05000" y="1981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Нет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954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a</a:t>
            </a:r>
            <a:r>
              <a:rPr lang="ru-RU" sz="1600" dirty="0"/>
              <a:t>;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148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b</a:t>
            </a:r>
            <a:r>
              <a:rPr lang="ru-RU" sz="1600" dirty="0"/>
              <a:t>;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486400" y="1828800"/>
            <a:ext cx="266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При значениях 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a=20, b=25</a:t>
            </a:r>
          </a:p>
          <a:p>
            <a:r>
              <a:rPr lang="ru-RU" sz="1400" dirty="0"/>
              <a:t>выполнится блок </a:t>
            </a:r>
            <a:r>
              <a:rPr lang="en-US" sz="1600" b="1" dirty="0">
                <a:solidFill>
                  <a:srgbClr val="FF0000"/>
                </a:solidFill>
              </a:rPr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max=b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;</a:t>
            </a:r>
          </a:p>
          <a:p>
            <a:endParaRPr lang="ru-RU" sz="800" dirty="0"/>
          </a:p>
          <a:p>
            <a:r>
              <a:rPr lang="ru-RU" sz="1400" dirty="0"/>
              <a:t>при значениях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a=30, b=25</a:t>
            </a:r>
            <a:endParaRPr lang="ru-RU" sz="1400" b="1" dirty="0">
              <a:solidFill>
                <a:schemeClr val="tx2"/>
              </a:solidFill>
            </a:endParaRPr>
          </a:p>
          <a:p>
            <a:r>
              <a:rPr lang="ru-RU" sz="1400" dirty="0"/>
              <a:t>выполнится блок</a:t>
            </a:r>
            <a:r>
              <a:rPr lang="en-US" sz="1400" dirty="0"/>
              <a:t> </a:t>
            </a:r>
            <a:r>
              <a:rPr lang="en-US" sz="1600" b="1">
                <a:solidFill>
                  <a:srgbClr val="FF0000"/>
                </a:solidFill>
              </a:rPr>
              <a:t>‘</a:t>
            </a:r>
            <a:r>
              <a:rPr lang="en-US" sz="1600" b="1" smtClean="0">
                <a:solidFill>
                  <a:srgbClr val="FF0000"/>
                </a:solidFill>
              </a:rPr>
              <a:t>max=a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break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5240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Оператор </a:t>
            </a:r>
            <a:r>
              <a:rPr lang="en-US" sz="2000" dirty="0" smtClean="0"/>
              <a:t>break </a:t>
            </a:r>
            <a:r>
              <a:rPr lang="ru-RU" sz="2000" dirty="0" smtClean="0"/>
              <a:t>выполняет принудительный выход (останов) цикла</a:t>
            </a:r>
            <a:endParaRPr lang="ru-RU" sz="2000" i="1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1000" y="2286000"/>
            <a:ext cx="6553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Main()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 = 1; i &lt;= 100;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(i == 5)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Console.WriteLine(i);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14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Console.WriteLine(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"Press any key to exit."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Console.ReadKey();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86600" y="4953000"/>
            <a:ext cx="990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/* 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 */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continue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05200"/>
            <a:ext cx="719207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7477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05000" y="25908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err="1" smtClean="0">
                <a:latin typeface="Berlin Sans FB Demi" pitchFamily="34" charset="0"/>
              </a:rPr>
              <a:t>goto</a:t>
            </a:r>
            <a:endParaRPr lang="ru-RU" sz="72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49530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Goto</a:t>
            </a:r>
            <a:r>
              <a:rPr lang="en-US" sz="1600" dirty="0" smtClean="0">
                <a:latin typeface="Arial Narrow" pitchFamily="34" charset="0"/>
              </a:rPr>
              <a:t> 	=&gt; 	spaghetti code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http://blog.doubleslash.de/wp-content/uploads/2007/02/spaghetti-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57600"/>
            <a:ext cx="2381250" cy="29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Применение </a:t>
            </a: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Goto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371600" y="2667000"/>
            <a:ext cx="7239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1; i &lt; 100;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 = 1; j &lt; 50; j++)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i*j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ok?"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answer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(answer ==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"q"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goto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goNext;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goNext: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"movin' further"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Быстрый выход из вложенных циклов: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Разветвляющийся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/>
              <a:t>a</a:t>
            </a:r>
            <a:r>
              <a:rPr lang="ru-RU" sz="1600" b="1"/>
              <a:t> </a:t>
            </a:r>
            <a:r>
              <a:rPr lang="en-US" sz="1600" b="1"/>
              <a:t>&lt;</a:t>
            </a:r>
            <a:r>
              <a:rPr lang="ru-RU" sz="1600" b="1"/>
              <a:t> </a:t>
            </a:r>
            <a:r>
              <a:rPr lang="en-US" sz="1600" b="1"/>
              <a:t>b</a:t>
            </a:r>
            <a:endParaRPr lang="ru-RU" sz="16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4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7526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5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86200" y="1970088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Да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05000" y="1981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Нет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954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a</a:t>
            </a:r>
            <a:r>
              <a:rPr lang="ru-RU" sz="1600" dirty="0"/>
              <a:t>;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148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b</a:t>
            </a:r>
            <a:r>
              <a:rPr lang="ru-RU" sz="1600" dirty="0"/>
              <a:t>;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486400" y="1828800"/>
            <a:ext cx="266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При значениях 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a=20, b=25</a:t>
            </a:r>
          </a:p>
          <a:p>
            <a:r>
              <a:rPr lang="ru-RU" sz="1400" dirty="0"/>
              <a:t>выполнится блок </a:t>
            </a:r>
            <a:r>
              <a:rPr lang="en-US" sz="1600" b="1" dirty="0">
                <a:solidFill>
                  <a:srgbClr val="FF0000"/>
                </a:solidFill>
              </a:rPr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max=b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;</a:t>
            </a:r>
          </a:p>
          <a:p>
            <a:endParaRPr lang="ru-RU" sz="800" dirty="0"/>
          </a:p>
          <a:p>
            <a:r>
              <a:rPr lang="ru-RU" sz="1400" dirty="0"/>
              <a:t>при значениях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a=30, b=25</a:t>
            </a:r>
            <a:endParaRPr lang="ru-RU" sz="1400" b="1" dirty="0">
              <a:solidFill>
                <a:schemeClr val="tx2"/>
              </a:solidFill>
            </a:endParaRPr>
          </a:p>
          <a:p>
            <a:r>
              <a:rPr lang="ru-RU" sz="1400" dirty="0"/>
              <a:t>выполнится блок</a:t>
            </a:r>
            <a:r>
              <a:rPr lang="en-US" sz="14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max=a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.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-609600" y="4495800"/>
            <a:ext cx="39624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20, b = 25;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 &lt; b)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b;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a;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62400" y="4114800"/>
            <a:ext cx="4038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20, b = 25;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 &lt; b)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b;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a;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Операторы отношения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4521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295400" y="39624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операторы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(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условные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100" y="4648200"/>
            <a:ext cx="3771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752600" y="5334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017455"/>
            <a:ext cx="39086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Примеры простых логических выражений:</a:t>
            </a:r>
          </a:p>
          <a:p>
            <a:endParaRPr lang="en-US" sz="1400" dirty="0">
              <a:latin typeface="Tahoma" pitchFamily="34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x &gt; 126</a:t>
            </a: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x + y – 2*x*y &lt;= 81</a:t>
            </a: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 err="1" smtClean="0">
                <a:solidFill>
                  <a:schemeClr val="folHlink"/>
                </a:solidFill>
                <a:latin typeface="Consolas" pitchFamily="49" charset="0"/>
              </a:rPr>
              <a:t>Math.Sqrt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x*x + y*y ) 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!=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9</a:t>
            </a:r>
            <a:endParaRPr lang="ru-RU" sz="1600" b="1" dirty="0">
              <a:solidFill>
                <a:schemeClr val="folHlink"/>
              </a:solidFill>
              <a:latin typeface="Consolas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48200" y="2017455"/>
            <a:ext cx="433644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Примеры составных логических выражений:</a:t>
            </a:r>
          </a:p>
          <a:p>
            <a:endParaRPr lang="en-US" sz="1600" dirty="0"/>
          </a:p>
          <a:p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 x &gt; 126 </a:t>
            </a:r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&amp;&amp;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 </a:t>
            </a:r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 x &lt; 240 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)</a:t>
            </a:r>
            <a:endParaRPr lang="en-US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x &gt; 126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) И (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x &lt; 240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 + y – 2*x*y &lt;= 81 )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|| 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 &gt; y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)</a:t>
            </a:r>
            <a:endParaRPr lang="ru-RU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( x + y – 2*x*y &lt;= 81 )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ИЛИ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( x &gt; y )</a:t>
            </a:r>
            <a:endParaRPr lang="en-US" sz="1400" b="1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! ( </a:t>
            </a:r>
            <a:r>
              <a:rPr lang="en-US" sz="1600" b="1" dirty="0" err="1" smtClean="0">
                <a:solidFill>
                  <a:schemeClr val="folHlink"/>
                </a:solidFill>
                <a:latin typeface="Consolas" pitchFamily="49" charset="0"/>
              </a:rPr>
              <a:t>Math.Sqrt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x*x + y*y 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!= 9 )</a:t>
            </a:r>
            <a:endParaRPr lang="ru-RU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НЕ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( 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</a:rPr>
              <a:t>Math.Sqrt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( x*x + y*y ) != 9 )</a:t>
            </a:r>
            <a:endParaRPr lang="ru-RU" sz="14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2000" y="5257800"/>
            <a:ext cx="765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Возвращается значение </a:t>
            </a:r>
            <a:r>
              <a:rPr lang="en-US" b="1" dirty="0"/>
              <a:t>true</a:t>
            </a:r>
            <a:r>
              <a:rPr lang="ru-RU" dirty="0"/>
              <a:t>, если выражение истинно (условие выполняется)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		   </a:t>
            </a:r>
            <a:r>
              <a:rPr lang="ru-RU" dirty="0"/>
              <a:t>     </a:t>
            </a:r>
            <a:r>
              <a:rPr lang="en-US" b="1" dirty="0"/>
              <a:t>false</a:t>
            </a:r>
            <a:r>
              <a:rPr lang="en-US" dirty="0"/>
              <a:t>,</a:t>
            </a:r>
            <a:r>
              <a:rPr lang="ru-RU" dirty="0"/>
              <a:t> если выражение ложно (условие не выполняется)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752600" y="5334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62200" y="4572000"/>
            <a:ext cx="47888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 smtClean="0"/>
              <a:t>ЕСЛИ</a:t>
            </a:r>
          </a:p>
          <a:p>
            <a:endParaRPr lang="ru-RU" b="1" dirty="0" smtClean="0"/>
          </a:p>
          <a:p>
            <a:r>
              <a:rPr lang="ru-RU" dirty="0" smtClean="0"/>
              <a:t>пол - мужской </a:t>
            </a:r>
            <a:r>
              <a:rPr lang="ru-RU" b="1" dirty="0" smtClean="0"/>
              <a:t>И</a:t>
            </a:r>
            <a:r>
              <a:rPr lang="ru-RU" dirty="0" smtClean="0"/>
              <a:t> возраст больше или равен 18,</a:t>
            </a:r>
          </a:p>
          <a:p>
            <a:endParaRPr lang="ru-RU" dirty="0" smtClean="0"/>
          </a:p>
          <a:p>
            <a:r>
              <a:rPr lang="ru-RU" b="1" dirty="0" smtClean="0"/>
              <a:t>ТО</a:t>
            </a:r>
            <a:r>
              <a:rPr lang="ru-RU" dirty="0" smtClean="0"/>
              <a:t> выдать сообщение</a:t>
            </a:r>
            <a:endParaRPr lang="ru-RU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200" y="2057400"/>
            <a:ext cx="7086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 20;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isMale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&gt;= 18 &amp;&amp;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isMale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"Neo, you're chosen one!"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533400"/>
            <a:ext cx="7620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Еще пример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5800" y="16002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Написать программу, считывающую с экрана целые числа </a:t>
            </a:r>
            <a:r>
              <a:rPr lang="ru-RU" b="1" dirty="0"/>
              <a:t>х</a:t>
            </a:r>
            <a:r>
              <a:rPr lang="ru-RU" dirty="0"/>
              <a:t> и </a:t>
            </a:r>
            <a:r>
              <a:rPr lang="ru-RU" b="1" dirty="0"/>
              <a:t>у</a:t>
            </a:r>
            <a:r>
              <a:rPr lang="ru-RU" dirty="0"/>
              <a:t> и вычисляющую выражение </a:t>
            </a:r>
            <a:r>
              <a:rPr lang="en-US" b="1" dirty="0"/>
              <a:t>|x-y|</a:t>
            </a:r>
            <a:r>
              <a:rPr lang="ru-RU" dirty="0"/>
              <a:t> без использования стандартной функции </a:t>
            </a:r>
            <a:r>
              <a:rPr lang="en-US" dirty="0"/>
              <a:t>abs()</a:t>
            </a:r>
            <a:r>
              <a:rPr lang="ru-RU" dirty="0"/>
              <a:t>.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28600" y="2569726"/>
            <a:ext cx="9144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x, y;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absDiff;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x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y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y)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absDiff = x - y;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absDiff = y - x;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"|{0} - {1}| = {2}"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x, y, absDiff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62000" y="533400"/>
            <a:ext cx="76962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Условные операторы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(нюансы)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2286000"/>
            <a:ext cx="9220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10, d = 0;</a:t>
            </a:r>
          </a:p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d &gt; 0 &amp;&amp; n % d &gt; 2 )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укороченный оператор И не будет проверять второе условие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n / d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d &gt; 0 &amp; n % d &gt; 2 )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оператор И проверит оба условия (здесь "вылетит" программа)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.WriteLine(n / d);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533400"/>
            <a:ext cx="7620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Вложенные операторы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if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8001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/>
              <a:t>Условные операторы можно вкладывать друг в друга, программируя таким образом</a:t>
            </a:r>
          </a:p>
          <a:p>
            <a:r>
              <a:rPr lang="ru-RU" sz="1600" dirty="0"/>
              <a:t>сложные ветвления.</a:t>
            </a:r>
          </a:p>
          <a:p>
            <a:endParaRPr lang="ru-RU" sz="800" dirty="0"/>
          </a:p>
          <a:p>
            <a:r>
              <a:rPr lang="ru-RU" sz="1600" dirty="0"/>
              <a:t>Например, изменим постановку предыдущей задачи: необходимо вычислить:</a:t>
            </a:r>
          </a:p>
          <a:p>
            <a:pPr lvl="3">
              <a:buFontTx/>
              <a:buChar char="•"/>
            </a:pPr>
            <a:r>
              <a:rPr lang="ru-RU" sz="1600" dirty="0"/>
              <a:t> </a:t>
            </a:r>
            <a:r>
              <a:rPr lang="en-US" sz="1600" dirty="0"/>
              <a:t>|x-y|</a:t>
            </a:r>
            <a:r>
              <a:rPr lang="ru-RU" sz="1600" dirty="0"/>
              <a:t>, если оба числа больше 0;</a:t>
            </a:r>
          </a:p>
          <a:p>
            <a:pPr lvl="3">
              <a:buFontTx/>
              <a:buChar char="•"/>
            </a:pPr>
            <a:r>
              <a:rPr lang="ru-RU" sz="1600" dirty="0"/>
              <a:t>  иначе программа должна выводить 0: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6399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Рекомендуется избегать уровня вложенности больше 2, т.к. это затрудняет</a:t>
            </a:r>
          </a:p>
          <a:p>
            <a:r>
              <a:rPr lang="ru-RU" sz="1600" dirty="0"/>
              <a:t>понимание и читабельность программы.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600200" y="2895600"/>
            <a:ext cx="5943600" cy="28623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x, 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absDiff;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x =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y =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0 &amp;&amp; y &gt; 0)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y)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absDiff = x - 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absDiff = y - x;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"|{0} - {1}| = {2}"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x, y, absDiff);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"Error! Both x and y should be positive!"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379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animBg="1"/>
      <p:bldP spid="3379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1292</Words>
  <Application>Microsoft Office PowerPoint</Application>
  <PresentationFormat>On-screen Show (4:3)</PresentationFormat>
  <Paragraphs>311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321</cp:revision>
  <dcterms:created xsi:type="dcterms:W3CDTF">2006-08-16T00:00:00Z</dcterms:created>
  <dcterms:modified xsi:type="dcterms:W3CDTF">2020-10-01T13:39:31Z</dcterms:modified>
</cp:coreProperties>
</file>