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2" r:id="rId2"/>
    <p:sldId id="313" r:id="rId3"/>
    <p:sldId id="316" r:id="rId4"/>
    <p:sldId id="303" r:id="rId5"/>
    <p:sldId id="307" r:id="rId6"/>
    <p:sldId id="309" r:id="rId7"/>
    <p:sldId id="304" r:id="rId8"/>
    <p:sldId id="314" r:id="rId9"/>
    <p:sldId id="305" r:id="rId10"/>
    <p:sldId id="306" r:id="rId11"/>
    <p:sldId id="311" r:id="rId12"/>
    <p:sldId id="310" r:id="rId13"/>
    <p:sldId id="312" r:id="rId14"/>
    <p:sldId id="318" r:id="rId15"/>
    <p:sldId id="317" r:id="rId16"/>
    <p:sldId id="308" r:id="rId17"/>
    <p:sldId id="323" r:id="rId18"/>
    <p:sldId id="321" r:id="rId19"/>
    <p:sldId id="322" r:id="rId20"/>
    <p:sldId id="315" r:id="rId21"/>
    <p:sldId id="31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09.11.2014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Пользовательские функции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8400" y="3429000"/>
            <a:ext cx="5715000" cy="1752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Синтаксис функций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Передача параметров в функцию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Рекурсия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params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418544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521" y="3810000"/>
            <a:ext cx="51026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Необязательные параметры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482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Именованные параметры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456104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Перегрузка функций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5029200" cy="253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572000"/>
            <a:ext cx="609750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Void Main (string[]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args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Void Main (string[]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args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Рекурсия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281" y="1699736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WHAT IS IT?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41" y="30596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WHY?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3100387"/>
            <a:ext cx="4876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1400" dirty="0" smtClean="0">
                <a:latin typeface="Arial Black" pitchFamily="34" charset="0"/>
              </a:rPr>
              <a:t> Приближает к функциональной парадигме</a:t>
            </a:r>
          </a:p>
          <a:p>
            <a:pPr>
              <a:buFont typeface="Arial" charset="0"/>
              <a:buChar char="•"/>
            </a:pPr>
            <a:endParaRPr lang="ru-RU" sz="1400" dirty="0" smtClean="0">
              <a:latin typeface="Arial Black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1400" dirty="0" smtClean="0">
                <a:latin typeface="Arial Black" pitchFamily="34" charset="0"/>
              </a:rPr>
              <a:t> Мощный инструмент программирования</a:t>
            </a:r>
          </a:p>
          <a:p>
            <a:pPr>
              <a:buFont typeface="Arial" charset="0"/>
              <a:buChar char="•"/>
            </a:pPr>
            <a:endParaRPr lang="ru-RU" sz="1400" dirty="0" smtClean="0">
              <a:latin typeface="Arial Black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1400" dirty="0" smtClean="0">
                <a:latin typeface="Arial Black" pitchFamily="34" charset="0"/>
              </a:rPr>
              <a:t> Многие задачи рекурсивны по сути.</a:t>
            </a:r>
          </a:p>
          <a:p>
            <a:r>
              <a:rPr lang="ru-RU" sz="1400" dirty="0" smtClean="0">
                <a:latin typeface="Arial Black" pitchFamily="34" charset="0"/>
              </a:rPr>
              <a:t>  Например:</a:t>
            </a:r>
          </a:p>
          <a:p>
            <a:r>
              <a:rPr lang="ru-RU" sz="1400" dirty="0" smtClean="0">
                <a:latin typeface="Arial Black" pitchFamily="34" charset="0"/>
              </a:rPr>
              <a:t>   - алгоритм Евклида</a:t>
            </a:r>
          </a:p>
          <a:p>
            <a:r>
              <a:rPr lang="ru-RU" sz="1400" dirty="0" smtClean="0">
                <a:latin typeface="Arial Black" pitchFamily="34" charset="0"/>
              </a:rPr>
              <a:t>   - определитель матрицы </a:t>
            </a:r>
            <a:r>
              <a:rPr lang="en-US" sz="1400" dirty="0" err="1" smtClean="0">
                <a:latin typeface="Arial Black" pitchFamily="34" charset="0"/>
              </a:rPr>
              <a:t>NxN</a:t>
            </a:r>
            <a:endParaRPr lang="ru-RU" sz="1400" dirty="0" smtClean="0">
              <a:latin typeface="Arial Black" pitchFamily="34" charset="0"/>
            </a:endParaRPr>
          </a:p>
          <a:p>
            <a:r>
              <a:rPr lang="ru-RU" sz="1400" dirty="0" smtClean="0">
                <a:latin typeface="Arial Black" pitchFamily="34" charset="0"/>
              </a:rPr>
              <a:t>   - синтаксический анализ</a:t>
            </a:r>
          </a:p>
          <a:p>
            <a:r>
              <a:rPr lang="ru-RU" sz="1400" dirty="0" smtClean="0">
                <a:latin typeface="Arial Black" pitchFamily="34" charset="0"/>
              </a:rPr>
              <a:t>   - обход любых иерархических структур</a:t>
            </a:r>
          </a:p>
          <a:p>
            <a:r>
              <a:rPr lang="ru-RU" sz="1400" dirty="0" smtClean="0">
                <a:latin typeface="Arial Black" pitchFamily="34" charset="0"/>
              </a:rPr>
              <a:t>   - фракталы</a:t>
            </a:r>
            <a:endParaRPr lang="ru-RU" sz="1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699736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Black" pitchFamily="34" charset="0"/>
              </a:rPr>
              <a:t>Способ организации вычислителного процесса, при котором функция явно или неявно вызывает саму себя</a:t>
            </a:r>
            <a:endParaRPr lang="ru-RU" sz="1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Рекурсивные объекты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2" descr="Рекурсивные графические объект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57814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Вычисление факториала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590800"/>
            <a:ext cx="4343400" cy="292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71800" y="14478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 Black" pitchFamily="34" charset="0"/>
              </a:rPr>
              <a:t>7! = 1 * 2 * 3 * 4 * 5 * 6 * 7</a:t>
            </a: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Вычисление факториала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7158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itchFamily="34" charset="0"/>
              </a:rPr>
              <a:t>7! = 1 * 2 * 3 * 4 * 5 * 6 * 7</a:t>
            </a:r>
          </a:p>
          <a:p>
            <a:r>
              <a:rPr lang="ru-RU" dirty="0" smtClean="0">
                <a:latin typeface="Arial Black" pitchFamily="34" charset="0"/>
              </a:rPr>
              <a:t>    = (1 * 2 * 3 * 4 * 5 * 6) * 7     =     6! * 7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00400"/>
            <a:ext cx="389803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3962400"/>
            <a:ext cx="1676400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Базовый случай </a:t>
            </a:r>
          </a:p>
          <a:p>
            <a:r>
              <a:rPr lang="en-US" sz="1600" dirty="0" smtClean="0"/>
              <a:t>Base case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4495800"/>
            <a:ext cx="1752600" cy="83099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Общий случай</a:t>
            </a:r>
          </a:p>
          <a:p>
            <a:r>
              <a:rPr lang="ru-RU" sz="1600" dirty="0" smtClean="0"/>
              <a:t>(шаг рекурсии)</a:t>
            </a:r>
            <a:endParaRPr lang="en-US" sz="1600" dirty="0" smtClean="0"/>
          </a:p>
          <a:p>
            <a:r>
              <a:rPr lang="en-US" sz="1600" dirty="0" smtClean="0"/>
              <a:t>Reduction step</a:t>
            </a:r>
            <a:endParaRPr lang="ru-RU" sz="1600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590800" y="4038600"/>
            <a:ext cx="685800" cy="21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rot="10800000" flipV="1">
            <a:off x="6477000" y="4911298"/>
            <a:ext cx="685800" cy="41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Пользовательская функция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584297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583" y="1524000"/>
            <a:ext cx="41396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8991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Наибольший общий делитель (</a:t>
            </a: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gcd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620000" cy="486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НОД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33600"/>
            <a:ext cx="3657600" cy="271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НОД (итерационный аналог)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81200"/>
            <a:ext cx="45615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Пользовательская функция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1828800"/>
            <a:ext cx="593557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Функция (метод)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49604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713" y="5029200"/>
            <a:ext cx="2823887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5791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5181600"/>
            <a:ext cx="3390993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/>
              <a:t>Если функция ничего не возвращает,</a:t>
            </a:r>
          </a:p>
          <a:p>
            <a:r>
              <a:rPr lang="ru-RU" sz="1600" dirty="0" smtClean="0"/>
              <a:t>то ее выходной «тип» - </a:t>
            </a:r>
            <a:r>
              <a:rPr lang="en-US" sz="1600" dirty="0" smtClean="0"/>
              <a:t>void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90593" y="2971800"/>
            <a:ext cx="3667607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Функция возвращает </a:t>
            </a:r>
            <a:r>
              <a:rPr lang="en-US" sz="1600" dirty="0" err="1" smtClean="0"/>
              <a:t>int</a:t>
            </a:r>
            <a:r>
              <a:rPr lang="en-US" sz="1600" dirty="0" smtClean="0"/>
              <a:t> (</a:t>
            </a:r>
            <a:r>
              <a:rPr lang="ru-RU" sz="1600" dirty="0" smtClean="0"/>
              <a:t>целое число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r>
              <a:rPr lang="en-US" sz="1600" dirty="0" smtClean="0"/>
              <a:t>return – </a:t>
            </a:r>
            <a:r>
              <a:rPr lang="ru-RU" sz="1600" dirty="0" smtClean="0"/>
              <a:t>мгновенный выход из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Вызов 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029200" cy="432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1" y="2362200"/>
            <a:ext cx="1676399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Можно передать 2 переменные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733800"/>
            <a:ext cx="2514600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…или одну переменную и одно число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5181600"/>
            <a:ext cx="1752600" cy="33855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…или оба числа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534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Область действия переменных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scope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3034292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Область действия переменных –</a:t>
            </a:r>
          </a:p>
          <a:p>
            <a:r>
              <a:rPr lang="ru-RU" sz="1600" dirty="0" smtClean="0"/>
              <a:t> </a:t>
            </a:r>
            <a:r>
              <a:rPr lang="ru-RU" sz="1600" i="1" dirty="0" smtClean="0"/>
              <a:t>операторный блок </a:t>
            </a:r>
            <a:r>
              <a:rPr lang="en-US" sz="1600" dirty="0" smtClean="0"/>
              <a:t>{</a:t>
            </a:r>
            <a:r>
              <a:rPr lang="ru-RU" sz="1600" dirty="0" smtClean="0"/>
              <a:t>…</a:t>
            </a: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438400"/>
            <a:ext cx="3061031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По выходу из блока переменная </a:t>
            </a:r>
          </a:p>
          <a:p>
            <a:r>
              <a:rPr lang="ru-RU" sz="1600" dirty="0" smtClean="0"/>
              <a:t>мгновенно уничтожается</a:t>
            </a:r>
            <a:endParaRPr lang="ru-RU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715000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Что с параметрами?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39631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464778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200400"/>
            <a:ext cx="4899252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ref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362" name="Picture 2" descr="http://s6.pikabu.ru/images/big_size_comm/2014-09_6/141180766083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6388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143000"/>
            <a:ext cx="540521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out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51168"/>
            <a:ext cx="4724400" cy="3739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279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379</cp:revision>
  <dcterms:created xsi:type="dcterms:W3CDTF">2006-08-16T00:00:00Z</dcterms:created>
  <dcterms:modified xsi:type="dcterms:W3CDTF">2014-11-09T20:44:00Z</dcterms:modified>
</cp:coreProperties>
</file>