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2" r:id="rId2"/>
    <p:sldId id="315" r:id="rId3"/>
    <p:sldId id="321" r:id="rId4"/>
    <p:sldId id="320" r:id="rId5"/>
    <p:sldId id="322" r:id="rId6"/>
    <p:sldId id="327" r:id="rId7"/>
    <p:sldId id="323" r:id="rId8"/>
    <p:sldId id="324" r:id="rId9"/>
    <p:sldId id="329" r:id="rId10"/>
    <p:sldId id="328" r:id="rId11"/>
    <p:sldId id="330" r:id="rId12"/>
    <p:sldId id="332" r:id="rId13"/>
    <p:sldId id="331" r:id="rId14"/>
    <p:sldId id="333" r:id="rId15"/>
    <p:sldId id="334" r:id="rId16"/>
    <p:sldId id="335" r:id="rId17"/>
    <p:sldId id="336" r:id="rId18"/>
    <p:sldId id="337" r:id="rId19"/>
    <p:sldId id="325" r:id="rId20"/>
    <p:sldId id="326" r:id="rId21"/>
    <p:sldId id="338" r:id="rId22"/>
    <p:sldId id="339" r:id="rId23"/>
    <p:sldId id="31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23.11.2014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5800" y="1752600"/>
            <a:ext cx="7772400" cy="10668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Программирование и алгоритмизация.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otlight MT Light" pitchFamily="18" charset="0"/>
              </a:rPr>
              <a:t>Еще раз о структуре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otlight MT Light" pitchFamily="18" charset="0"/>
              </a:rPr>
              <a:t> и языках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43200" y="3352800"/>
            <a:ext cx="4876800" cy="28956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Структура программ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Синтаксис и семантика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Грамматика, </a:t>
            </a:r>
            <a:r>
              <a:rPr lang="en-US" sz="2800" dirty="0" smtClean="0">
                <a:latin typeface="Showcard Gothic" pitchFamily="82" charset="0"/>
              </a:rPr>
              <a:t>AST</a:t>
            </a:r>
            <a:endParaRPr lang="ru-RU" sz="2800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РБНФ-выражения</a:t>
            </a:r>
            <a:endParaRPr lang="en-US" sz="2800" dirty="0" smtClean="0">
              <a:latin typeface="Showcard Gothic" pitchFamily="82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Логика и физика</a:t>
            </a:r>
            <a:endParaRPr lang="en-US" sz="2800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sz="2800" dirty="0" smtClean="0">
              <a:latin typeface="Showcard Gothic" pitchFamily="82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Пример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дерева разбора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5602" name="Picture 2" descr="http://www.infragistics.com/community/cfs-filesystemfile.ashx/__key/CommunityServer.Blogs.Components.WeblogFiles/mike_5F00_dour.AmbiguitiesPart5/1018.image0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315200" cy="3850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Лексемы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(Tokens)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4478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Базисными составляющими синтаксической структуры являются терминалы, </a:t>
            </a:r>
            <a:r>
              <a:rPr lang="ru-RU" dirty="0" smtClean="0"/>
              <a:t>ключевые слова</a:t>
            </a:r>
            <a:r>
              <a:rPr lang="ru-RU" dirty="0" smtClean="0"/>
              <a:t>, специальные символы, такие как точка в вызове </a:t>
            </a:r>
            <a:r>
              <a:rPr lang="ru-RU" dirty="0" smtClean="0"/>
              <a:t>метода.</a:t>
            </a:r>
          </a:p>
          <a:p>
            <a:r>
              <a:rPr lang="ru-RU" dirty="0" smtClean="0"/>
              <a:t>Эти </a:t>
            </a:r>
            <a:r>
              <a:rPr lang="ru-RU" dirty="0" smtClean="0"/>
              <a:t>базисные элементы </a:t>
            </a:r>
            <a:r>
              <a:rPr lang="ru-RU" dirty="0" smtClean="0"/>
              <a:t>называются </a:t>
            </a:r>
            <a:r>
              <a:rPr lang="ru-RU" b="1" dirty="0" smtClean="0"/>
              <a:t>лексемами (</a:t>
            </a:r>
            <a:r>
              <a:rPr lang="en-US" b="1" dirty="0" smtClean="0"/>
              <a:t>tokens).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09600" y="2895600"/>
            <a:ext cx="8153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Лексемы бывают двух видов</a:t>
            </a:r>
            <a:r>
              <a:rPr lang="ru-RU" sz="1400" dirty="0" smtClean="0"/>
              <a:t>.</a:t>
            </a:r>
          </a:p>
          <a:p>
            <a:endParaRPr lang="ru-RU" sz="1400" dirty="0" smtClean="0"/>
          </a:p>
          <a:p>
            <a:r>
              <a:rPr lang="ru-RU" sz="1400" dirty="0" smtClean="0"/>
              <a:t>• </a:t>
            </a:r>
            <a:r>
              <a:rPr lang="ru-RU" sz="1400" b="1" dirty="0" smtClean="0"/>
              <a:t>Терминалы</a:t>
            </a:r>
          </a:p>
          <a:p>
            <a:r>
              <a:rPr lang="ru-RU" sz="1400" dirty="0" smtClean="0"/>
              <a:t>Соответствуют листьям </a:t>
            </a:r>
            <a:r>
              <a:rPr lang="ru-RU" sz="1400" dirty="0" smtClean="0"/>
              <a:t>абстрактного </a:t>
            </a:r>
            <a:r>
              <a:rPr lang="ru-RU" sz="1400" dirty="0" smtClean="0"/>
              <a:t>синтаксического дерева</a:t>
            </a:r>
            <a:r>
              <a:rPr lang="ru-RU" sz="1400" dirty="0" smtClean="0"/>
              <a:t>, каждое из которых несет некоторую семантическую информацию. </a:t>
            </a:r>
            <a:r>
              <a:rPr lang="ru-RU" sz="1400" dirty="0" smtClean="0"/>
              <a:t>Они включают </a:t>
            </a:r>
            <a:r>
              <a:rPr lang="ru-RU" sz="1400" dirty="0" smtClean="0"/>
              <a:t>имена, такие как </a:t>
            </a:r>
            <a:r>
              <a:rPr lang="en-US" sz="1400" i="1" dirty="0" smtClean="0"/>
              <a:t>re</a:t>
            </a:r>
            <a:r>
              <a:rPr lang="ru-RU" sz="1400" i="1" dirty="0" smtClean="0"/>
              <a:t>s </a:t>
            </a:r>
            <a:r>
              <a:rPr lang="ru-RU" sz="1400" i="1" dirty="0" smtClean="0"/>
              <a:t>или </a:t>
            </a:r>
            <a:r>
              <a:rPr lang="en-US" sz="1400" i="1" dirty="0" smtClean="0"/>
              <a:t>function()</a:t>
            </a:r>
            <a:r>
              <a:rPr lang="ru-RU" sz="1400" i="1" dirty="0" smtClean="0"/>
              <a:t>, </a:t>
            </a:r>
            <a:r>
              <a:rPr lang="ru-RU" sz="1400" i="1" dirty="0" smtClean="0"/>
              <a:t>называемые идентификаторами и </a:t>
            </a:r>
            <a:r>
              <a:rPr lang="ru-RU" sz="1400" i="1" dirty="0" smtClean="0"/>
              <a:t>вы</a:t>
            </a:r>
            <a:r>
              <a:rPr lang="ru-RU" sz="1400" dirty="0" smtClean="0"/>
              <a:t>бираемые </a:t>
            </a:r>
            <a:r>
              <a:rPr lang="ru-RU" sz="1400" dirty="0" smtClean="0"/>
              <a:t>каждым программистом для именования семантических элементов, </a:t>
            </a:r>
            <a:r>
              <a:rPr lang="ru-RU" sz="1400" dirty="0" smtClean="0"/>
              <a:t>например</a:t>
            </a:r>
            <a:r>
              <a:rPr lang="ru-RU" sz="1400" dirty="0" smtClean="0"/>
              <a:t>, объектов </a:t>
            </a:r>
            <a:r>
              <a:rPr lang="ru-RU" sz="1400" dirty="0" smtClean="0"/>
              <a:t>(</a:t>
            </a:r>
            <a:r>
              <a:rPr lang="en-US" sz="1400" i="1" dirty="0" smtClean="0"/>
              <a:t>re</a:t>
            </a:r>
            <a:r>
              <a:rPr lang="ru-RU" sz="1400" i="1" dirty="0" smtClean="0"/>
              <a:t>s</a:t>
            </a:r>
            <a:r>
              <a:rPr lang="ru-RU" sz="1400" i="1" dirty="0" smtClean="0"/>
              <a:t>) и методов </a:t>
            </a:r>
            <a:r>
              <a:rPr lang="ru-RU" sz="1400" i="1" dirty="0" smtClean="0"/>
              <a:t>(</a:t>
            </a:r>
            <a:r>
              <a:rPr lang="en-US" sz="1400" i="1" dirty="0" smtClean="0"/>
              <a:t>function</a:t>
            </a:r>
            <a:r>
              <a:rPr lang="ru-RU" sz="1400" i="1" dirty="0" smtClean="0"/>
              <a:t>). </a:t>
            </a:r>
            <a:r>
              <a:rPr lang="ru-RU" sz="1400" i="1" dirty="0" smtClean="0"/>
              <a:t>Другими примерами являются </a:t>
            </a:r>
            <a:r>
              <a:rPr lang="ru-RU" sz="1400" i="1" dirty="0" smtClean="0"/>
              <a:t>знаки </a:t>
            </a:r>
            <a:r>
              <a:rPr lang="ru-RU" sz="1400" dirty="0" smtClean="0"/>
              <a:t>операций</a:t>
            </a:r>
            <a:r>
              <a:rPr lang="ru-RU" sz="1400" dirty="0" smtClean="0"/>
              <a:t>, такие как + и &lt;=, появляющиеся в выражениях, и литеральные </a:t>
            </a:r>
            <a:r>
              <a:rPr lang="ru-RU" sz="1400" dirty="0" smtClean="0"/>
              <a:t>константы</a:t>
            </a:r>
            <a:r>
              <a:rPr lang="ru-RU" sz="1400" dirty="0" smtClean="0"/>
              <a:t>, обозначающие значения с самообъявлением, например, целое 34. Синтаксис </a:t>
            </a:r>
            <a:r>
              <a:rPr lang="ru-RU" sz="1400" dirty="0" smtClean="0"/>
              <a:t>литеральных </a:t>
            </a:r>
            <a:r>
              <a:rPr lang="ru-RU" sz="1400" dirty="0" smtClean="0"/>
              <a:t>констант строится так, чтобы по их записи однозначно определялся </a:t>
            </a:r>
            <a:r>
              <a:rPr lang="ru-RU" sz="1400" dirty="0" smtClean="0"/>
              <a:t>их тип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• </a:t>
            </a:r>
            <a:r>
              <a:rPr lang="ru-RU" sz="1400" b="1" dirty="0" smtClean="0"/>
              <a:t>Ограничители</a:t>
            </a:r>
          </a:p>
          <a:p>
            <a:r>
              <a:rPr lang="ru-RU" sz="1400" dirty="0" smtClean="0"/>
              <a:t>играют </a:t>
            </a:r>
            <a:r>
              <a:rPr lang="ru-RU" sz="1400" dirty="0" smtClean="0"/>
              <a:t>чисто синтаксическую роль и не несут никакой семантики. </a:t>
            </a:r>
            <a:r>
              <a:rPr lang="ru-RU" sz="1400" dirty="0" smtClean="0"/>
              <a:t>Они включают ключевые слова, такие </a:t>
            </a:r>
            <a:r>
              <a:rPr lang="ru-RU" sz="1400" dirty="0" smtClean="0"/>
              <a:t>как class, </a:t>
            </a:r>
            <a:r>
              <a:rPr lang="en-US" sz="1400" dirty="0" smtClean="0"/>
              <a:t>public</a:t>
            </a:r>
            <a:r>
              <a:rPr lang="ru-RU" sz="1400" dirty="0" smtClean="0"/>
              <a:t>, </a:t>
            </a:r>
            <a:r>
              <a:rPr lang="en-US" sz="1400" dirty="0" smtClean="0"/>
              <a:t>abstract</a:t>
            </a:r>
            <a:r>
              <a:rPr lang="ru-RU" sz="1400" dirty="0" smtClean="0"/>
              <a:t>, </a:t>
            </a:r>
            <a:r>
              <a:rPr lang="ru-RU" sz="1400" dirty="0" smtClean="0"/>
              <a:t>и специальные </a:t>
            </a:r>
            <a:r>
              <a:rPr lang="ru-RU" sz="1400" dirty="0" smtClean="0"/>
              <a:t>символы, например</a:t>
            </a:r>
            <a:r>
              <a:rPr lang="ru-RU" sz="1400" dirty="0" smtClean="0"/>
              <a:t>, точку и двоеточие. Они не появляются в абстрактном синтаксическом </a:t>
            </a:r>
            <a:r>
              <a:rPr lang="ru-RU" sz="1400" dirty="0" smtClean="0"/>
              <a:t>дереве</a:t>
            </a:r>
            <a:r>
              <a:rPr lang="ru-RU" sz="1400" dirty="0" smtClean="0"/>
              <a:t>, но появятся как листья при построении конкретного синтаксического дерева.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Уровни описания языка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300877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Форма лексем определяет </a:t>
            </a:r>
            <a:r>
              <a:rPr lang="ru-RU" b="1" dirty="0" smtClean="0"/>
              <a:t>лексическую структуру </a:t>
            </a:r>
            <a:r>
              <a:rPr lang="ru-RU" b="1" dirty="0" smtClean="0"/>
              <a:t>языка.</a:t>
            </a:r>
          </a:p>
          <a:p>
            <a:r>
              <a:rPr lang="ru-RU" b="1" dirty="0" smtClean="0"/>
              <a:t>Синтаксический </a:t>
            </a:r>
            <a:r>
              <a:rPr lang="ru-RU" b="1" dirty="0" smtClean="0"/>
              <a:t>уровень </a:t>
            </a:r>
            <a:r>
              <a:rPr lang="ru-RU" b="1" dirty="0" smtClean="0"/>
              <a:t>является </a:t>
            </a:r>
            <a:r>
              <a:rPr lang="ru-RU" dirty="0" smtClean="0"/>
              <a:t>надстройкой </a:t>
            </a:r>
            <a:r>
              <a:rPr lang="ru-RU" dirty="0" smtClean="0"/>
              <a:t>– более высоким уровнем по отношению к лексическому, а </a:t>
            </a:r>
            <a:r>
              <a:rPr lang="ru-RU" dirty="0" smtClean="0"/>
              <a:t>семантический уровень </a:t>
            </a:r>
            <a:r>
              <a:rPr lang="ru-RU" dirty="0" smtClean="0"/>
              <a:t>выше синтаксического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• Лексические правила определяют, как создаются лексемы из символов.</a:t>
            </a:r>
          </a:p>
          <a:p>
            <a:r>
              <a:rPr lang="ru-RU" dirty="0" smtClean="0"/>
              <a:t>• Синтаксические правила определяют, как создаются образцы из лексем, </a:t>
            </a:r>
            <a:r>
              <a:rPr lang="ru-RU" dirty="0" smtClean="0"/>
              <a:t>удовлетворяющих </a:t>
            </a:r>
            <a:r>
              <a:rPr lang="ru-RU" dirty="0" smtClean="0"/>
              <a:t>лексическим правилам.</a:t>
            </a:r>
          </a:p>
          <a:p>
            <a:r>
              <a:rPr lang="ru-RU" dirty="0" smtClean="0"/>
              <a:t>• Семантические правила определяют эффект программ, удовлетворяющих </a:t>
            </a:r>
            <a:r>
              <a:rPr lang="ru-RU" dirty="0" smtClean="0"/>
              <a:t>синтаксическим </a:t>
            </a:r>
            <a:r>
              <a:rPr lang="ru-RU" dirty="0" smtClean="0"/>
              <a:t>правилам.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886200"/>
            <a:ext cx="35433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РБНФ-выражения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219200"/>
            <a:ext cx="8991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Грамматикой языка </a:t>
            </a:r>
            <a:r>
              <a:rPr lang="ru-RU" b="1" dirty="0" smtClean="0"/>
              <a:t>(более строго) </a:t>
            </a:r>
            <a:r>
              <a:rPr lang="ru-RU" dirty="0" smtClean="0"/>
              <a:t>называется </a:t>
            </a:r>
            <a:r>
              <a:rPr lang="ru-RU" dirty="0" smtClean="0"/>
              <a:t>конечное множество правил, </a:t>
            </a:r>
            <a:r>
              <a:rPr lang="ru-RU" dirty="0" smtClean="0"/>
              <a:t>позволяющих создавать </a:t>
            </a:r>
            <a:r>
              <a:rPr lang="ru-RU" dirty="0" smtClean="0"/>
              <a:t>на основе словаря языка последовательности лексем, такие, что</a:t>
            </a:r>
            <a:r>
              <a:rPr lang="ru-RU" dirty="0" smtClean="0"/>
              <a:t>:</a:t>
            </a:r>
          </a:p>
          <a:p>
            <a:endParaRPr lang="ru-RU" sz="800" dirty="0" smtClean="0"/>
          </a:p>
          <a:p>
            <a:r>
              <a:rPr lang="ru-RU" dirty="0" smtClean="0"/>
              <a:t>1) любая последовательность лексем, полученная в результате </a:t>
            </a:r>
            <a:r>
              <a:rPr lang="ru-RU" dirty="0" smtClean="0"/>
              <a:t>применения конечного </a:t>
            </a:r>
            <a:r>
              <a:rPr lang="ru-RU" dirty="0" smtClean="0"/>
              <a:t>числа правил, является предложением языка;</a:t>
            </a:r>
          </a:p>
          <a:p>
            <a:r>
              <a:rPr lang="ru-RU" dirty="0" smtClean="0"/>
              <a:t>2) любое предложение языка может быть получено конечным </a:t>
            </a:r>
            <a:r>
              <a:rPr lang="ru-RU" dirty="0" smtClean="0"/>
              <a:t>применением правил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990600" y="45720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БНФ – это нотация для определения </a:t>
            </a:r>
            <a:r>
              <a:rPr lang="ru-RU" dirty="0" smtClean="0"/>
              <a:t>грамматик.</a:t>
            </a:r>
          </a:p>
          <a:p>
            <a:r>
              <a:rPr lang="ru-RU" dirty="0" smtClean="0"/>
              <a:t>Это </a:t>
            </a:r>
            <a:r>
              <a:rPr lang="ru-RU" dirty="0" smtClean="0"/>
              <a:t>пример </a:t>
            </a:r>
            <a:r>
              <a:rPr lang="ru-RU" b="1" dirty="0" smtClean="0"/>
              <a:t>метаязыка </a:t>
            </a:r>
            <a:r>
              <a:rPr lang="ru-RU" dirty="0" smtClean="0"/>
              <a:t>– </a:t>
            </a:r>
            <a:r>
              <a:rPr lang="ru-RU" i="1" dirty="0" smtClean="0"/>
              <a:t>языка, </a:t>
            </a:r>
            <a:r>
              <a:rPr lang="ru-RU" i="1" dirty="0" smtClean="0"/>
              <a:t>служа</a:t>
            </a:r>
            <a:r>
              <a:rPr lang="ru-RU" dirty="0" smtClean="0"/>
              <a:t>щего </a:t>
            </a:r>
            <a:r>
              <a:rPr lang="ru-RU" dirty="0" smtClean="0"/>
              <a:t>для описания других </a:t>
            </a:r>
            <a:r>
              <a:rPr lang="ru-RU" i="1" dirty="0" smtClean="0"/>
              <a:t>языков, таких как языки программирования.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2286000" y="33528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Impact" pitchFamily="34" charset="0"/>
              </a:rPr>
              <a:t>Формы Бекуса-Наура</a:t>
            </a:r>
            <a:endParaRPr lang="ru-RU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РБНФ-выражения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8458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БНФ состоит из следующих частей, каждая из которых задается конечным множеством</a:t>
            </a:r>
            <a:r>
              <a:rPr lang="ru-RU" sz="1400" dirty="0" smtClean="0"/>
              <a:t>.</a:t>
            </a:r>
          </a:p>
          <a:p>
            <a:endParaRPr lang="ru-RU" sz="1400" dirty="0" smtClean="0"/>
          </a:p>
          <a:p>
            <a:r>
              <a:rPr lang="ru-RU" sz="1600" dirty="0" smtClean="0"/>
              <a:t>• Конечное множество </a:t>
            </a:r>
            <a:r>
              <a:rPr lang="ru-RU" sz="1600" b="1" dirty="0" smtClean="0"/>
              <a:t>ограничителей, </a:t>
            </a:r>
            <a:r>
              <a:rPr lang="ru-RU" sz="1600" dirty="0" smtClean="0"/>
              <a:t>к </a:t>
            </a:r>
            <a:r>
              <a:rPr lang="ru-RU" sz="1600" dirty="0" smtClean="0"/>
              <a:t>которым </a:t>
            </a:r>
            <a:r>
              <a:rPr lang="ru-RU" sz="1600" dirty="0" smtClean="0"/>
              <a:t>относятся </a:t>
            </a:r>
            <a:r>
              <a:rPr lang="ru-RU" sz="1600" dirty="0" smtClean="0"/>
              <a:t>базисные ключевые </a:t>
            </a:r>
            <a:r>
              <a:rPr lang="ru-RU" sz="1600" dirty="0" smtClean="0"/>
              <a:t>слова (</a:t>
            </a:r>
            <a:r>
              <a:rPr lang="ru-RU" sz="1600" b="1" dirty="0" smtClean="0"/>
              <a:t>class, if …) </a:t>
            </a:r>
            <a:r>
              <a:rPr lang="ru-RU" sz="1600" dirty="0" smtClean="0"/>
              <a:t>и специальные символы </a:t>
            </a:r>
            <a:r>
              <a:rPr lang="ru-RU" sz="1600" b="1" dirty="0" smtClean="0"/>
              <a:t>(точка, запятая </a:t>
            </a:r>
            <a:r>
              <a:rPr lang="ru-RU" sz="1600" b="1" dirty="0" smtClean="0"/>
              <a:t>…).</a:t>
            </a:r>
          </a:p>
          <a:p>
            <a:endParaRPr lang="ru-RU" sz="1600" b="1" dirty="0" smtClean="0"/>
          </a:p>
          <a:p>
            <a:r>
              <a:rPr lang="ru-RU" sz="1600" dirty="0" smtClean="0"/>
              <a:t>• Конечное множество </a:t>
            </a:r>
            <a:r>
              <a:rPr lang="ru-RU" sz="1600" b="1" dirty="0" smtClean="0"/>
              <a:t>категорий, </a:t>
            </a:r>
            <a:r>
              <a:rPr lang="ru-RU" sz="1600" dirty="0" smtClean="0"/>
              <a:t>задающих структурные единицы языка. Примером </a:t>
            </a:r>
            <a:r>
              <a:rPr lang="ru-RU" sz="1600" dirty="0" smtClean="0"/>
              <a:t>категории </a:t>
            </a:r>
            <a:r>
              <a:rPr lang="ru-RU" sz="1600" dirty="0" smtClean="0"/>
              <a:t>является понятие </a:t>
            </a:r>
            <a:r>
              <a:rPr lang="ru-RU" sz="1600" dirty="0" smtClean="0"/>
              <a:t>сlass</a:t>
            </a:r>
            <a:r>
              <a:rPr lang="ru-RU" sz="1600" dirty="0" smtClean="0"/>
              <a:t>, представляющее текст класса, и категория </a:t>
            </a:r>
            <a:r>
              <a:rPr lang="ru-RU" sz="1600" dirty="0" smtClean="0"/>
              <a:t>Conditional, представляющая </a:t>
            </a:r>
            <a:r>
              <a:rPr lang="ru-RU" sz="1600" dirty="0" smtClean="0"/>
              <a:t>текст условного оператора. </a:t>
            </a:r>
            <a:r>
              <a:rPr lang="ru-RU" sz="1600" dirty="0" smtClean="0"/>
              <a:t>Конкретный пример </a:t>
            </a:r>
            <a:r>
              <a:rPr lang="ru-RU" sz="1600" dirty="0" smtClean="0"/>
              <a:t>категории называется </a:t>
            </a:r>
            <a:r>
              <a:rPr lang="ru-RU" sz="1600" b="1" dirty="0" smtClean="0"/>
              <a:t>образцом. </a:t>
            </a:r>
            <a:r>
              <a:rPr lang="ru-RU" sz="1600" dirty="0" smtClean="0"/>
              <a:t>Каждый конкретный условный оператор </a:t>
            </a:r>
            <a:r>
              <a:rPr lang="ru-RU" sz="1600" dirty="0" smtClean="0"/>
              <a:t>является образцом </a:t>
            </a:r>
            <a:r>
              <a:rPr lang="ru-RU" sz="1600" dirty="0" smtClean="0"/>
              <a:t>категории </a:t>
            </a:r>
            <a:r>
              <a:rPr lang="en-US" sz="1600" dirty="0" smtClean="0"/>
              <a:t>Conditional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endParaRPr lang="en-US" sz="1600" dirty="0" smtClean="0"/>
          </a:p>
          <a:p>
            <a:r>
              <a:rPr lang="ru-RU" sz="1600" dirty="0" smtClean="0"/>
              <a:t>• Конечное множество </a:t>
            </a:r>
            <a:r>
              <a:rPr lang="ru-RU" sz="1600" b="1" dirty="0" smtClean="0"/>
              <a:t>продукций, </a:t>
            </a:r>
            <a:r>
              <a:rPr lang="ru-RU" sz="1600" dirty="0" smtClean="0"/>
              <a:t>где каждая продукция связана с некоторой </a:t>
            </a:r>
            <a:r>
              <a:rPr lang="ru-RU" sz="1600" dirty="0" smtClean="0"/>
              <a:t>категорией </a:t>
            </a:r>
            <a:r>
              <a:rPr lang="ru-RU" sz="1600" dirty="0" smtClean="0"/>
              <a:t>и задает форму ее образцов. Продукция для Conditional определяет форму </a:t>
            </a:r>
            <a:r>
              <a:rPr lang="ru-RU" sz="1600" dirty="0" smtClean="0"/>
              <a:t>любого условного </a:t>
            </a:r>
            <a:r>
              <a:rPr lang="ru-RU" sz="1600" dirty="0" smtClean="0"/>
              <a:t>оператора: вначале идет </a:t>
            </a:r>
            <a:r>
              <a:rPr lang="ru-RU" sz="1600" b="1" dirty="0" smtClean="0"/>
              <a:t>if, </a:t>
            </a:r>
            <a:r>
              <a:rPr lang="ru-RU" sz="1600" dirty="0" smtClean="0"/>
              <a:t>затем образец булевского выражения и так далее</a:t>
            </a:r>
            <a:r>
              <a:rPr lang="ru-RU" sz="1600" b="1" dirty="0" smtClean="0"/>
              <a:t>.</a:t>
            </a:r>
            <a:endParaRPr lang="ru-RU" sz="1600" dirty="0"/>
          </a:p>
        </p:txBody>
      </p:sp>
      <p:sp>
        <p:nvSpPr>
          <p:cNvPr id="9" name="Rectangle 8"/>
          <p:cNvSpPr/>
          <p:nvPr/>
        </p:nvSpPr>
        <p:spPr>
          <a:xfrm>
            <a:off x="914400" y="54864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http://msdn.microsoft.com/en-us/library/aa664812(v=vs.71).aspx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Примеры РБНФ-выражений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33400" y="1371600"/>
            <a:ext cx="8077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if-statement: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	if   (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boolean-expression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)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embedded-statement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if   (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boolean-expression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)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embedded-statement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else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embedded-statement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57200" y="2678192"/>
            <a:ext cx="25908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embedded-statement: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	block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empty-statement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expression-statement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selection-statement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iteration-statement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jump-statement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try-statement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checked-statement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unchecked-statement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lock-statement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using-statement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038600" y="2667000"/>
            <a:ext cx="2362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boolean-expression: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	expression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38600" y="3505200"/>
            <a:ext cx="28956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expression: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	conditional-expression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assignment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962400" y="4724400"/>
            <a:ext cx="4724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conditional-expression: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conditional-or-expression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conditional-or-expression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?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expression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: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expression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allAtOnce"/>
      <p:bldP spid="2051" grpId="0" build="allAtOnce"/>
      <p:bldP spid="2052" grpId="0" build="allAtOnce"/>
      <p:bldP spid="205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Примеры РБНФ-выражений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33400" y="1371600"/>
            <a:ext cx="8077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if-statement</a:t>
            </a:r>
            <a:r>
              <a:rPr kumimoji="0" lang="ru-RU" sz="16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if   (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boolean-expression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)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embedded-statement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if   (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boolean-expression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)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embedded-statement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else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embedded-statement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57200" y="2590800"/>
            <a:ext cx="86868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embedded-statement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= 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block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empty-statement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expression-statement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selection-statement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		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    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iteration-statement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jump-statement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try-statement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  <a:r>
              <a:rPr lang="en-US" sz="1600" i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     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checked-statement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unchecked-statement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lock-statement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		      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using-statement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4267200"/>
            <a:ext cx="4267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boolean-expression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=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expression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9600" y="4876800"/>
            <a:ext cx="51054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expression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=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conditional-expression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assignment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09600" y="5486400"/>
            <a:ext cx="5105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conditional-expression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=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conditional-or-expression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|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conditional-or-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xpression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?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expression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:   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expression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allAtOnce"/>
      <p:bldP spid="2051" grpId="0" build="allAtOnce"/>
      <p:bldP spid="2052" grpId="0" build="allAtOnce"/>
      <p:bldP spid="205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Лексический уровень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терминальных конструкций, таких как идентификаторы и числа, БНФ не создает </a:t>
            </a:r>
            <a:r>
              <a:rPr lang="ru-RU" dirty="0" smtClean="0"/>
              <a:t>продукций</a:t>
            </a:r>
            <a:r>
              <a:rPr lang="ru-RU" dirty="0" smtClean="0"/>
              <a:t>, возлагая их спецификацию на лексический уровень. По этой причине </a:t>
            </a:r>
            <a:r>
              <a:rPr lang="ru-RU" dirty="0" smtClean="0"/>
              <a:t>терминальные </a:t>
            </a:r>
            <a:r>
              <a:rPr lang="ru-RU" dirty="0" smtClean="0"/>
              <a:t>категории называются также </a:t>
            </a:r>
            <a:r>
              <a:rPr lang="ru-RU" b="1" dirty="0" smtClean="0"/>
              <a:t>лексическими категориями. </a:t>
            </a:r>
            <a:r>
              <a:rPr lang="ru-RU" dirty="0" smtClean="0"/>
              <a:t>Их спецификация появляется </a:t>
            </a:r>
            <a:r>
              <a:rPr lang="ru-RU" dirty="0" smtClean="0"/>
              <a:t>в «лексической </a:t>
            </a:r>
            <a:r>
              <a:rPr lang="ru-RU" dirty="0" smtClean="0"/>
              <a:t>грамматике», дополняющей БНФ-грамматику.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38200" y="327660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• идентификатор – это последовательность символов, первый из которых является </a:t>
            </a:r>
            <a:r>
              <a:rPr lang="ru-RU" dirty="0" smtClean="0"/>
              <a:t>буквой </a:t>
            </a:r>
            <a:r>
              <a:rPr lang="ru-RU" dirty="0" smtClean="0"/>
              <a:t>(в верхнем или нижнем регистре), а остальные могут быть буквами, цифрами </a:t>
            </a:r>
            <a:r>
              <a:rPr lang="ru-RU" dirty="0" smtClean="0"/>
              <a:t>или знаком </a:t>
            </a:r>
            <a:r>
              <a:rPr lang="ru-RU" dirty="0" smtClean="0"/>
              <a:t>подчеркивания </a:t>
            </a:r>
            <a:r>
              <a:rPr lang="ru-RU" dirty="0" smtClean="0"/>
              <a:t>«_»;</a:t>
            </a:r>
          </a:p>
          <a:p>
            <a:endParaRPr lang="ru-RU" dirty="0" smtClean="0"/>
          </a:p>
          <a:p>
            <a:r>
              <a:rPr lang="ru-RU" dirty="0" smtClean="0"/>
              <a:t>• целое – это последовательность десятичных цифр (0-9), которые также могут </a:t>
            </a:r>
            <a:r>
              <a:rPr lang="ru-RU" dirty="0" smtClean="0"/>
              <a:t>содержать </a:t>
            </a:r>
            <a:r>
              <a:rPr lang="ru-RU" dirty="0" smtClean="0"/>
              <a:t>подчеркивание при разделении групп цифр в больших числах для облегчения </a:t>
            </a:r>
            <a:r>
              <a:rPr lang="ru-RU" dirty="0" smtClean="0"/>
              <a:t>чтения</a:t>
            </a:r>
            <a:r>
              <a:rPr lang="ru-RU" dirty="0" smtClean="0"/>
              <a:t>: 123_456_789</a:t>
            </a:r>
            <a:r>
              <a:rPr lang="ru-RU" dirty="0" smtClean="0"/>
              <a:t>;</a:t>
            </a:r>
          </a:p>
          <a:p>
            <a:endParaRPr lang="ru-RU" dirty="0" smtClean="0"/>
          </a:p>
          <a:p>
            <a:r>
              <a:rPr lang="ru-RU" dirty="0" smtClean="0"/>
              <a:t>• целочисленная_ константа (целое_со_знаком) – это целое, с возможно </a:t>
            </a:r>
            <a:r>
              <a:rPr lang="ru-RU" dirty="0" smtClean="0"/>
              <a:t>предшествующим </a:t>
            </a:r>
            <a:r>
              <a:rPr lang="ru-RU" dirty="0" smtClean="0"/>
              <a:t>знаком + или -.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Лексический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уровень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компиляторы не используют анализатор (парсер) для разбора </a:t>
            </a:r>
            <a:r>
              <a:rPr lang="ru-RU" dirty="0" smtClean="0"/>
              <a:t>образцов </a:t>
            </a:r>
            <a:r>
              <a:rPr lang="ru-RU" dirty="0" smtClean="0"/>
              <a:t>терминалов, для этих целей применяется </a:t>
            </a:r>
            <a:r>
              <a:rPr lang="ru-RU" i="1" dirty="0" smtClean="0"/>
              <a:t>лексический анализатор (лексер).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143000" y="3962400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Символ</a:t>
            </a:r>
            <a:r>
              <a:rPr lang="en-US" dirty="0" smtClean="0"/>
              <a:t> </a:t>
            </a:r>
            <a:r>
              <a:rPr lang="ru-RU" dirty="0" smtClean="0"/>
              <a:t> = </a:t>
            </a:r>
            <a:r>
              <a:rPr lang="en-US" dirty="0" smtClean="0"/>
              <a:t>‘</a:t>
            </a:r>
            <a:r>
              <a:rPr lang="en-US" dirty="0" smtClean="0"/>
              <a:t>a’ | ‘b’ | ‘c’ | ‘d’ | ‘e’ | ‘f’ | ‘g’ | ‘h’ | ‘</a:t>
            </a:r>
            <a:r>
              <a:rPr lang="en-US" dirty="0" err="1" smtClean="0"/>
              <a:t>i</a:t>
            </a:r>
            <a:r>
              <a:rPr lang="en-US" dirty="0" smtClean="0"/>
              <a:t> ‘ | ‘j ‘ | ‘k ‘ | ‘l ‘ | ‘m’</a:t>
            </a:r>
          </a:p>
          <a:p>
            <a:r>
              <a:rPr lang="en-US" dirty="0" smtClean="0"/>
              <a:t>‘n’ | ‘o’ | ‘p’ | ‘q’ | ‘r’ | ‘s’ | ‘t ‘ | ‘u’ | ‘v’ | ‘w’ | ‘x’ | ‘y’ |’z</a:t>
            </a:r>
            <a:r>
              <a:rPr lang="en-US" dirty="0" smtClean="0"/>
              <a:t>’</a:t>
            </a:r>
            <a:endParaRPr lang="ru-RU" dirty="0" smtClean="0"/>
          </a:p>
          <a:p>
            <a:endParaRPr lang="en-US" i="1" dirty="0" smtClean="0"/>
          </a:p>
          <a:p>
            <a:r>
              <a:rPr lang="ru-RU" dirty="0" smtClean="0"/>
              <a:t>Десятичный_знак  = </a:t>
            </a:r>
            <a:r>
              <a:rPr lang="en-US" dirty="0" smtClean="0"/>
              <a:t> </a:t>
            </a:r>
            <a:r>
              <a:rPr lang="en-US" dirty="0" smtClean="0"/>
              <a:t>‘0 ‘ | ‘1’ | ‘2’ | ‘3’ | ‘4’ | ‘5’ | ‘6’ | ‘7’ | ‘8’ | ‘9</a:t>
            </a:r>
            <a:r>
              <a:rPr lang="en-US" dirty="0" smtClean="0"/>
              <a:t>’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Символ_подчеркивания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‘</a:t>
            </a:r>
            <a:r>
              <a:rPr lang="en-US" i="1" dirty="0" smtClean="0"/>
              <a:t>_’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62000" y="25146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определения структуры лексических категорий, таких как в вышеприведенных </a:t>
            </a:r>
            <a:r>
              <a:rPr lang="ru-RU" dirty="0" smtClean="0"/>
              <a:t>примерах</a:t>
            </a:r>
            <a:r>
              <a:rPr lang="ru-RU" dirty="0" smtClean="0"/>
              <a:t>, </a:t>
            </a:r>
            <a:r>
              <a:rPr lang="ru-RU" dirty="0" smtClean="0"/>
              <a:t>можно </a:t>
            </a:r>
            <a:r>
              <a:rPr lang="ru-RU" dirty="0" smtClean="0"/>
              <a:t>использовать </a:t>
            </a:r>
            <a:r>
              <a:rPr lang="ru-RU" b="1" dirty="0" smtClean="0"/>
              <a:t>регулярную грамматику </a:t>
            </a:r>
            <a:r>
              <a:rPr lang="ru-RU" dirty="0" smtClean="0"/>
              <a:t>– упрощенную версию </a:t>
            </a:r>
            <a:r>
              <a:rPr lang="ru-RU" dirty="0" smtClean="0"/>
              <a:t>БНФ.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429000" y="6324600"/>
            <a:ext cx="487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/>
              <a:t>Продолжение следует в теме о регулярных выражениях…</a:t>
            </a:r>
            <a:endParaRPr lang="ru-RU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Немного логики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47" name="AutoShape 3" descr="http://youclass.ru/upload/clubs/e0836b6a1596324841a01379c9545e7f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 descr="http://edu.dvgups.ru/METDOC/GDTRAN/YAT/AT/TOAVTOM/D/IMAGES/12tabl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3816023" cy="2819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4724400"/>
            <a:ext cx="358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bool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 a = </a:t>
            </a:r>
            <a:r>
              <a:rPr lang="en-US" b="1" dirty="0" smtClean="0">
                <a:solidFill>
                  <a:srgbClr val="0000FF"/>
                </a:solidFill>
              </a:rPr>
              <a:t>true</a:t>
            </a:r>
            <a:r>
              <a:rPr lang="en-US" b="1" dirty="0" smtClean="0"/>
              <a:t>, b = </a:t>
            </a:r>
            <a:r>
              <a:rPr lang="en-US" b="1" dirty="0" smtClean="0">
                <a:solidFill>
                  <a:srgbClr val="0000FF"/>
                </a:solidFill>
              </a:rPr>
              <a:t>false</a:t>
            </a:r>
            <a:r>
              <a:rPr lang="en-US" b="1" dirty="0" smtClean="0"/>
              <a:t>, c = </a:t>
            </a:r>
            <a:r>
              <a:rPr lang="en-US" b="1" dirty="0" smtClean="0">
                <a:solidFill>
                  <a:srgbClr val="0000FF"/>
                </a:solidFill>
              </a:rPr>
              <a:t>false</a:t>
            </a:r>
            <a:r>
              <a:rPr lang="en-US" b="1" dirty="0" smtClean="0"/>
              <a:t>;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bool</a:t>
            </a:r>
            <a:r>
              <a:rPr lang="en-US" b="1" dirty="0" smtClean="0"/>
              <a:t> y;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// y = 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a or ( b and not c )</a:t>
            </a:r>
          </a:p>
          <a:p>
            <a:r>
              <a:rPr lang="en-US" b="1" dirty="0" smtClean="0"/>
              <a:t>y  = a || ( b &amp;&amp; !c )</a:t>
            </a:r>
            <a:endParaRPr lang="ru-RU" dirty="0" smtClean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495800"/>
            <a:ext cx="4397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447800"/>
            <a:ext cx="450768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Алгоритмы и структуры данных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24200" y="2514600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Algorithms + Data Structures = </a:t>
            </a:r>
            <a:r>
              <a:rPr lang="en-US" b="1" i="1" dirty="0" smtClean="0"/>
              <a:t>Programs.</a:t>
            </a:r>
            <a:endParaRPr lang="ru-RU" b="1" i="1" dirty="0" smtClean="0"/>
          </a:p>
          <a:p>
            <a:pPr algn="ctr"/>
            <a:endParaRPr lang="en-US" b="1" i="1" dirty="0" smtClean="0"/>
          </a:p>
          <a:p>
            <a:pPr algn="ctr"/>
            <a:r>
              <a:rPr lang="ru-RU" dirty="0" smtClean="0"/>
              <a:t>«Алгоритмы + Структуры данных = Программы»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21621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47244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/>
              <a:t>Н.Вирт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3733800" y="5943600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/>
              <a:t>Слайды базируются на главах 3,7,10,11,12 книги Б.Майера «Почувствуй класс»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Немного физики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6" name="Picture 6" descr="http://ok-t.ru/life-prog/baza1/1559923011306.files/image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602492" cy="3505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0" y="5562600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Архитектура фон Неймана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Немного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физики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9248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181600"/>
            <a:ext cx="53721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Немного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физики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66825"/>
            <a:ext cx="60674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352800"/>
            <a:ext cx="66484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876800" y="5181600"/>
            <a:ext cx="129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0000 0111</a:t>
            </a:r>
          </a:p>
          <a:p>
            <a:r>
              <a:rPr lang="en-US" dirty="0" smtClean="0"/>
              <a:t>0000 1100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876800" y="59436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0000 1111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495800" y="5334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|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7162800" y="5181600"/>
            <a:ext cx="129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0000 0111</a:t>
            </a:r>
          </a:p>
          <a:p>
            <a:r>
              <a:rPr lang="en-US" dirty="0" smtClean="0"/>
              <a:t>0000 1100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7162800" y="59436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0000 0100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6781800" y="5334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&amp;</a:t>
            </a:r>
            <a:endParaRPr lang="ru-RU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5410200"/>
            <a:ext cx="27293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Сферы программирования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3024426"/>
            <a:ext cx="5791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Веб-программирование </a:t>
            </a:r>
            <a:endParaRPr lang="ru-RU" dirty="0" smtClean="0"/>
          </a:p>
          <a:p>
            <a:r>
              <a:rPr lang="en-US" sz="1600" dirty="0" smtClean="0"/>
              <a:t>Client-side (HTML5/CSS3, JavaScript, </a:t>
            </a:r>
            <a:r>
              <a:rPr lang="en-US" sz="1600" dirty="0" err="1" smtClean="0"/>
              <a:t>jQuery</a:t>
            </a:r>
            <a:r>
              <a:rPr lang="en-US" sz="1600" dirty="0" smtClean="0"/>
              <a:t>, …),</a:t>
            </a:r>
          </a:p>
          <a:p>
            <a:r>
              <a:rPr lang="en-US" sz="1600" dirty="0" smtClean="0"/>
              <a:t>server-side (PHP, ASP.NET, </a:t>
            </a:r>
            <a:r>
              <a:rPr lang="en-US" sz="1600" dirty="0" err="1" smtClean="0"/>
              <a:t>Django</a:t>
            </a:r>
            <a:r>
              <a:rPr lang="en-US" sz="1600" dirty="0" smtClean="0"/>
              <a:t>, Ruby-on-Rails, node.js, Java, …)</a:t>
            </a:r>
            <a:r>
              <a:rPr lang="ru-RU" sz="160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489847"/>
            <a:ext cx="502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Программирование мобильных приложений</a:t>
            </a:r>
            <a:endParaRPr lang="ru-RU" dirty="0" smtClean="0"/>
          </a:p>
          <a:p>
            <a:r>
              <a:rPr lang="en-US" sz="1600" dirty="0" smtClean="0"/>
              <a:t>Android (Java), </a:t>
            </a:r>
            <a:r>
              <a:rPr lang="en-US" sz="1600" dirty="0" err="1" smtClean="0"/>
              <a:t>iOS</a:t>
            </a:r>
            <a:r>
              <a:rPr lang="en-US" sz="1600" dirty="0" smtClean="0"/>
              <a:t> (Objective-C)</a:t>
            </a:r>
            <a:r>
              <a:rPr lang="ru-RU" sz="16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447800"/>
            <a:ext cx="7162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Десктопное программирование </a:t>
            </a:r>
            <a:endParaRPr lang="ru-RU" dirty="0" smtClean="0"/>
          </a:p>
          <a:p>
            <a:r>
              <a:rPr lang="ru-RU" sz="1600" dirty="0" smtClean="0"/>
              <a:t>Приложения для </a:t>
            </a:r>
            <a:r>
              <a:rPr lang="en-US" sz="1600" dirty="0" smtClean="0"/>
              <a:t>Windows/Linux/</a:t>
            </a:r>
            <a:r>
              <a:rPr lang="en-US" sz="1600" dirty="0" err="1" smtClean="0"/>
              <a:t>MacOS</a:t>
            </a:r>
            <a:r>
              <a:rPr lang="ru-RU" sz="1600" dirty="0" smtClean="0"/>
              <a:t>,</a:t>
            </a:r>
          </a:p>
          <a:p>
            <a:r>
              <a:rPr lang="ru-RU" sz="1600" dirty="0" smtClean="0"/>
              <a:t>утилиты комнадной строки и оконные приложения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(C#, C++, Java, Python,…) + (Databases, ORM,…)</a:t>
            </a:r>
            <a:endParaRPr lang="ru-RU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33800" y="5556647"/>
            <a:ext cx="4800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Программирование </a:t>
            </a:r>
            <a:r>
              <a:rPr lang="en-US" b="1" dirty="0" smtClean="0"/>
              <a:t>embedded</a:t>
            </a:r>
            <a:r>
              <a:rPr lang="ru-RU" b="1" dirty="0" smtClean="0"/>
              <a:t>-устройств</a:t>
            </a:r>
            <a:endParaRPr lang="ru-RU" dirty="0" smtClean="0"/>
          </a:p>
          <a:p>
            <a:r>
              <a:rPr lang="ru-RU" sz="1600" dirty="0" smtClean="0"/>
              <a:t>Различные девайсы, ассемблер, С/С++, </a:t>
            </a:r>
            <a:r>
              <a:rPr lang="en-US" sz="1600" dirty="0" smtClean="0"/>
              <a:t>Java</a:t>
            </a:r>
            <a:r>
              <a:rPr lang="ru-RU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Ключевые аспекты алгоритмизации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191470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/>
              <a:t>Последовательность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{}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ru-RU" b="1" i="1" dirty="0" smtClean="0"/>
          </a:p>
          <a:p>
            <a:pPr algn="ctr"/>
            <a:endParaRPr lang="en-US" sz="400" b="1" i="1" dirty="0" smtClean="0"/>
          </a:p>
          <a:p>
            <a:pPr algn="ctr"/>
            <a:r>
              <a:rPr lang="ru-RU" b="1" i="1" dirty="0" smtClean="0"/>
              <a:t>Ветвление (выбор)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if…else…, switch </a:t>
            </a:r>
            <a:endParaRPr lang="ru-RU" sz="1400" b="1" i="1" dirty="0" smtClean="0"/>
          </a:p>
          <a:p>
            <a:pPr algn="ctr"/>
            <a:endParaRPr lang="en-US" sz="400" b="1" i="1" dirty="0" smtClean="0"/>
          </a:p>
          <a:p>
            <a:pPr algn="ctr"/>
            <a:r>
              <a:rPr lang="ru-RU" b="1" i="1" dirty="0" smtClean="0"/>
              <a:t>Цикл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for, while, do while</a:t>
            </a:r>
            <a:endParaRPr lang="ru-RU" sz="1400" b="1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191000" y="1905000"/>
            <a:ext cx="4343400" cy="3693319"/>
          </a:xfrm>
          <a:prstGeom prst="rect">
            <a:avLst/>
          </a:prstGeom>
          <a:ln w="6350" cap="rnd">
            <a:solidFill>
              <a:schemeClr val="tx1">
                <a:alpha val="78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metal">
            <a:bevelT w="165100" prst="coolSlant"/>
          </a:sp3d>
        </p:spPr>
        <p:txBody>
          <a:bodyPr wrap="square">
            <a:spAutoFit/>
          </a:bodyPr>
          <a:lstStyle/>
          <a:p>
            <a:pPr algn="ctr"/>
            <a:endParaRPr lang="ru-RU" dirty="0" smtClean="0"/>
          </a:p>
          <a:p>
            <a:pPr algn="ctr"/>
            <a:r>
              <a:rPr lang="ru-RU" i="1" dirty="0" smtClean="0"/>
              <a:t>Средства передачи управления</a:t>
            </a:r>
          </a:p>
          <a:p>
            <a:pPr algn="ctr"/>
            <a:r>
              <a:rPr lang="ru-RU" i="1" dirty="0" smtClean="0"/>
              <a:t>(переход из одного места кода в другое):</a:t>
            </a:r>
          </a:p>
          <a:p>
            <a:pPr algn="ctr"/>
            <a:endParaRPr lang="ru-RU" dirty="0" smtClean="0"/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break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continue</a:t>
            </a:r>
            <a:endParaRPr lang="ru-RU" dirty="0" smtClean="0">
              <a:solidFill>
                <a:srgbClr val="0000FF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return</a:t>
            </a:r>
          </a:p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goto</a:t>
            </a:r>
            <a:endParaRPr lang="en-US" dirty="0" smtClean="0">
              <a:solidFill>
                <a:srgbClr val="0000FF"/>
              </a:solidFill>
            </a:endParaRP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Вызов процедуры/функции</a:t>
            </a:r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Exceptions (</a:t>
            </a:r>
            <a:r>
              <a:rPr lang="ru-RU" dirty="0" smtClean="0"/>
              <a:t>Исключения</a:t>
            </a:r>
            <a:r>
              <a:rPr lang="en-US" dirty="0" smtClean="0"/>
              <a:t>)</a:t>
            </a:r>
            <a:endParaRPr lang="ru-RU" dirty="0" smtClean="0"/>
          </a:p>
          <a:p>
            <a:pPr algn="ctr"/>
            <a:endParaRPr lang="ru-RU" dirty="0"/>
          </a:p>
        </p:txBody>
      </p:sp>
      <p:pic>
        <p:nvPicPr>
          <p:cNvPr id="2050" name="Picture 2" descr="http://www.stihi.ru/pics/2012/07/15/96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15070"/>
            <a:ext cx="2133600" cy="1507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Общая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структура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1295400"/>
            <a:ext cx="3124200" cy="5109091"/>
          </a:xfrm>
          <a:prstGeom prst="rect">
            <a:avLst/>
          </a:prstGeom>
          <a:ln w="6350" cap="rnd">
            <a:solidFill>
              <a:schemeClr val="tx1">
                <a:alpha val="78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metal"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sz="1400" dirty="0" smtClean="0"/>
              <a:t>void procedure()</a:t>
            </a:r>
          </a:p>
          <a:p>
            <a:r>
              <a:rPr lang="en-US" sz="1400" dirty="0" smtClean="0"/>
              <a:t>{ … }</a:t>
            </a:r>
          </a:p>
          <a:p>
            <a:endParaRPr lang="en-US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function()</a:t>
            </a:r>
          </a:p>
          <a:p>
            <a:r>
              <a:rPr lang="en-US" sz="1400" dirty="0" smtClean="0"/>
              <a:t>{ … }</a:t>
            </a:r>
          </a:p>
          <a:p>
            <a:endParaRPr lang="ru-RU" dirty="0" smtClean="0"/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9, y = -5;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res = x + y;</a:t>
            </a:r>
          </a:p>
          <a:p>
            <a:endParaRPr lang="en-US" dirty="0" smtClean="0"/>
          </a:p>
          <a:p>
            <a:r>
              <a:rPr lang="en-US" dirty="0" smtClean="0"/>
              <a:t>	procedure();</a:t>
            </a:r>
          </a:p>
          <a:p>
            <a:endParaRPr lang="en-US" dirty="0" smtClean="0"/>
          </a:p>
          <a:p>
            <a:r>
              <a:rPr lang="en-US" dirty="0" smtClean="0"/>
              <a:t>	if ( y &gt; 0 )</a:t>
            </a:r>
          </a:p>
          <a:p>
            <a:r>
              <a:rPr lang="en-US" dirty="0" smtClean="0"/>
              <a:t>	{ … 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// …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248400" y="1819870"/>
            <a:ext cx="2057400" cy="1323439"/>
          </a:xfrm>
          <a:prstGeom prst="rect">
            <a:avLst/>
          </a:prstGeom>
          <a:ln w="6350" cap="rnd">
            <a:solidFill>
              <a:schemeClr val="tx1">
                <a:alpha val="78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metal">
            <a:bevelT w="165100" prst="coolSlant"/>
          </a:sp3d>
        </p:spPr>
        <p:txBody>
          <a:bodyPr wrap="square">
            <a:spAutoFit/>
          </a:bodyPr>
          <a:lstStyle/>
          <a:p>
            <a:pPr algn="ctr"/>
            <a:endParaRPr lang="ru-RU" sz="800" dirty="0" smtClean="0"/>
          </a:p>
          <a:p>
            <a:pPr algn="ctr"/>
            <a:r>
              <a:rPr lang="ru-RU" dirty="0" smtClean="0"/>
              <a:t>…</a:t>
            </a:r>
          </a:p>
          <a:p>
            <a:pPr algn="ctr"/>
            <a:r>
              <a:rPr lang="en-US" i="1" dirty="0" err="1" smtClean="0"/>
              <a:t>int</a:t>
            </a:r>
            <a:r>
              <a:rPr lang="en-US" i="1" dirty="0" smtClean="0"/>
              <a:t> function()</a:t>
            </a:r>
            <a:endParaRPr lang="ru-RU" i="1" dirty="0" smtClean="0"/>
          </a:p>
          <a:p>
            <a:pPr algn="ctr"/>
            <a:r>
              <a:rPr lang="ru-RU" i="1" dirty="0" smtClean="0"/>
              <a:t>…</a:t>
            </a:r>
            <a:endParaRPr lang="en-US" i="1" dirty="0" smtClean="0"/>
          </a:p>
          <a:p>
            <a:pPr algn="ctr"/>
            <a:endParaRPr lang="ru-RU" i="1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228600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57800" y="121027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i="1" dirty="0" smtClean="0"/>
              <a:t>Фрагменты кода группируются по модулям (отдельным файлам)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4038600"/>
            <a:ext cx="1303498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+</a:t>
            </a:r>
            <a:endParaRPr lang="ru-RU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>
            <a:off x="3048000" y="3886200"/>
            <a:ext cx="1371600" cy="337066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3505200"/>
            <a:ext cx="251460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Выражение</a:t>
            </a:r>
            <a:r>
              <a:rPr lang="en-US" dirty="0" smtClean="0"/>
              <a:t>  res = x + y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4724400"/>
            <a:ext cx="1952009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Вызов процедуры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5334000"/>
            <a:ext cx="2513765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Вложенный оператор </a:t>
            </a:r>
            <a:r>
              <a:rPr lang="en-US" dirty="0" smtClean="0"/>
              <a:t>{}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962400"/>
            <a:ext cx="1273041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=</a:t>
            </a:r>
            <a:endParaRPr lang="ru-RU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752600" y="3886200"/>
            <a:ext cx="990600" cy="260866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3048000" y="4495800"/>
            <a:ext cx="1371600" cy="337066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2667000" y="5105400"/>
            <a:ext cx="1752600" cy="413266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0015" y="2907268"/>
            <a:ext cx="1725985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Идентификатор</a:t>
            </a:r>
            <a:endParaRPr lang="ru-RU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2438400" y="3080266"/>
            <a:ext cx="1905000" cy="272534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8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Операторы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и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524000"/>
            <a:ext cx="6781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 тексте программ:</a:t>
            </a:r>
          </a:p>
          <a:p>
            <a:endParaRPr lang="ru-RU" b="1" dirty="0" smtClean="0"/>
          </a:p>
          <a:p>
            <a:r>
              <a:rPr lang="ru-RU" dirty="0" smtClean="0"/>
              <a:t>• </a:t>
            </a:r>
            <a:r>
              <a:rPr lang="ru-RU" b="1" dirty="0" smtClean="0"/>
              <a:t>оператор</a:t>
            </a:r>
            <a:r>
              <a:rPr lang="ru-RU" dirty="0" smtClean="0"/>
              <a:t> обозначает базисную операцию, которую необходимо выполнить в период работы программы;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• </a:t>
            </a:r>
            <a:r>
              <a:rPr lang="ru-RU" b="1" dirty="0" smtClean="0"/>
              <a:t>выражение</a:t>
            </a:r>
            <a:r>
              <a:rPr lang="ru-RU" dirty="0" smtClean="0"/>
              <a:t> – это комбинация операторов, переменных, констант и значений.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+, -, *, / , %, </a:t>
            </a:r>
            <a:r>
              <a:rPr lang="en-US" dirty="0" smtClean="0"/>
              <a:t>&lt;, !=, ==, &gt;&gt;, !, ^, if, for, ? </a:t>
            </a:r>
            <a:r>
              <a:rPr lang="ru-RU" dirty="0" smtClean="0"/>
              <a:t>   и т.д.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114800" y="4800600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(a+10) * 4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600200" y="5334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(!a) &gt;&gt; 2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5486400" y="55742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 &lt;= (x*10)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3352800"/>
            <a:ext cx="1159356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Statement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3352800"/>
            <a:ext cx="1004314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operator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04800" y="381000"/>
            <a:ext cx="8610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Переменные,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константы, ключевые слова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121920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_</a:t>
            </a:r>
            <a:r>
              <a:rPr lang="en-US" dirty="0" err="1" smtClean="0"/>
              <a:t>xConst</a:t>
            </a:r>
            <a:r>
              <a:rPr lang="en-US" dirty="0" smtClean="0"/>
              <a:t> = 10;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1524000" y="1230868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_</a:t>
            </a:r>
            <a:r>
              <a:rPr lang="en-US" dirty="0" err="1" smtClean="0"/>
              <a:t>xVar</a:t>
            </a:r>
            <a:r>
              <a:rPr lang="en-US" dirty="0" smtClean="0"/>
              <a:t> = 10;</a:t>
            </a:r>
            <a:endParaRPr lang="ru-RU" dirty="0"/>
          </a:p>
        </p:txBody>
      </p:sp>
      <p:pic>
        <p:nvPicPr>
          <p:cNvPr id="11" name="Picture 2" descr="http://www.pauloortins.com/images/posts/2013-07-18/keywor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05000"/>
            <a:ext cx="5029200" cy="4758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Синтаксис и семантика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Синтаксис программы </a:t>
            </a:r>
            <a:r>
              <a:rPr lang="ru-RU" dirty="0" smtClean="0"/>
              <a:t>– это структура и форма записи ее текста.</a:t>
            </a:r>
          </a:p>
          <a:p>
            <a:endParaRPr lang="ru-RU" dirty="0" smtClean="0"/>
          </a:p>
          <a:p>
            <a:r>
              <a:rPr lang="ru-RU" b="1" dirty="0" smtClean="0"/>
              <a:t>Семантика </a:t>
            </a:r>
            <a:r>
              <a:rPr lang="ru-RU" dirty="0" smtClean="0"/>
              <a:t>– множество свойств потенциально возможных выполнений программы.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81000" y="31242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Грамматика языка программирования </a:t>
            </a:r>
            <a:r>
              <a:rPr lang="ru-RU" dirty="0" smtClean="0"/>
              <a:t>– это описание его синтаксиса.</a:t>
            </a:r>
          </a:p>
          <a:p>
            <a:endParaRPr lang="ru-RU" dirty="0" smtClean="0"/>
          </a:p>
          <a:p>
            <a:r>
              <a:rPr lang="ru-RU" b="1" dirty="0" smtClean="0"/>
              <a:t>Категория (грамматическая) </a:t>
            </a:r>
            <a:r>
              <a:rPr lang="ru-RU" dirty="0" smtClean="0"/>
              <a:t>– элемент грамматики, описывающий некоторую категорию возможных синтаксических элементов в соответствующем языке.</a:t>
            </a:r>
          </a:p>
          <a:p>
            <a:endParaRPr lang="ru-RU" dirty="0" smtClean="0"/>
          </a:p>
          <a:p>
            <a:r>
              <a:rPr lang="ru-RU" b="1" dirty="0" smtClean="0"/>
              <a:t>Образец категории </a:t>
            </a:r>
            <a:r>
              <a:rPr lang="ru-RU" dirty="0" smtClean="0"/>
              <a:t>– это синтаксический элемент.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0" y="381000"/>
            <a:ext cx="9296400" cy="1524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AST (Abstract Syntax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Tree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Абстрактное синтаксическое дерево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(дерево Канторовича)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209800"/>
            <a:ext cx="441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Абстрактное синтаксическое дерево</a:t>
            </a:r>
            <a:r>
              <a:rPr lang="ru-RU" sz="1400" dirty="0" smtClean="0"/>
              <a:t> (АСД) —</a:t>
            </a:r>
          </a:p>
          <a:p>
            <a:r>
              <a:rPr lang="ru-RU" sz="1400" dirty="0" smtClean="0"/>
              <a:t>это конечное, помеченное, ориентированное дерево, в котором внутренние вершины сопоставлены с (помечены)операторами языка программирования, а листья — с соответствующими операндами. Таким образом листья являются пустыми операторами и представляют только переменные и константы. Синтаксические деревья используются в парсерах для промежуточного представления программы между деревом разбора (конкретным синтаксическим деревом) иструктурой данных, которая затем используется в качестве внутреннего представления  компилятора или интерпретатора компьютерной программы для оптимизации и генерации кода. Возможные варианты подобных структур описываются абстрактным синтаксисом.</a:t>
            </a:r>
            <a:endParaRPr lang="ru-RU" sz="1400" dirty="0"/>
          </a:p>
        </p:txBody>
      </p:sp>
      <p:pic>
        <p:nvPicPr>
          <p:cNvPr id="4" name="Picture 2" descr="http://upload.wikimedia.org/wikipedia/commons/7/77/Genetic_Program_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981200"/>
            <a:ext cx="3733800" cy="3984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Еще примеры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657600" cy="229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0" y="2819400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if ( a &gt; b )</a:t>
            </a:r>
          </a:p>
          <a:p>
            <a:r>
              <a:rPr lang="en-US" b="1" dirty="0" smtClean="0"/>
              <a:t>	a -= b;</a:t>
            </a:r>
          </a:p>
          <a:p>
            <a:r>
              <a:rPr lang="en-US" b="1" dirty="0" smtClean="0"/>
              <a:t>else</a:t>
            </a:r>
          </a:p>
          <a:p>
            <a:r>
              <a:rPr lang="en-US" b="1" dirty="0" smtClean="0"/>
              <a:t>	b -= a;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5334000"/>
            <a:ext cx="1295098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терминалы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447800"/>
            <a:ext cx="1533048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нетерминалы</a:t>
            </a:r>
            <a:endParaRPr lang="ru-RU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796528" y="2396728"/>
            <a:ext cx="1383268" cy="224076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1676400" y="4495800"/>
            <a:ext cx="1219200" cy="826532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95600" y="4495800"/>
            <a:ext cx="838200" cy="826532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71600" y="1828800"/>
            <a:ext cx="1295400" cy="762000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1304</Words>
  <Application>Microsoft Office PowerPoint</Application>
  <PresentationFormat>On-screen Show (4:3)</PresentationFormat>
  <Paragraphs>233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461</cp:revision>
  <dcterms:created xsi:type="dcterms:W3CDTF">2006-08-16T00:00:00Z</dcterms:created>
  <dcterms:modified xsi:type="dcterms:W3CDTF">2014-11-23T19:24:36Z</dcterms:modified>
</cp:coreProperties>
</file>