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82" r:id="rId2"/>
    <p:sldId id="308" r:id="rId3"/>
    <p:sldId id="309" r:id="rId4"/>
    <p:sldId id="320" r:id="rId5"/>
    <p:sldId id="329" r:id="rId6"/>
    <p:sldId id="334" r:id="rId7"/>
    <p:sldId id="330" r:id="rId8"/>
    <p:sldId id="331" r:id="rId9"/>
    <p:sldId id="336" r:id="rId10"/>
    <p:sldId id="328" r:id="rId11"/>
    <p:sldId id="321" r:id="rId12"/>
    <p:sldId id="335" r:id="rId13"/>
    <p:sldId id="342" r:id="rId14"/>
    <p:sldId id="323" r:id="rId15"/>
    <p:sldId id="332" r:id="rId16"/>
    <p:sldId id="333" r:id="rId17"/>
    <p:sldId id="343" r:id="rId18"/>
    <p:sldId id="322" r:id="rId19"/>
    <p:sldId id="324" r:id="rId20"/>
    <p:sldId id="325" r:id="rId21"/>
    <p:sldId id="326" r:id="rId22"/>
    <p:sldId id="327" r:id="rId23"/>
    <p:sldId id="312" r:id="rId24"/>
    <p:sldId id="313" r:id="rId25"/>
    <p:sldId id="337" r:id="rId26"/>
    <p:sldId id="314" r:id="rId27"/>
    <p:sldId id="315" r:id="rId28"/>
    <p:sldId id="338" r:id="rId29"/>
    <p:sldId id="344" r:id="rId30"/>
    <p:sldId id="340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0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30.11.2014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0%B5%D0%B3%D1%83%D0%BB%D1%8F%D1%80%D0%BD%D1%8B%D0%B5_%D0%B2%D1%8B%D1%80%D0%B0%D0%B6%D0%B5%D0%BD%D0%B8%D1%8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143000" y="19812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Работа со строками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57400" y="3352800"/>
            <a:ext cx="6400800" cy="28956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Тип </a:t>
            </a:r>
            <a:r>
              <a:rPr lang="en-US" sz="2800" dirty="0" smtClean="0">
                <a:latin typeface="Showcard Gothic" pitchFamily="82" charset="0"/>
              </a:rPr>
              <a:t>string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Тип </a:t>
            </a:r>
            <a:r>
              <a:rPr lang="en-US" sz="2800" dirty="0" err="1" smtClean="0">
                <a:latin typeface="Showcard Gothic" pitchFamily="82" charset="0"/>
              </a:rPr>
              <a:t>StringBuilder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Работа со строками как с массивом</a:t>
            </a:r>
            <a:endParaRPr lang="en-US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Регулярные выражения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регулярное выражени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2590800" cy="1541765"/>
          </a:xfrm>
          <a:prstGeom prst="rect">
            <a:avLst/>
          </a:prstGeom>
          <a:noFill/>
        </p:spPr>
      </p:pic>
      <p:pic>
        <p:nvPicPr>
          <p:cNvPr id="24578" name="Picture 2" descr="http://www.dotnetperls.com/string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04800"/>
            <a:ext cx="194310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Методы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(поиск в строке)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1676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 test </a:t>
            </a:r>
            <a:r>
              <a:rPr lang="en-US" dirty="0" smtClean="0"/>
              <a:t>= "quick brown </a:t>
            </a:r>
            <a:r>
              <a:rPr lang="en-US" dirty="0" smtClean="0"/>
              <a:t>fox";</a:t>
            </a:r>
            <a:endParaRPr lang="ru-RU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 </a:t>
            </a:r>
            <a:r>
              <a:rPr lang="en-US" dirty="0" err="1" smtClean="0"/>
              <a:t>test.Contains</a:t>
            </a:r>
            <a:r>
              <a:rPr lang="en-US" dirty="0" smtClean="0"/>
              <a:t> </a:t>
            </a:r>
            <a:r>
              <a:rPr lang="en-US" dirty="0" smtClean="0"/>
              <a:t>("brown</a:t>
            </a:r>
            <a:r>
              <a:rPr lang="en-US" dirty="0" smtClean="0"/>
              <a:t>") ); </a:t>
            </a: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en-US" dirty="0" smtClean="0"/>
              <a:t>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test.EndsWith</a:t>
            </a:r>
            <a:r>
              <a:rPr lang="en-US" dirty="0" smtClean="0"/>
              <a:t> </a:t>
            </a:r>
            <a:r>
              <a:rPr lang="en-US" dirty="0" smtClean="0"/>
              <a:t>("fox</a:t>
            </a:r>
            <a:r>
              <a:rPr lang="en-US" dirty="0" smtClean="0"/>
              <a:t>") ); </a:t>
            </a:r>
            <a:r>
              <a:rPr lang="ru-RU" dirty="0" smtClean="0"/>
              <a:t>		</a:t>
            </a:r>
            <a:r>
              <a:rPr lang="en-US" dirty="0" smtClean="0"/>
              <a:t>// True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838200" y="2971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("</a:t>
            </a:r>
            <a:r>
              <a:rPr lang="en-US" dirty="0" err="1" smtClean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abcde".</a:t>
            </a:r>
            <a:r>
              <a:rPr lang="en-US" dirty="0" err="1" smtClean="0"/>
              <a:t>IndexOf</a:t>
            </a:r>
            <a:r>
              <a:rPr lang="en-US" dirty="0" smtClean="0"/>
              <a:t> ("</a:t>
            </a:r>
            <a:r>
              <a:rPr lang="en-US" dirty="0" err="1" smtClean="0"/>
              <a:t>cd</a:t>
            </a:r>
            <a:r>
              <a:rPr lang="en-US" dirty="0" smtClean="0"/>
              <a:t>")); </a:t>
            </a:r>
            <a:r>
              <a:rPr lang="ru-RU" dirty="0" smtClean="0"/>
              <a:t>		</a:t>
            </a:r>
            <a:r>
              <a:rPr lang="en-US" dirty="0" smtClean="0"/>
              <a:t>// 2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762000" y="3962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 ("</a:t>
            </a:r>
            <a:r>
              <a:rPr lang="en-US" dirty="0" err="1" smtClean="0"/>
              <a:t>abcdef".StartsWith</a:t>
            </a:r>
            <a:r>
              <a:rPr lang="en-US" dirty="0" smtClean="0"/>
              <a:t> ("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  <a:r>
              <a:rPr lang="en-US" b="1" dirty="0" smtClean="0"/>
              <a:t>, </a:t>
            </a:r>
            <a:r>
              <a:rPr lang="en-US" b="1" dirty="0" smtClean="0"/>
              <a:t>						</a:t>
            </a:r>
            <a:r>
              <a:rPr lang="en-US" b="1" dirty="0" err="1" smtClean="0"/>
              <a:t>StringComparison.InvariantCultureIgnoreCase</a:t>
            </a:r>
            <a:r>
              <a:rPr lang="en-US" b="1" dirty="0" smtClean="0"/>
              <a:t>) );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609600" y="5105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 ("</a:t>
            </a:r>
            <a:r>
              <a:rPr lang="en-US" dirty="0" err="1" smtClean="0"/>
              <a:t>ab,cd</a:t>
            </a:r>
            <a:r>
              <a:rPr lang="en-US" dirty="0" smtClean="0"/>
              <a:t> </a:t>
            </a:r>
            <a:r>
              <a:rPr lang="en-US" dirty="0" err="1" smtClean="0"/>
              <a:t>ef".IndexOfAny</a:t>
            </a:r>
            <a:r>
              <a:rPr lang="en-US" dirty="0" smtClean="0"/>
              <a:t> (new char[] {' ', ','} )); </a:t>
            </a:r>
            <a:r>
              <a:rPr lang="ru-RU" dirty="0" smtClean="0"/>
              <a:t>	                   </a:t>
            </a:r>
            <a:r>
              <a:rPr lang="en-US" dirty="0" smtClean="0"/>
              <a:t>// 2</a:t>
            </a:r>
          </a:p>
          <a:p>
            <a:r>
              <a:rPr lang="en-US" dirty="0" err="1" smtClean="0"/>
              <a:t>Console.Write</a:t>
            </a:r>
            <a:r>
              <a:rPr lang="en-US" dirty="0" smtClean="0"/>
              <a:t> ("pas5w0rd".IndexOfAny ("0123456789".ToCharArray() )); </a:t>
            </a:r>
            <a:r>
              <a:rPr lang="ru-RU" dirty="0" smtClean="0"/>
              <a:t>             </a:t>
            </a:r>
            <a:r>
              <a:rPr lang="en-US" dirty="0" smtClean="0"/>
              <a:t>//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build="allAtOnce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Методы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524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left3 = "12345".Substring (0, 3); </a:t>
            </a:r>
            <a:r>
              <a:rPr lang="ru-RU" dirty="0" smtClean="0"/>
              <a:t>		</a:t>
            </a:r>
            <a:r>
              <a:rPr lang="en-US" dirty="0" smtClean="0"/>
              <a:t>// left3 = "123";</a:t>
            </a:r>
          </a:p>
          <a:p>
            <a:r>
              <a:rPr lang="en-US" dirty="0" smtClean="0"/>
              <a:t>string mid3 = "12345".Substring (1, 3); </a:t>
            </a:r>
            <a:r>
              <a:rPr lang="ru-RU" dirty="0" smtClean="0"/>
              <a:t>		</a:t>
            </a:r>
            <a:r>
              <a:rPr lang="en-US" dirty="0" smtClean="0"/>
              <a:t>// mid3 = "234";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38200" y="213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end3 = "12345".Substring (2); </a:t>
            </a:r>
            <a:r>
              <a:rPr lang="ru-RU" dirty="0" smtClean="0"/>
              <a:t>		</a:t>
            </a:r>
            <a:r>
              <a:rPr lang="en-US" dirty="0" smtClean="0"/>
              <a:t>// end3 = "345";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38200" y="28194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s1 = "</a:t>
            </a:r>
            <a:r>
              <a:rPr lang="en-US" dirty="0" err="1" smtClean="0"/>
              <a:t>helloworld".Insert</a:t>
            </a:r>
            <a:r>
              <a:rPr lang="en-US" dirty="0" smtClean="0"/>
              <a:t> (5, ", "); </a:t>
            </a:r>
            <a:r>
              <a:rPr lang="ru-RU" dirty="0" smtClean="0"/>
              <a:t>		</a:t>
            </a:r>
            <a:r>
              <a:rPr lang="en-US" dirty="0" smtClean="0"/>
              <a:t>// s1 = "hello, world"</a:t>
            </a:r>
          </a:p>
          <a:p>
            <a:r>
              <a:rPr lang="en-US" dirty="0" smtClean="0"/>
              <a:t>string s2 = s1.Remove (5, 2); </a:t>
            </a:r>
            <a:r>
              <a:rPr lang="ru-RU" dirty="0" smtClean="0"/>
              <a:t>			</a:t>
            </a:r>
            <a:r>
              <a:rPr lang="en-US" dirty="0" smtClean="0"/>
              <a:t>// s2 = "</a:t>
            </a:r>
            <a:r>
              <a:rPr lang="en-US" dirty="0" err="1" smtClean="0"/>
              <a:t>helloworld</a:t>
            </a:r>
            <a:r>
              <a:rPr lang="en-US" dirty="0" smtClean="0"/>
              <a:t>";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38200" y="36970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("12345".PadLeft (9, '*')); </a:t>
            </a:r>
            <a:r>
              <a:rPr lang="ru-RU" dirty="0" smtClean="0"/>
              <a:t>	</a:t>
            </a:r>
            <a:r>
              <a:rPr lang="en-US" dirty="0" smtClean="0"/>
              <a:t>// ****12345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("12345".PadLeft (9)); </a:t>
            </a:r>
            <a:r>
              <a:rPr lang="ru-RU" dirty="0" smtClean="0"/>
              <a:t>	</a:t>
            </a:r>
            <a:r>
              <a:rPr lang="en-US" dirty="0" smtClean="0"/>
              <a:t>// 12345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38200" y="52972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("to be </a:t>
            </a:r>
            <a:r>
              <a:rPr lang="en-US" dirty="0" err="1" smtClean="0"/>
              <a:t>done".Replace</a:t>
            </a:r>
            <a:r>
              <a:rPr lang="en-US" dirty="0" smtClean="0"/>
              <a:t> (" ", " | ") ); </a:t>
            </a:r>
            <a:r>
              <a:rPr lang="ru-RU" dirty="0" smtClean="0"/>
              <a:t>	</a:t>
            </a:r>
            <a:r>
              <a:rPr lang="en-US" dirty="0" smtClean="0"/>
              <a:t>// to | be | done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("to be </a:t>
            </a:r>
            <a:r>
              <a:rPr lang="en-US" dirty="0" err="1" smtClean="0"/>
              <a:t>done".Replace</a:t>
            </a:r>
            <a:r>
              <a:rPr lang="en-US" dirty="0" smtClean="0"/>
              <a:t> (" ", "") );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tobedone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838200" y="4659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 </a:t>
            </a:r>
            <a:r>
              <a:rPr lang="en-US" dirty="0" err="1" smtClean="0"/>
              <a:t>abc</a:t>
            </a:r>
            <a:r>
              <a:rPr lang="en-US" dirty="0" smtClean="0"/>
              <a:t> \t\r\n ".Trim().Length); </a:t>
            </a:r>
            <a:r>
              <a:rPr lang="ru-RU" dirty="0" smtClean="0"/>
              <a:t>		</a:t>
            </a:r>
            <a:r>
              <a:rPr lang="en-US" dirty="0" smtClean="0"/>
              <a:t>//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Массивы строк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51489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39624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(digits[1][2]);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onlyNo</a:t>
            </a:r>
            <a:r>
              <a:rPr lang="en-US" dirty="0" smtClean="0"/>
              <a:t> = digits[1].Replace("</a:t>
            </a:r>
            <a:r>
              <a:rPr lang="en-US" dirty="0" err="1" smtClean="0"/>
              <a:t>pe</a:t>
            </a:r>
            <a:r>
              <a:rPr lang="en-US" dirty="0" smtClean="0"/>
              <a:t>", "!");</a:t>
            </a:r>
          </a:p>
          <a:p>
            <a:endParaRPr lang="ru-RU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err="1" smtClean="0"/>
              <a:t>onlyNo</a:t>
            </a:r>
            <a:r>
              <a:rPr lang="ru-RU" dirty="0" smtClean="0"/>
              <a:t> 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Сплиты (разбиение строк)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800600"/>
            <a:ext cx="24090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33400" y="1905000"/>
            <a:ext cx="5334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7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"Enter x, y, z: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numberString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numbers = numberString.Split(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 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','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num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numbers)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num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.Parse(numbers[0]);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.Parse(numbers[1]);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z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.Parse(numbers[2]);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Сплиты и джойны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752600"/>
            <a:ext cx="1981200" cy="15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2600"/>
            <a:ext cx="665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715000"/>
            <a:ext cx="725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44888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Сравнение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строк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Equality comparison (</a:t>
            </a:r>
            <a:r>
              <a:rPr lang="ru-RU" b="1" dirty="0" smtClean="0">
                <a:latin typeface="Arial Black" pitchFamily="34" charset="0"/>
              </a:rPr>
              <a:t>Проверка на равенство</a:t>
            </a:r>
            <a:r>
              <a:rPr lang="en-US" b="1" dirty="0" smtClean="0">
                <a:latin typeface="Arial Black" pitchFamily="34" charset="0"/>
              </a:rPr>
              <a:t>)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Order comparison</a:t>
            </a:r>
            <a:r>
              <a:rPr lang="ru-RU" dirty="0" smtClean="0">
                <a:latin typeface="Arial Black" pitchFamily="34" charset="0"/>
              </a:rPr>
              <a:t> (Порядковое сравнение)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323986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string.Equals</a:t>
            </a:r>
            <a:r>
              <a:rPr lang="en-US" dirty="0" smtClean="0"/>
              <a:t> ("</a:t>
            </a:r>
            <a:r>
              <a:rPr lang="en-US" dirty="0" err="1" smtClean="0"/>
              <a:t>foo</a:t>
            </a:r>
            <a:r>
              <a:rPr lang="en-US" dirty="0" smtClean="0"/>
              <a:t>", "FOO ", 					</a:t>
            </a:r>
            <a:r>
              <a:rPr lang="en-US" b="1" dirty="0" err="1" smtClean="0"/>
              <a:t>StringComparison.OrdinalIgnoreCase</a:t>
            </a:r>
            <a:r>
              <a:rPr lang="en-US" dirty="0" smtClean="0"/>
              <a:t>)); 	// True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914400" y="2133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("</a:t>
            </a:r>
            <a:r>
              <a:rPr lang="en-US" dirty="0" err="1" smtClean="0"/>
              <a:t>foo</a:t>
            </a:r>
            <a:r>
              <a:rPr lang="en-US" dirty="0" smtClean="0"/>
              <a:t>" == "FOO"); 				// False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914400" y="2667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string.Equals</a:t>
            </a:r>
            <a:r>
              <a:rPr lang="en-US" dirty="0" smtClean="0"/>
              <a:t> ("</a:t>
            </a:r>
            <a:r>
              <a:rPr lang="en-US" dirty="0" err="1" smtClean="0"/>
              <a:t>foo</a:t>
            </a:r>
            <a:r>
              <a:rPr lang="en-US" dirty="0" smtClean="0"/>
              <a:t>", "FOO")); 			// False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14400" y="50292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Console.WriteLine ("Boston".CompareTo ("Austin")); 		// 1</a:t>
            </a:r>
          </a:p>
          <a:p>
            <a:r>
              <a:rPr lang="it-IT" dirty="0" smtClean="0"/>
              <a:t>Console.WriteLine ("Boston".CompareTo ("Boston")); 		// 0</a:t>
            </a:r>
          </a:p>
          <a:p>
            <a:r>
              <a:rPr lang="it-IT" dirty="0" smtClean="0"/>
              <a:t>Console.WriteLine ("Boston".CompareTo ("Chicago")); 		// −1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StringBuilder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762000" y="1905000"/>
            <a:ext cx="73914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StringBuilder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sb 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StringBuilder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50; i++)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sb.Append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(i +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","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sb.AppendLine();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sb.Append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"That’s All Folks!"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sb[0]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'X'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 (sb.ToString());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sb.Length = 0;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Подытожим…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990600" y="1325463"/>
            <a:ext cx="7620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Вставка символа/строки в строку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string.Insert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StringBuilder.Insert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dirty="0" smtClean="0">
                <a:latin typeface="Consolas" pitchFamily="49" charset="0"/>
              </a:rPr>
              <a:t> </a:t>
            </a:r>
            <a:r>
              <a:rPr lang="ru-RU" sz="1600" b="1" dirty="0" smtClean="0">
                <a:latin typeface="Consolas" pitchFamily="49" charset="0"/>
              </a:rPr>
              <a:t>Добавление символа/строки в конец строки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StringBuilder.Append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StringBuilder.AppendLine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baseline="0" dirty="0" smtClean="0">
                <a:latin typeface="Consolas" pitchFamily="49" charset="0"/>
              </a:rPr>
              <a:t> </a:t>
            </a:r>
            <a:r>
              <a:rPr lang="ru-RU" sz="1600" b="1" baseline="0" dirty="0" smtClean="0">
                <a:latin typeface="Consolas" pitchFamily="49" charset="0"/>
              </a:rPr>
              <a:t>Удаление символа/строки из строки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string.Remove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StringBuilder.Remove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b="1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Замена символа/строки на символ/строку в строке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</a:rPr>
              <a:t>	(</a:t>
            </a:r>
            <a:r>
              <a:rPr lang="en-US" sz="1600" dirty="0" err="1" smtClean="0">
                <a:latin typeface="Consolas" pitchFamily="49" charset="0"/>
              </a:rPr>
              <a:t>string.Replace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stringBuilder.Replace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sz="1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baseline="0" dirty="0" smtClean="0">
                <a:latin typeface="Consolas" pitchFamily="49" charset="0"/>
              </a:rPr>
              <a:t> </a:t>
            </a:r>
            <a:r>
              <a:rPr lang="ru-RU" sz="1600" b="1" baseline="0" dirty="0" smtClean="0">
                <a:latin typeface="Consolas" pitchFamily="49" charset="0"/>
              </a:rPr>
              <a:t>Поиск подстроки в строке</a:t>
            </a:r>
            <a:r>
              <a:rPr lang="en-US" sz="1600" b="1" baseline="0" dirty="0" smtClean="0">
                <a:latin typeface="Consolas" pitchFamily="49" charset="0"/>
              </a:rPr>
              <a:t>		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latin typeface="Consolas" pitchFamily="49" charset="0"/>
              </a:rPr>
              <a:t>	</a:t>
            </a:r>
            <a:r>
              <a:rPr lang="en-US" sz="1600" baseline="0" dirty="0" smtClean="0">
                <a:latin typeface="Consolas" pitchFamily="49" charset="0"/>
              </a:rPr>
              <a:t>(</a:t>
            </a:r>
            <a:r>
              <a:rPr lang="en-US" sz="1600" baseline="0" dirty="0" err="1" smtClean="0">
                <a:latin typeface="Consolas" pitchFamily="49" charset="0"/>
              </a:rPr>
              <a:t>string.IndexOf</a:t>
            </a:r>
            <a:r>
              <a:rPr lang="en-US" sz="1600" baseline="0" dirty="0" smtClean="0">
                <a:latin typeface="Consolas" pitchFamily="49" charset="0"/>
              </a:rPr>
              <a:t>, </a:t>
            </a:r>
            <a:r>
              <a:rPr lang="en-US" sz="1600" baseline="0" dirty="0" err="1" smtClean="0">
                <a:latin typeface="Consolas" pitchFamily="49" charset="0"/>
              </a:rPr>
              <a:t>LastIndexOf</a:t>
            </a:r>
            <a:r>
              <a:rPr lang="en-US" sz="1600" baseline="0" dirty="0" smtClean="0">
                <a:latin typeface="Consolas" pitchFamily="49" charset="0"/>
              </a:rPr>
              <a:t>, </a:t>
            </a:r>
            <a:r>
              <a:rPr lang="en-US" sz="1600" baseline="0" dirty="0" err="1" smtClean="0">
                <a:latin typeface="Consolas" pitchFamily="49" charset="0"/>
              </a:rPr>
              <a:t>IndexOfAny</a:t>
            </a:r>
            <a:r>
              <a:rPr lang="en-US" sz="1600" baseline="0" dirty="0" smtClean="0">
                <a:latin typeface="Consolas" pitchFamily="49" charset="0"/>
              </a:rPr>
              <a:t>, </a:t>
            </a:r>
            <a:r>
              <a:rPr lang="en-US" sz="1600" baseline="0" dirty="0" err="1" smtClean="0">
                <a:latin typeface="Consolas" pitchFamily="49" charset="0"/>
              </a:rPr>
              <a:t>LastIndexOfAny</a:t>
            </a:r>
            <a:r>
              <a:rPr lang="en-US" sz="1600" baseline="0" dirty="0" smtClean="0">
                <a:latin typeface="Consolas" pitchFamily="49" charset="0"/>
              </a:rPr>
              <a:t>)</a:t>
            </a:r>
            <a:endParaRPr lang="ru-RU" sz="1600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ru-RU" sz="1600" b="1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dirty="0" smtClean="0">
                <a:latin typeface="Consolas" pitchFamily="49" charset="0"/>
              </a:rPr>
              <a:t> </a:t>
            </a:r>
            <a:r>
              <a:rPr lang="ru-RU" sz="1600" b="1" dirty="0" smtClean="0">
                <a:latin typeface="Consolas" pitchFamily="49" charset="0"/>
              </a:rPr>
              <a:t>Извлечение подстроки из строки</a:t>
            </a:r>
            <a:r>
              <a:rPr lang="en-US" sz="1600" b="1" dirty="0" smtClean="0">
                <a:latin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string.Substring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ru-RU" sz="1600" b="1" baseline="0" dirty="0" smtClean="0">
              <a:latin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Разбиение строки на подстроки	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	</a:t>
            </a:r>
            <a:r>
              <a:rPr kumimoji="0" lang="ru-RU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(</a:t>
            </a:r>
            <a:r>
              <a:rPr kumimoji="0" lang="en-US" sz="16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string.Split</a:t>
            </a:r>
            <a:r>
              <a:rPr kumimoji="0" lang="ru-RU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1600" b="1" baseline="0" dirty="0" smtClean="0">
                <a:latin typeface="Consolas" pitchFamily="49" charset="0"/>
              </a:rPr>
              <a:t> </a:t>
            </a:r>
            <a:r>
              <a:rPr lang="ru-RU" sz="1600" b="1" baseline="0" dirty="0" smtClean="0">
                <a:latin typeface="Consolas" pitchFamily="49" charset="0"/>
              </a:rPr>
              <a:t>Объединение подстрок в строку</a:t>
            </a:r>
            <a:r>
              <a:rPr lang="en-US" sz="1600" b="1" baseline="0" dirty="0" smtClean="0">
                <a:latin typeface="Consolas" pitchFamily="49" charset="0"/>
              </a:rPr>
              <a:t>		</a:t>
            </a:r>
            <a:r>
              <a:rPr lang="en-US" sz="1600" baseline="0" dirty="0" smtClean="0">
                <a:latin typeface="Consolas" pitchFamily="49" charset="0"/>
              </a:rPr>
              <a:t>(</a:t>
            </a:r>
            <a:r>
              <a:rPr lang="en-US" sz="1600" baseline="0" dirty="0" err="1" smtClean="0">
                <a:latin typeface="Consolas" pitchFamily="49" charset="0"/>
              </a:rPr>
              <a:t>string.Join</a:t>
            </a:r>
            <a:r>
              <a:rPr lang="en-US" sz="1600" baseline="0" dirty="0" smtClean="0">
                <a:latin typeface="Consolas" pitchFamily="49" charset="0"/>
              </a:rPr>
              <a:t>)</a:t>
            </a: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Форматирование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905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composite = "Name=</a:t>
            </a:r>
            <a:r>
              <a:rPr lang="en-US" b="1" dirty="0" smtClean="0"/>
              <a:t>{0,-20} Credit Limit={1,15:C}";</a:t>
            </a:r>
            <a:endParaRPr lang="ru-RU" b="1" dirty="0" smtClean="0"/>
          </a:p>
          <a:p>
            <a:endParaRPr lang="en-US" b="1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string.Format</a:t>
            </a:r>
            <a:r>
              <a:rPr lang="en-US" dirty="0" smtClean="0"/>
              <a:t> (composite, "Mary", 500));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string.Format</a:t>
            </a:r>
            <a:r>
              <a:rPr lang="en-US" dirty="0" smtClean="0"/>
              <a:t> (composite, "Elizabeth", 20000));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38200" y="537346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s = "Name=" + "</a:t>
            </a:r>
            <a:r>
              <a:rPr lang="en-US" dirty="0" err="1" smtClean="0"/>
              <a:t>Mary".PadRight</a:t>
            </a:r>
            <a:r>
              <a:rPr lang="en-US" dirty="0" smtClean="0"/>
              <a:t> (20) +</a:t>
            </a:r>
          </a:p>
          <a:p>
            <a:r>
              <a:rPr lang="ru-RU" dirty="0" smtClean="0"/>
              <a:t>			</a:t>
            </a:r>
            <a:r>
              <a:rPr lang="en-US" dirty="0" smtClean="0"/>
              <a:t>" Credit Limit=" + 500.ToString ("C").</a:t>
            </a:r>
            <a:r>
              <a:rPr lang="en-US" dirty="0" err="1" smtClean="0"/>
              <a:t>PadLeft</a:t>
            </a:r>
            <a:r>
              <a:rPr lang="en-US" dirty="0" smtClean="0"/>
              <a:t> (15);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828800" y="3810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Name=Mary </a:t>
            </a:r>
            <a:r>
              <a:rPr lang="ru-RU" dirty="0" smtClean="0"/>
              <a:t>	</a:t>
            </a:r>
            <a:r>
              <a:rPr lang="en-US" dirty="0" smtClean="0"/>
              <a:t>Credit Limit= </a:t>
            </a:r>
            <a:r>
              <a:rPr lang="ru-RU" dirty="0" smtClean="0"/>
              <a:t>	</a:t>
            </a:r>
            <a:r>
              <a:rPr lang="en-US" dirty="0" smtClean="0"/>
              <a:t>$500.00</a:t>
            </a:r>
          </a:p>
          <a:p>
            <a:r>
              <a:rPr lang="en-US" dirty="0" smtClean="0"/>
              <a:t>Name=Elizabeth </a:t>
            </a:r>
            <a:r>
              <a:rPr lang="ru-RU" dirty="0" smtClean="0"/>
              <a:t>	</a:t>
            </a:r>
            <a:r>
              <a:rPr lang="en-US" dirty="0" smtClean="0"/>
              <a:t>Credit Limit= </a:t>
            </a:r>
            <a:r>
              <a:rPr lang="ru-RU" dirty="0" smtClean="0"/>
              <a:t>	</a:t>
            </a:r>
            <a:r>
              <a:rPr lang="en-US" dirty="0" smtClean="0"/>
              <a:t>$20,000.00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7086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Уже кое-что знаем: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5257800"/>
            <a:ext cx="208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 s</a:t>
            </a:r>
            <a:r>
              <a:rPr lang="ru-RU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"a"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C00000"/>
                </a:solidFill>
              </a:rPr>
              <a:t>"b"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181600" y="5715000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 s</a:t>
            </a:r>
            <a:r>
              <a:rPr lang="ru-RU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"a"</a:t>
            </a:r>
            <a:r>
              <a:rPr lang="en-US" dirty="0" smtClean="0"/>
              <a:t> + 5; </a:t>
            </a:r>
            <a:r>
              <a:rPr lang="ru-RU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// a5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6705600" cy="276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029200"/>
            <a:ext cx="335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638800" y="4800600"/>
            <a:ext cx="125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Конкатенация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  <p:bldP spid="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96200" cy="459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95325"/>
            <a:ext cx="6924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52725"/>
            <a:ext cx="70580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344253" cy="581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56507" y="1597223"/>
            <a:ext cx="1706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http://regex101.com</a:t>
            </a:r>
            <a:endParaRPr lang="ru-RU" sz="1400" dirty="0"/>
          </a:p>
        </p:txBody>
      </p:sp>
      <p:pic>
        <p:nvPicPr>
          <p:cNvPr id="4098" name="Picture 2" descr="регулярное вы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4017488" cy="239077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34290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u="sng" dirty="0" smtClean="0">
                <a:hlinkClick r:id="rId3"/>
              </a:rPr>
              <a:t>Регулярное выражение</a:t>
            </a:r>
            <a:r>
              <a:rPr lang="ru-RU" dirty="0" smtClean="0"/>
              <a:t> — это маска или образец последовательности символов. Они используются для поиска и изменения подстрок в тексте. В качестве примеров типичных задач, которые решаются с использованием регулярных выражений, можно привести:</a:t>
            </a:r>
            <a:endParaRPr lang="en-US" dirty="0" smtClean="0"/>
          </a:p>
          <a:p>
            <a:pPr fontAlgn="base"/>
            <a:endParaRPr lang="ru-RU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валидация строки которая должна представлять собой ip адрес, email или логин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замена устаревшего названия на новое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подсчет того, сколько раз некоторая конструкция встречается в тексте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нахождение в директории файлов с определенным расширением, например, txt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http://www.friendlyfunction.com/ru/using-regular-expressions-java/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5486400" y="1295400"/>
            <a:ext cx="328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http://www.dotnetperls.com/regex-match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600200"/>
          <a:ext cx="6096000" cy="3296242"/>
        </p:xfrm>
        <a:graphic>
          <a:graphicData uri="http://schemas.openxmlformats.org/drawingml/2006/table">
            <a:tbl>
              <a:tblPr/>
              <a:tblGrid>
                <a:gridCol w="1752600"/>
                <a:gridCol w="4343400"/>
              </a:tblGrid>
              <a:tr h="39637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1" dirty="0">
                          <a:solidFill>
                            <a:srgbClr val="FFFFFF"/>
                          </a:solidFill>
                        </a:rPr>
                        <a:t>выражение</a:t>
                      </a:r>
                    </a:p>
                  </a:txBody>
                  <a:tcPr marL="70781" marR="70781" marT="70781" marB="7078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1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70781" marR="70781" marT="70781" marB="7078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.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любой символ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аб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последовательность символов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а|б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любой из символов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solidFill>
                            <a:schemeClr val="tx1"/>
                          </a:solidFill>
                        </a:rPr>
                        <a:t>[абв]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solidFill>
                            <a:schemeClr val="tx1"/>
                          </a:solidFill>
                        </a:rPr>
                        <a:t>любое из значений в списке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[^абв]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все, кроме значений в списке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48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[а-г]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любое из значений в промежутке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[а-гА-Г]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любой из промежутков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59436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 * + ? | { [ () ^ $ . #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524000" y="54864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Эти  символы должны предваряться символом «</a:t>
            </a:r>
            <a:r>
              <a:rPr lang="en-US" dirty="0" smtClean="0"/>
              <a:t>\</a:t>
            </a:r>
            <a:r>
              <a:rPr lang="ru-RU" dirty="0" smtClean="0"/>
              <a:t>» в регулярке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81000" y="21336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@"(U|u)ser[1-5]"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test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"user2,   Uuser7 uUser3     'user4'  usr2"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RegExp.Matches(test) 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			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user2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User3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user4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600200"/>
          <a:ext cx="6019800" cy="4293788"/>
        </p:xfrm>
        <a:graphic>
          <a:graphicData uri="http://schemas.openxmlformats.org/drawingml/2006/table">
            <a:tbl>
              <a:tblPr/>
              <a:tblGrid>
                <a:gridCol w="1524000"/>
                <a:gridCol w="4495800"/>
              </a:tblGrid>
              <a:tr h="36067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rgbClr val="FFFFFF"/>
                          </a:solidFill>
                        </a:rPr>
                        <a:t>выражение</a:t>
                      </a:r>
                    </a:p>
                  </a:txBody>
                  <a:tcPr marL="45561" marR="45561" marT="45561" marB="4556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rgbClr val="FFFFFF"/>
                          </a:solidFill>
                        </a:rPr>
                        <a:t>значение</a:t>
                      </a:r>
                    </a:p>
                  </a:txBody>
                  <a:tcPr marL="45561" marR="45561" marT="45561" marB="4556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2295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^выражение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/>
                        <a:t>начало строки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выражение$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конец строки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\b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граница</a:t>
                      </a:r>
                      <a:r>
                        <a:rPr lang="ru-RU" sz="1600" baseline="0" dirty="0" smtClean="0"/>
                        <a:t> слова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?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игнорировать</a:t>
                      </a:r>
                      <a:r>
                        <a:rPr lang="ru-RU" sz="1600" baseline="0" dirty="0" smtClean="0"/>
                        <a:t> различия в регистре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\d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/>
                        <a:t>цифра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\D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все, кроме цифр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\s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пробельный символ, эквивалентно [\</a:t>
                      </a:r>
                      <a:r>
                        <a:rPr lang="en-US" sz="1600" dirty="0"/>
                        <a:t>t\n\x0B\f\r]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\S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/>
                        <a:t>все, кробе пробельных символов</a:t>
                      </a:r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\w</a:t>
                      </a:r>
                      <a:endParaRPr lang="en-US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символы слов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\W</a:t>
                      </a:r>
                      <a:endParaRPr lang="en-US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/>
                        <a:t>все, кроме символов слов</a:t>
                      </a:r>
                      <a:endParaRPr lang="ru-RU" sz="1600" dirty="0"/>
                    </a:p>
                  </a:txBody>
                  <a:tcPr marL="45561" marR="45561" marT="45561" marB="4556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828800"/>
          <a:ext cx="6781800" cy="4061473"/>
        </p:xfrm>
        <a:graphic>
          <a:graphicData uri="http://schemas.openxmlformats.org/drawingml/2006/table">
            <a:tbl>
              <a:tblPr/>
              <a:tblGrid>
                <a:gridCol w="2712720"/>
                <a:gridCol w="4069080"/>
              </a:tblGrid>
              <a:tr h="651184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выражение{количество}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сколько раз встречается, например, а{2}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51184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выражение{мин,макс}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сколько раз встречается, промежуток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4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выражение{мин,}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сколько раз встречается, минимум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выражение*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0 или более раз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выражение+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1 или более раз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3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выражение?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0 или 1 раз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995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/>
                        <a:t>(выражение)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/>
                        <a:t>использовать группу как единое выражение, например, (аб)+</a:t>
                      </a:r>
                    </a:p>
                  </a:txBody>
                  <a:tcPr marL="70781" marR="70781" marT="70781" marB="70781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Регулярные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648200"/>
            <a:ext cx="390634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62000" y="19812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@"[+-]?\d+"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input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r.Matches(input))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	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Группы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990600" y="2133600"/>
            <a:ext cx="7162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@"\b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(\w)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\w*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\1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\b"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test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"mouth eye  nose,  ear  wow!"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RegExp.Matches(test) 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	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eye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wow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string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6800" y="1447800"/>
            <a:ext cx="17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Неизменяемый!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091684" y="1752600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Ссылочный!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524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System.String</a:t>
            </a:r>
            <a:endParaRPr lang="ru-RU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s2 = "First Line\r\</a:t>
            </a:r>
            <a:r>
              <a:rPr lang="en-US" dirty="0" err="1" smtClean="0"/>
              <a:t>nSecond</a:t>
            </a:r>
            <a:r>
              <a:rPr lang="en-US" dirty="0" smtClean="0"/>
              <a:t> Line";</a:t>
            </a:r>
          </a:p>
          <a:p>
            <a:r>
              <a:rPr lang="en-US" dirty="0" smtClean="0"/>
              <a:t>string s3 = @"\\server\fileshare\helloworld.cs";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09600" y="3593068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 (new string ('*', 10));           // **********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609600" y="487680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empty = "";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(empty == ""); 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(empty == </a:t>
            </a:r>
            <a:r>
              <a:rPr lang="en-US" dirty="0" err="1" smtClean="0"/>
              <a:t>string.Empty</a:t>
            </a:r>
            <a:r>
              <a:rPr lang="en-US" dirty="0" smtClean="0"/>
              <a:t>); 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empty.Length</a:t>
            </a:r>
            <a:r>
              <a:rPr lang="en-US" dirty="0" smtClean="0"/>
              <a:t> == 0); // True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38200" y="51054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nullString</a:t>
            </a:r>
            <a:r>
              <a:rPr lang="en-US" dirty="0" smtClean="0"/>
              <a:t> = null;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nullString</a:t>
            </a:r>
            <a:r>
              <a:rPr lang="en-US" dirty="0" smtClean="0"/>
              <a:t> == null); 	// True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nullString</a:t>
            </a:r>
            <a:r>
              <a:rPr lang="en-US" dirty="0" smtClean="0"/>
              <a:t> == ""); 	// False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nullString.Length</a:t>
            </a:r>
            <a:r>
              <a:rPr lang="en-US" dirty="0" smtClean="0"/>
              <a:t> == 0); 	// </a:t>
            </a:r>
            <a:r>
              <a:rPr lang="en-US" dirty="0" err="1" smtClean="0"/>
              <a:t>NullReferenceException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6 0.00786 C 0.30711 0.03724 0.43507 0.06708 0.44809 0.00671 C 0.46111 -0.05367 0.29114 -0.29864 0.25781 -0.35416 C 0.22448 -0.40944 0.25069 -0.32362 0.24809 -0.3257 C 0.24548 -0.32778 0.24288 -0.3604 0.24218 -0.3673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8314E-6 C -0.0158 0.02452 -0.0316 0.04927 -0.03872 0.06038 C -0.04583 0.07148 -0.04462 0.0687 -0.0434 0.0663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5325E-6 C -0.01719 0.03354 -0.03438 0.06731 -0.04219 0.08235 C -0.05 0.09738 -0.04879 0.09368 -0.04723 0.09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Типы квантификаторов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ru-RU" sz="2000" b="1" dirty="0" smtClean="0"/>
              <a:t>Жадные квантификаторы</a:t>
            </a:r>
          </a:p>
          <a:p>
            <a:pPr fontAlgn="base"/>
            <a:r>
              <a:rPr lang="ru-RU" sz="1600" dirty="0" smtClean="0"/>
              <a:t>начинают с того что сопоставляют с выражением как можно большую подстроку. Если это не приводит к успеху то они на каждом следующем шаге уменьшают свой аппетит. Жадность является состоянием по умолчанию для квантификаторов, поэтому нам не нужно её специально указывать.</a:t>
            </a:r>
          </a:p>
          <a:p>
            <a:pPr fontAlgn="base"/>
            <a:endParaRPr lang="ru-RU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ru-RU" sz="2000" b="1" dirty="0" smtClean="0"/>
              <a:t>Ленивые квантификаторы</a:t>
            </a:r>
          </a:p>
          <a:p>
            <a:pPr fontAlgn="base"/>
            <a:r>
              <a:rPr lang="ru-RU" sz="1600" dirty="0" smtClean="0"/>
              <a:t>начинают с как можно меньшей подстроки, постепенно увеличивая её пока не добьются успеха. Для их обозначения используется символ «?» после квантификатора, например, «выражение*?» или «выражение{3}?».</a:t>
            </a:r>
          </a:p>
          <a:p>
            <a:pPr fontAlgn="base"/>
            <a:endParaRPr lang="ru-RU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ru-RU" sz="2000" b="1" dirty="0" smtClean="0"/>
              <a:t>Cобственнические квантификаторы</a:t>
            </a:r>
          </a:p>
          <a:p>
            <a:pPr fontAlgn="base"/>
            <a:r>
              <a:rPr lang="ru-RU" sz="1600" dirty="0" smtClean="0"/>
              <a:t>как и жадные начинают с наибольшей подстроки, но, в отличии от жадных, на этом и заканчивают. Если сопоставление с наибольшей подстрокой не привело к разрешению регулярного выражения то возвращается несовпадение. Cобственнические квантификаторы обозначаются с помощью символа «+», например, «выражение++» или «выражение{1,2}+»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Типы квантификаторов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534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Пусть у нас есть строка «00183295200».</a:t>
            </a:r>
          </a:p>
          <a:p>
            <a:r>
              <a:rPr lang="ru-RU" sz="1600" dirty="0" smtClean="0"/>
              <a:t>Рассмотрим регулярное выражение «.*00″, оно использует жадный квантификатор и найдет в нашей подстроку являющуюся всей строкой, т.е. «00183295200».</a:t>
            </a:r>
          </a:p>
          <a:p>
            <a:endParaRPr lang="ru-RU" sz="1600" dirty="0" smtClean="0"/>
          </a:p>
          <a:p>
            <a:r>
              <a:rPr lang="ru-RU" sz="1600" dirty="0" smtClean="0"/>
              <a:t>Ленивое регулярное выражение «.*?00″ сначала вернет «00», а затем и всю строку.</a:t>
            </a:r>
          </a:p>
          <a:p>
            <a:endParaRPr lang="ru-RU" sz="1600" dirty="0" smtClean="0"/>
          </a:p>
          <a:p>
            <a:r>
              <a:rPr lang="ru-RU" sz="1600" i="1" dirty="0" smtClean="0"/>
              <a:t>Собственническое же выражение «.*+00″ не вернет вообще ничего, «.*» заберет все символы и «00» сопоставить не удастся. С</a:t>
            </a:r>
            <a:r>
              <a:rPr lang="en-US" sz="1600" i="1" dirty="0" smtClean="0"/>
              <a:t>#.NET </a:t>
            </a:r>
            <a:r>
              <a:rPr lang="ru-RU" sz="1600" i="1" dirty="0" smtClean="0"/>
              <a:t>НЕ ПОДДЕРЖИВАЕТ</a:t>
            </a:r>
            <a:r>
              <a:rPr lang="en-US" sz="1600" i="1" dirty="0" smtClean="0"/>
              <a:t> </a:t>
            </a:r>
            <a:r>
              <a:rPr lang="ru-RU" sz="1600" i="1" dirty="0" smtClean="0"/>
              <a:t>ТАКИЕ ТИПЫ!</a:t>
            </a:r>
            <a:endParaRPr lang="ru-RU" sz="1600" i="1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721469"/>
            <a:ext cx="2448838" cy="114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3875544"/>
            <a:ext cx="5562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88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"00183295200"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R="0" lvl="0" indent="88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r1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@".*00"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r2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@".*?00"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"Жадный результат:"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lang="ru-RU" sz="1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r1.Matches(str))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        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"Ленивый результат:"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match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r2.Matches(str))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.WriteLine(match);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Доступ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к символам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1336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en-US" dirty="0" err="1" smtClean="0"/>
              <a:t>abcde</a:t>
            </a:r>
            <a:r>
              <a:rPr lang="en-US" dirty="0" smtClean="0"/>
              <a:t>";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char letter = </a:t>
            </a:r>
            <a:r>
              <a:rPr lang="en-US" dirty="0" err="1" smtClean="0"/>
              <a:t>str</a:t>
            </a:r>
            <a:r>
              <a:rPr lang="en-US" dirty="0" smtClean="0"/>
              <a:t>[1]; </a:t>
            </a:r>
            <a:r>
              <a:rPr lang="ru-RU" dirty="0" smtClean="0"/>
              <a:t>		</a:t>
            </a:r>
            <a:r>
              <a:rPr lang="en-US" dirty="0" smtClean="0"/>
              <a:t>// letter == 'b'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057400" y="43434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(char c in "123")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 (c + ","); </a:t>
            </a:r>
            <a:r>
              <a:rPr lang="ru-RU" dirty="0" smtClean="0"/>
              <a:t>	</a:t>
            </a:r>
            <a:r>
              <a:rPr lang="en-US" dirty="0" smtClean="0"/>
              <a:t>// 1,2,3,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[]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600201"/>
            <a:ext cx="4572000" cy="381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helloString</a:t>
            </a:r>
            <a:r>
              <a:rPr lang="en-US" dirty="0" smtClean="0"/>
              <a:t> = "Hello";</a:t>
            </a:r>
          </a:p>
          <a:p>
            <a:r>
              <a:rPr lang="en-US" dirty="0" smtClean="0"/>
              <a:t>char[] ca = </a:t>
            </a:r>
            <a:r>
              <a:rPr lang="en-US" dirty="0" err="1" smtClean="0"/>
              <a:t>helloString.ToCharArray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//char[] ca = "</a:t>
            </a:r>
            <a:r>
              <a:rPr lang="en-US" dirty="0" err="1" smtClean="0">
                <a:solidFill>
                  <a:srgbClr val="00B050"/>
                </a:solidFill>
              </a:rPr>
              <a:t>Hello".ToCharArray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ru-RU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s = new string (ca); </a:t>
            </a:r>
            <a:r>
              <a:rPr lang="ru-RU" dirty="0" smtClean="0"/>
              <a:t>             </a:t>
            </a:r>
            <a:r>
              <a:rPr lang="en-US" dirty="0" smtClean="0">
                <a:solidFill>
                  <a:srgbClr val="00B050"/>
                </a:solidFill>
              </a:rPr>
              <a:t>// s = "Hello"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</a:t>
            </a:r>
            <a:endParaRPr lang="ru-RU" sz="4000" dirty="0"/>
          </a:p>
        </p:txBody>
      </p:sp>
      <p:sp>
        <p:nvSpPr>
          <p:cNvPr id="7" name="Rectangle 6"/>
          <p:cNvSpPr/>
          <p:nvPr/>
        </p:nvSpPr>
        <p:spPr>
          <a:xfrm>
            <a:off x="3124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</a:t>
            </a:r>
            <a:endParaRPr lang="ru-RU" sz="40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9" name="Rectangle 8"/>
          <p:cNvSpPr/>
          <p:nvPr/>
        </p:nvSpPr>
        <p:spPr>
          <a:xfrm>
            <a:off x="4648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3469481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</a:t>
            </a:r>
            <a:endParaRPr lang="ru-RU" sz="4000" dirty="0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 rot="10800000" flipV="1">
            <a:off x="5791200" y="2859881"/>
            <a:ext cx="1752600" cy="609600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6200" y="2555081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ca[4]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[]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</a:t>
            </a:r>
            <a:endParaRPr lang="ru-RU" sz="4000" dirty="0"/>
          </a:p>
        </p:txBody>
      </p:sp>
      <p:sp>
        <p:nvSpPr>
          <p:cNvPr id="7" name="Rectangle 6"/>
          <p:cNvSpPr/>
          <p:nvPr/>
        </p:nvSpPr>
        <p:spPr>
          <a:xfrm>
            <a:off x="3200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</a:t>
            </a:r>
            <a:endParaRPr lang="ru-RU" sz="40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9" name="Rectangle 8"/>
          <p:cNvSpPr/>
          <p:nvPr/>
        </p:nvSpPr>
        <p:spPr>
          <a:xfrm>
            <a:off x="4724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</a:t>
            </a:r>
            <a:endParaRPr lang="ru-RU" sz="40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32766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</a:t>
            </a:r>
            <a:endParaRPr lang="ru-RU" sz="4000" dirty="0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 rot="10800000" flipV="1">
            <a:off x="5867400" y="2667000"/>
            <a:ext cx="1752600" cy="609600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72400" y="2362200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ca[4]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286000"/>
            <a:ext cx="8524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 так-то прост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7432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char.ToUpper</a:t>
            </a:r>
            <a:r>
              <a:rPr lang="en-US" dirty="0" smtClean="0"/>
              <a:t> ('c')); 			// C</a:t>
            </a:r>
          </a:p>
          <a:p>
            <a:endParaRPr lang="en-US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System.Char.IsWhiteSpace</a:t>
            </a:r>
            <a:r>
              <a:rPr lang="en-US" dirty="0" smtClean="0"/>
              <a:t> ('\t')); 	// True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143000" y="3810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 err="1" smtClean="0"/>
              <a:t>char.ToUpperInvariant</a:t>
            </a:r>
            <a:r>
              <a:rPr lang="en-US" dirty="0" smtClean="0"/>
              <a:t> (‘t')); 		// 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181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System.Char</a:t>
            </a:r>
            <a:endParaRPr lang="ru-RU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Тип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char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 так-то прост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95400"/>
            <a:ext cx="5486400" cy="49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Конкатенирование строк (сцепление)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28886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1166</Words>
  <Application>Microsoft Office PowerPoint</Application>
  <PresentationFormat>On-screen Show (4:3)</PresentationFormat>
  <Paragraphs>308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468</cp:revision>
  <dcterms:created xsi:type="dcterms:W3CDTF">2006-08-16T00:00:00Z</dcterms:created>
  <dcterms:modified xsi:type="dcterms:W3CDTF">2014-11-30T18:35:36Z</dcterms:modified>
</cp:coreProperties>
</file>