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82" r:id="rId2"/>
    <p:sldId id="310" r:id="rId3"/>
    <p:sldId id="314" r:id="rId4"/>
    <p:sldId id="316" r:id="rId5"/>
    <p:sldId id="317" r:id="rId6"/>
    <p:sldId id="315" r:id="rId7"/>
    <p:sldId id="319" r:id="rId8"/>
    <p:sldId id="318" r:id="rId9"/>
    <p:sldId id="311" r:id="rId10"/>
    <p:sldId id="312" r:id="rId11"/>
    <p:sldId id="308" r:id="rId12"/>
    <p:sldId id="309" r:id="rId13"/>
    <p:sldId id="320" r:id="rId14"/>
    <p:sldId id="321" r:id="rId15"/>
    <p:sldId id="322" r:id="rId16"/>
    <p:sldId id="323" r:id="rId17"/>
    <p:sldId id="313" r:id="rId18"/>
    <p:sldId id="32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99" autoAdjust="0"/>
    <p:restoredTop sz="94624" autoAdjust="0"/>
  </p:normalViewPr>
  <p:slideViewPr>
    <p:cSldViewPr>
      <p:cViewPr varScale="1">
        <p:scale>
          <a:sx n="107" d="100"/>
          <a:sy n="107" d="100"/>
        </p:scale>
        <p:origin x="-16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CBD47-ACB8-44C4-830A-17F6F96AE595}" type="datetimeFigureOut">
              <a:rPr lang="ru-RU" smtClean="0"/>
              <a:pPr/>
              <a:t>21.12.2014</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39EFB-DE11-4798-80C8-CB55D856FF8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7A49D1-18BD-418B-B696-B5187668C566}" type="datetime1">
              <a:rPr lang="en-US" smtClean="0"/>
              <a:pPr/>
              <a:t>12/21/2014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597E9-E938-42E8-AAEF-9F86B385D060}" type="datetime1">
              <a:rPr lang="en-US" smtClean="0"/>
              <a:pPr/>
              <a:t>12/21/2014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92B0-2A11-4865-8C76-A2B164AC7F4E}" type="datetime1">
              <a:rPr lang="en-US" smtClean="0"/>
              <a:pPr/>
              <a:t>12/21/2014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4CA4C-B8B9-439A-A3B3-E3A6919C3530}" type="datetime1">
              <a:rPr lang="en-US" smtClean="0"/>
              <a:pPr/>
              <a:t>12/21/2014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EFA8A-FFA9-41AC-8A0D-319E4CD5267E}" type="datetime1">
              <a:rPr lang="en-US" smtClean="0"/>
              <a:pPr/>
              <a:t>12/21/2014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E3FA2-4530-4143-B590-C2218C28BEB2}" type="datetime1">
              <a:rPr lang="en-US" smtClean="0"/>
              <a:pPr/>
              <a:t>12/21/2014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7E779-D56A-4E9B-8249-766664941F65}" type="datetime1">
              <a:rPr lang="en-US" smtClean="0"/>
              <a:pPr/>
              <a:t>12/21/2014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F8FDB-AA56-4B60-8FFD-2B18603792A3}" type="datetime1">
              <a:rPr lang="en-US" smtClean="0"/>
              <a:pPr/>
              <a:t>12/21/2014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EE758-7B76-4DD1-A3D7-6951135F13F5}" type="datetime1">
              <a:rPr lang="en-US" smtClean="0"/>
              <a:pPr/>
              <a:t>12/21/2014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C565C-551F-4D3C-9C97-52F296EEF78C}" type="datetime1">
              <a:rPr lang="en-US" smtClean="0"/>
              <a:pPr/>
              <a:t>12/21/2014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FCE86-40D6-4AD3-852A-9EF1D4E95443}" type="datetime1">
              <a:rPr lang="en-US" smtClean="0"/>
              <a:pPr/>
              <a:t>12/21/2014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08E66-A70B-4497-A33C-1CE8676EE28F}" type="datetime1">
              <a:rPr lang="en-US" smtClean="0"/>
              <a:pPr/>
              <a:t>12/21/2014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1828800"/>
            <a:ext cx="7086600" cy="7620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200" b="1" dirty="0" smtClean="0">
                <a:latin typeface="Footlight MT Light" pitchFamily="18" charset="0"/>
              </a:rPr>
              <a:t>Анализ алгоритмов</a:t>
            </a:r>
            <a:endParaRPr kumimoji="0" lang="en-US" sz="3200" b="1" i="0" u="none" strike="noStrike" kern="1200" cap="none" spc="0" normalizeH="0" baseline="0" noProof="0" dirty="0" smtClean="0">
              <a:ln>
                <a:noFill/>
              </a:ln>
              <a:solidFill>
                <a:schemeClr val="tx1"/>
              </a:solidFill>
              <a:effectLst/>
              <a:uLnTx/>
              <a:uFillTx/>
              <a:latin typeface="Footlight MT Ligh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1600" i="0" u="none" strike="noStrike" kern="1200" cap="none" spc="0" normalizeH="0" baseline="0" noProof="0" dirty="0" smtClean="0">
              <a:ln>
                <a:noFill/>
              </a:ln>
              <a:solidFill>
                <a:schemeClr val="tx1"/>
              </a:solidFill>
              <a:effectLst/>
              <a:uLnTx/>
              <a:uFillTx/>
              <a:latin typeface="Footlight MT Light" pitchFamily="18" charset="0"/>
            </a:endParaRPr>
          </a:p>
        </p:txBody>
      </p:sp>
      <p:sp>
        <p:nvSpPr>
          <p:cNvPr id="5" name="Subtitle 2"/>
          <p:cNvSpPr txBox="1">
            <a:spLocks/>
          </p:cNvSpPr>
          <p:nvPr/>
        </p:nvSpPr>
        <p:spPr>
          <a:xfrm>
            <a:off x="3048000" y="3200400"/>
            <a:ext cx="3886200" cy="18288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Анализ алгоритмов</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О(</a:t>
            </a:r>
            <a:r>
              <a:rPr lang="en-US" sz="2800" dirty="0" smtClean="0">
                <a:latin typeface="Showcard Gothic" pitchFamily="82" charset="0"/>
              </a:rPr>
              <a:t>n</a:t>
            </a:r>
            <a:r>
              <a:rPr lang="ru-RU" sz="2800" dirty="0" smtClean="0">
                <a:latin typeface="Showcard Gothic" pitchFamily="82" charset="0"/>
              </a:rPr>
              <a:t>)-нотация</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Примеры</a:t>
            </a:r>
          </a:p>
        </p:txBody>
      </p:sp>
      <p:pic>
        <p:nvPicPr>
          <p:cNvPr id="18435" name="Picture 3"/>
          <p:cNvPicPr>
            <a:picLocks noChangeAspect="1" noChangeArrowheads="1"/>
          </p:cNvPicPr>
          <p:nvPr/>
        </p:nvPicPr>
        <p:blipFill>
          <a:blip r:embed="rId2"/>
          <a:srcRect/>
          <a:stretch>
            <a:fillRect/>
          </a:stretch>
        </p:blipFill>
        <p:spPr bwMode="auto">
          <a:xfrm>
            <a:off x="3581400" y="304800"/>
            <a:ext cx="2349500" cy="9906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Обозначения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1025" name="Rectangle 1"/>
          <p:cNvSpPr>
            <a:spLocks noChangeArrowheads="1"/>
          </p:cNvSpPr>
          <p:nvPr/>
        </p:nvSpPr>
        <p:spPr bwMode="auto">
          <a:xfrm>
            <a:off x="533400" y="1600200"/>
            <a:ext cx="8229600" cy="3939540"/>
          </a:xfrm>
          <a:prstGeom prst="rect">
            <a:avLst/>
          </a:prstGeom>
          <a:solidFill>
            <a:srgbClr val="FFFFFF"/>
          </a:solidFill>
          <a:ln w="9525">
            <a:noFill/>
            <a:miter lim="800000"/>
            <a:headEnd/>
            <a:tailEnd/>
          </a:ln>
          <a:effectLst/>
        </p:spPr>
        <p:txBody>
          <a:bodyPr vert="horz" wrap="square" lIns="9522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ru-RU" sz="1600" b="0" i="0" u="none" strike="noStrike" cap="none" normalizeH="0" baseline="0" dirty="0" smtClean="0">
                <a:ln>
                  <a:noFill/>
                </a:ln>
                <a:solidFill>
                  <a:srgbClr val="000000"/>
                </a:solidFill>
                <a:effectLst/>
                <a:latin typeface="Verdana" pitchFamily="34" charset="0"/>
              </a:rPr>
              <a:t>(О — большое) — верхняя граница, в то время как (Омега — большое) — нижняя граница. Тета требует как (О — большое), так и (Омега — большое), поэтому она является точной оценкой (она должна быть ограничена как сверху, так и снизу). К примеру, алгоритм требующий Ω (n logn) требует не менее n logn времени, но верхняя граница не известна. Алгоритм требующий Θ (n logn) предпочтительнее потому, что он требует не менее n logn (Ω (n logn)) и не более чем n logn (O(n logn)).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ru-RU" sz="16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ru-RU" sz="1600" dirty="0" smtClean="0">
              <a:solidFill>
                <a:srgbClr val="000000"/>
              </a:solidFill>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ru-RU" sz="16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ru-RU" sz="1600" b="0" i="0" u="none" strike="noStrike" cap="none" normalizeH="0" baseline="0" dirty="0" smtClean="0">
                <a:ln>
                  <a:noFill/>
                </a:ln>
                <a:solidFill>
                  <a:srgbClr val="000000"/>
                </a:solidFill>
                <a:effectLst/>
                <a:latin typeface="Verdana" pitchFamily="34" charset="0"/>
              </a:rPr>
              <a:t> f(x)=Θ(g(n)) означает, что f растет так же как и g когда n стремится к бесконечности. Другими словами, скорость роста f(x) асимптотически пропорциональна скорости роста g(n).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ru-RU" sz="16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ru-RU" sz="1600" b="0" i="0" u="none" strike="noStrike" cap="none" normalizeH="0" baseline="0" dirty="0" smtClean="0">
                <a:ln>
                  <a:noFill/>
                </a:ln>
                <a:solidFill>
                  <a:srgbClr val="000000"/>
                </a:solidFill>
                <a:effectLst/>
                <a:latin typeface="Verdana" pitchFamily="34" charset="0"/>
              </a:rPr>
              <a:t> f(x)=O(g(n)). Здесь темпы роста не быстрее, чем g (n). O большое является наиболее полезной, поскольку представляет наихудший случай.</a:t>
            </a:r>
            <a:r>
              <a:rPr kumimoji="0" lang="ru-RU" sz="1600" b="0" i="0" u="none" strike="noStrike" cap="none" normalizeH="0" baseline="0" dirty="0" smtClean="0">
                <a:ln>
                  <a:noFill/>
                </a:ln>
                <a:solidFill>
                  <a:schemeClr val="tx1"/>
                </a:solidFill>
                <a:effectLst/>
                <a:latin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Таблица роста О</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4" name="Table 3"/>
          <p:cNvGraphicFramePr>
            <a:graphicFrameLocks noGrp="1"/>
          </p:cNvGraphicFramePr>
          <p:nvPr/>
        </p:nvGraphicFramePr>
        <p:xfrm>
          <a:off x="2057399" y="1844040"/>
          <a:ext cx="5715001" cy="3413760"/>
        </p:xfrm>
        <a:graphic>
          <a:graphicData uri="http://schemas.openxmlformats.org/drawingml/2006/table">
            <a:tbl>
              <a:tblPr/>
              <a:tblGrid>
                <a:gridCol w="1500188"/>
                <a:gridCol w="4214813"/>
              </a:tblGrid>
              <a:tr h="0">
                <a:tc>
                  <a:txBody>
                    <a:bodyPr/>
                    <a:lstStyle/>
                    <a:p>
                      <a:pPr algn="l" fontAlgn="b"/>
                      <a:r>
                        <a:rPr lang="en-US" b="1" dirty="0"/>
                        <a:t>f(n)</a:t>
                      </a:r>
                      <a:endParaRPr lang="en-US" dirty="0"/>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ru-RU" b="1" dirty="0" smtClean="0"/>
                        <a:t>Название</a:t>
                      </a:r>
                      <a:endParaRPr lang="en-US" dirty="0"/>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tcPr>
                </a:tc>
              </a:tr>
              <a:tr h="0">
                <a:tc>
                  <a:txBody>
                    <a:bodyPr/>
                    <a:lstStyle/>
                    <a:p>
                      <a:pPr fontAlgn="t"/>
                      <a:r>
                        <a:rPr lang="ru-RU" b="0" i="0" u="none" strike="noStrike" dirty="0" smtClean="0">
                          <a:solidFill>
                            <a:schemeClr val="tx1"/>
                          </a:solidFill>
                          <a:latin typeface="MathJax_Main"/>
                        </a:rPr>
                        <a:t>О(1)</a:t>
                      </a:r>
                      <a:endParaRPr lang="ru-RU"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Константный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in"/>
                        </a:rPr>
                        <a:t>O(log </a:t>
                      </a:r>
                      <a:r>
                        <a:rPr lang="en-US" b="0" i="0" u="none" strike="noStrike" dirty="0" smtClean="0">
                          <a:solidFill>
                            <a:schemeClr val="tx1"/>
                          </a:solidFill>
                          <a:latin typeface="MathJax_Math-italic"/>
                        </a:rPr>
                        <a:t>N)</a:t>
                      </a:r>
                      <a:endParaRPr lang="en-US"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Логарифмический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th-italic"/>
                        </a:rPr>
                        <a:t>O(N)</a:t>
                      </a:r>
                      <a:endParaRPr lang="en-US"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Линейный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th-italic"/>
                        </a:rPr>
                        <a:t>O(N</a:t>
                      </a:r>
                      <a:r>
                        <a:rPr lang="ru-RU" b="0" i="0" u="none" strike="noStrike" dirty="0" smtClean="0">
                          <a:solidFill>
                            <a:schemeClr val="tx1"/>
                          </a:solidFill>
                          <a:latin typeface="MathJax_Math-italic"/>
                        </a:rPr>
                        <a:t> </a:t>
                      </a:r>
                      <a:r>
                        <a:rPr lang="en-US" b="0" i="0" u="none" strike="noStrike" dirty="0" smtClean="0">
                          <a:solidFill>
                            <a:schemeClr val="tx1"/>
                          </a:solidFill>
                          <a:latin typeface="MathJax_Main"/>
                        </a:rPr>
                        <a:t>log </a:t>
                      </a:r>
                      <a:r>
                        <a:rPr lang="en-US" b="0" i="0" u="none" strike="noStrike" dirty="0" smtClean="0">
                          <a:solidFill>
                            <a:schemeClr val="tx1"/>
                          </a:solidFill>
                          <a:latin typeface="MathJax_Math-italic"/>
                        </a:rPr>
                        <a:t>N)</a:t>
                      </a:r>
                      <a:endParaRPr lang="en-US"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Лог-линейный (квазилинейный)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th-italic"/>
                        </a:rPr>
                        <a:t>O(N</a:t>
                      </a:r>
                      <a:r>
                        <a:rPr lang="en-US" b="0" i="0" u="none" strike="noStrike" baseline="30000" dirty="0" smtClean="0">
                          <a:solidFill>
                            <a:schemeClr val="tx1"/>
                          </a:solidFill>
                          <a:latin typeface="MathJax_Main"/>
                        </a:rPr>
                        <a:t>2</a:t>
                      </a:r>
                      <a:r>
                        <a:rPr lang="en-US" b="0" i="0" u="none" strike="noStrike" dirty="0" smtClean="0">
                          <a:solidFill>
                            <a:schemeClr val="tx1"/>
                          </a:solidFill>
                          <a:latin typeface="MathJax_Math-italic"/>
                        </a:rPr>
                        <a:t>)</a:t>
                      </a:r>
                      <a:endParaRPr lang="en-US" baseline="30000"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Квадратический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th-italic"/>
                        </a:rPr>
                        <a:t>O(N</a:t>
                      </a:r>
                      <a:r>
                        <a:rPr lang="en-US" b="0" i="0" u="none" strike="noStrike" baseline="30000" dirty="0" smtClean="0">
                          <a:solidFill>
                            <a:schemeClr val="tx1"/>
                          </a:solidFill>
                          <a:latin typeface="MathJax_Main"/>
                        </a:rPr>
                        <a:t>3</a:t>
                      </a:r>
                      <a:r>
                        <a:rPr lang="en-US" b="0" i="0" u="none" strike="noStrike" dirty="0" smtClean="0">
                          <a:solidFill>
                            <a:schemeClr val="tx1"/>
                          </a:solidFill>
                          <a:latin typeface="MathJax_Math-italic"/>
                        </a:rPr>
                        <a:t>)</a:t>
                      </a:r>
                      <a:endParaRPr lang="en-US" baseline="30000"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ru-RU" dirty="0" smtClean="0"/>
                        <a:t>Кубический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b="0" i="0" u="none" strike="noStrike" dirty="0" smtClean="0">
                          <a:solidFill>
                            <a:schemeClr val="tx1"/>
                          </a:solidFill>
                          <a:latin typeface="MathJax_Main"/>
                        </a:rPr>
                        <a:t>O(2</a:t>
                      </a:r>
                      <a:r>
                        <a:rPr lang="en-US" b="0" i="0" u="none" strike="noStrike" baseline="30000" dirty="0" smtClean="0">
                          <a:solidFill>
                            <a:schemeClr val="tx1"/>
                          </a:solidFill>
                          <a:latin typeface="MathJax_Math-italic"/>
                        </a:rPr>
                        <a:t>N</a:t>
                      </a:r>
                      <a:r>
                        <a:rPr lang="en-US" b="0" i="0" u="none" strike="noStrike" dirty="0" smtClean="0">
                          <a:solidFill>
                            <a:schemeClr val="tx1"/>
                          </a:solidFill>
                          <a:latin typeface="MathJax_Math-italic"/>
                        </a:rPr>
                        <a:t>)</a:t>
                      </a:r>
                      <a:endParaRPr lang="en-US" baseline="30000" dirty="0">
                        <a:solidFill>
                          <a:schemeClr val="tx1"/>
                        </a:solidFill>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ru-RU" dirty="0" smtClean="0"/>
                        <a:t>Экспоненциальный рост</a:t>
                      </a:r>
                      <a:endParaRPr lang="en-US" dirty="0"/>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График роста О</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4098" name="Picture 2" descr="http://habrastorage.org/getpro/habr/post_images/195/e1f/6a1/195e1f6a1379554ca9025338301a78ed.png"/>
          <p:cNvPicPr>
            <a:picLocks noChangeAspect="1" noChangeArrowheads="1"/>
          </p:cNvPicPr>
          <p:nvPr/>
        </p:nvPicPr>
        <p:blipFill>
          <a:blip r:embed="rId2"/>
          <a:srcRect/>
          <a:stretch>
            <a:fillRect/>
          </a:stretch>
        </p:blipFill>
        <p:spPr bwMode="auto">
          <a:xfrm>
            <a:off x="152400" y="1219200"/>
            <a:ext cx="8820150" cy="49911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7848600" cy="9906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Задача о сумме кубов</a:t>
            </a:r>
            <a:endPar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x^3 + y^3 + z^3 = N</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7169" name="Picture 1"/>
          <p:cNvPicPr>
            <a:picLocks noChangeAspect="1" noChangeArrowheads="1"/>
          </p:cNvPicPr>
          <p:nvPr/>
        </p:nvPicPr>
        <p:blipFill>
          <a:blip r:embed="rId2"/>
          <a:srcRect/>
          <a:stretch>
            <a:fillRect/>
          </a:stretch>
        </p:blipFill>
        <p:spPr bwMode="auto">
          <a:xfrm>
            <a:off x="914399" y="1905000"/>
            <a:ext cx="7700777" cy="3352800"/>
          </a:xfrm>
          <a:prstGeom prst="rect">
            <a:avLst/>
          </a:prstGeom>
          <a:noFill/>
          <a:ln w="9525">
            <a:noFill/>
            <a:miter lim="800000"/>
            <a:headEnd/>
            <a:tailEnd/>
          </a:ln>
          <a:effectLst/>
        </p:spPr>
      </p:pic>
      <p:sp>
        <p:nvSpPr>
          <p:cNvPr id="6" name="Rectangle 5"/>
          <p:cNvSpPr/>
          <p:nvPr/>
        </p:nvSpPr>
        <p:spPr>
          <a:xfrm>
            <a:off x="533400" y="5715000"/>
            <a:ext cx="3276600" cy="769441"/>
          </a:xfrm>
          <a:prstGeom prst="rect">
            <a:avLst/>
          </a:prstGeom>
        </p:spPr>
        <p:txBody>
          <a:bodyPr wrap="square">
            <a:spAutoFit/>
          </a:bodyPr>
          <a:lstStyle/>
          <a:p>
            <a:r>
              <a:rPr lang="en-US" sz="4400" dirty="0" smtClean="0"/>
              <a:t>O( </a:t>
            </a:r>
            <a:r>
              <a:rPr lang="en-US" sz="4400" b="1" dirty="0" smtClean="0"/>
              <a:t>N log</a:t>
            </a:r>
            <a:r>
              <a:rPr lang="en-US" sz="4400" b="1" baseline="30000" dirty="0" smtClean="0"/>
              <a:t>3</a:t>
            </a:r>
            <a:r>
              <a:rPr lang="en-US" sz="4400" b="1" dirty="0" smtClean="0"/>
              <a:t>N</a:t>
            </a:r>
            <a:r>
              <a:rPr lang="en-US" sz="4400" dirty="0" smtClean="0"/>
              <a:t> </a:t>
            </a:r>
            <a:r>
              <a:rPr lang="en-US" sz="4400" dirty="0" smtClean="0"/>
              <a:t>)</a:t>
            </a:r>
            <a:endParaRPr lang="ru-RU" sz="4400" dirty="0"/>
          </a:p>
        </p:txBody>
      </p:sp>
      <p:sp>
        <p:nvSpPr>
          <p:cNvPr id="7" name="Rectangle 1"/>
          <p:cNvSpPr>
            <a:spLocks noChangeArrowheads="1"/>
          </p:cNvSpPr>
          <p:nvPr/>
        </p:nvSpPr>
        <p:spPr bwMode="auto">
          <a:xfrm>
            <a:off x="4191000" y="5486400"/>
            <a:ext cx="4191000" cy="132343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Verdana" pitchFamily="34" charset="0"/>
              </a:rPr>
              <a:t>Впрочем, современный</a:t>
            </a:r>
            <a:r>
              <a:rPr kumimoji="0" lang="ru-RU" sz="1400" b="0" i="0" u="none" strike="noStrike" cap="none" normalizeH="0" dirty="0" smtClean="0">
                <a:ln>
                  <a:noFill/>
                </a:ln>
                <a:solidFill>
                  <a:srgbClr val="000000"/>
                </a:solidFill>
                <a:effectLst/>
                <a:latin typeface="Verdana" pitchFamily="34" charset="0"/>
              </a:rPr>
              <a:t> </a:t>
            </a:r>
            <a:r>
              <a:rPr kumimoji="0" lang="ru-RU" sz="1400" b="0" i="0" u="none" strike="noStrike" cap="none" normalizeH="0" baseline="0" dirty="0" smtClean="0">
                <a:ln>
                  <a:noFill/>
                </a:ln>
                <a:solidFill>
                  <a:srgbClr val="000000"/>
                </a:solidFill>
                <a:effectLst/>
                <a:latin typeface="Verdana" pitchFamily="34" charset="0"/>
              </a:rPr>
              <a:t>компилятор может оптимизировать код (сделать вычисление кубического корня перед циклами), тогда: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rgbClr val="000000"/>
              </a:solidFill>
              <a:effectLst/>
              <a:latin typeface="Verdana" pitchFamily="34" charset="0"/>
            </a:endParaRPr>
          </a:p>
          <a:p>
            <a:pPr fontAlgn="base">
              <a:spcBef>
                <a:spcPct val="0"/>
              </a:spcBef>
              <a:spcAft>
                <a:spcPct val="0"/>
              </a:spcAft>
            </a:pPr>
            <a:r>
              <a:rPr lang="ru-RU" sz="1600" dirty="0" smtClean="0"/>
              <a:t>сложность </a:t>
            </a:r>
            <a:r>
              <a:rPr lang="en-US" sz="1600" dirty="0" smtClean="0"/>
              <a:t>O</a:t>
            </a:r>
            <a:r>
              <a:rPr lang="en-US" sz="1600" dirty="0" smtClean="0"/>
              <a:t>( </a:t>
            </a:r>
            <a:r>
              <a:rPr lang="en-US" sz="1600" b="1" dirty="0" smtClean="0"/>
              <a:t>N</a:t>
            </a:r>
            <a:r>
              <a:rPr lang="en-US" sz="1600" dirty="0" smtClean="0"/>
              <a:t> </a:t>
            </a:r>
            <a:r>
              <a:rPr lang="en-US" sz="1600" dirty="0" smtClean="0"/>
              <a:t>)</a:t>
            </a:r>
            <a:endParaRPr lang="ru-RU" sz="16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20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0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7848600" cy="9906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Задача о сумме кубов</a:t>
            </a:r>
            <a:endPar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x^3 + y^3 + z^3 = N</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27650" name="Picture 2"/>
          <p:cNvPicPr>
            <a:picLocks noChangeAspect="1" noChangeArrowheads="1"/>
          </p:cNvPicPr>
          <p:nvPr/>
        </p:nvPicPr>
        <p:blipFill>
          <a:blip r:embed="rId2"/>
          <a:srcRect/>
          <a:stretch>
            <a:fillRect/>
          </a:stretch>
        </p:blipFill>
        <p:spPr bwMode="auto">
          <a:xfrm>
            <a:off x="1219200" y="1600200"/>
            <a:ext cx="7162800" cy="3686735"/>
          </a:xfrm>
          <a:prstGeom prst="rect">
            <a:avLst/>
          </a:prstGeom>
          <a:noFill/>
          <a:ln w="9525">
            <a:noFill/>
            <a:miter lim="800000"/>
            <a:headEnd/>
            <a:tailEnd/>
          </a:ln>
          <a:effectLst/>
        </p:spPr>
      </p:pic>
      <p:sp>
        <p:nvSpPr>
          <p:cNvPr id="6" name="Rectangle 5"/>
          <p:cNvSpPr/>
          <p:nvPr/>
        </p:nvSpPr>
        <p:spPr>
          <a:xfrm>
            <a:off x="533400" y="5715000"/>
            <a:ext cx="5334000" cy="769441"/>
          </a:xfrm>
          <a:prstGeom prst="rect">
            <a:avLst/>
          </a:prstGeom>
        </p:spPr>
        <p:txBody>
          <a:bodyPr wrap="square">
            <a:spAutoFit/>
          </a:bodyPr>
          <a:lstStyle/>
          <a:p>
            <a:r>
              <a:rPr lang="en-US" sz="4400" dirty="0" smtClean="0"/>
              <a:t>O( </a:t>
            </a:r>
            <a:r>
              <a:rPr lang="en-US" sz="4400" b="1" dirty="0" smtClean="0"/>
              <a:t>N </a:t>
            </a:r>
            <a:r>
              <a:rPr lang="ru-RU" sz="4400" b="1" dirty="0" smtClean="0"/>
              <a:t>+ </a:t>
            </a:r>
            <a:r>
              <a:rPr lang="en-US" sz="4400" b="1" dirty="0" err="1" smtClean="0"/>
              <a:t>logN</a:t>
            </a:r>
            <a:r>
              <a:rPr lang="en-US" sz="4400" dirty="0" smtClean="0"/>
              <a:t> ) ~ O(</a:t>
            </a:r>
            <a:r>
              <a:rPr lang="en-US" sz="4400" b="1" dirty="0" smtClean="0"/>
              <a:t>N </a:t>
            </a:r>
            <a:r>
              <a:rPr lang="en-US" sz="4400" dirty="0" smtClean="0"/>
              <a:t>)</a:t>
            </a:r>
            <a:endParaRPr lang="ru-RU"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7848600" cy="9906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Задача о сумме кубов</a:t>
            </a:r>
            <a:endPar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x^3 + y^3 + z^3 = N</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5"/>
          <p:cNvSpPr/>
          <p:nvPr/>
        </p:nvSpPr>
        <p:spPr>
          <a:xfrm>
            <a:off x="1981200" y="5715000"/>
            <a:ext cx="5334000" cy="769441"/>
          </a:xfrm>
          <a:prstGeom prst="rect">
            <a:avLst/>
          </a:prstGeom>
        </p:spPr>
        <p:txBody>
          <a:bodyPr wrap="square">
            <a:spAutoFit/>
          </a:bodyPr>
          <a:lstStyle/>
          <a:p>
            <a:r>
              <a:rPr lang="en-US" sz="4400" dirty="0" smtClean="0"/>
              <a:t>O( </a:t>
            </a:r>
            <a:r>
              <a:rPr lang="en-US" sz="4400" b="1" dirty="0" smtClean="0"/>
              <a:t>N</a:t>
            </a:r>
            <a:r>
              <a:rPr lang="en-US" sz="4400" b="1" baseline="30000" dirty="0" smtClean="0"/>
              <a:t>3</a:t>
            </a:r>
            <a:r>
              <a:rPr lang="en-US" sz="4400" dirty="0" smtClean="0"/>
              <a:t> )              </a:t>
            </a:r>
            <a:r>
              <a:rPr lang="el-GR" sz="4400" dirty="0" smtClean="0"/>
              <a:t>Θ</a:t>
            </a:r>
            <a:r>
              <a:rPr lang="en-US" sz="4400" dirty="0" smtClean="0"/>
              <a:t>( </a:t>
            </a:r>
            <a:r>
              <a:rPr lang="en-US" sz="4400" b="1" dirty="0" smtClean="0"/>
              <a:t>N</a:t>
            </a:r>
            <a:r>
              <a:rPr lang="en-US" sz="4400" b="1" baseline="30000" dirty="0" smtClean="0"/>
              <a:t>3 </a:t>
            </a:r>
            <a:r>
              <a:rPr lang="en-US" sz="4400" dirty="0" smtClean="0"/>
              <a:t>)</a:t>
            </a:r>
            <a:endParaRPr lang="ru-RU" sz="4400" dirty="0"/>
          </a:p>
        </p:txBody>
      </p:sp>
      <p:pic>
        <p:nvPicPr>
          <p:cNvPr id="28675" name="Picture 3"/>
          <p:cNvPicPr>
            <a:picLocks noChangeAspect="1" noChangeArrowheads="1"/>
          </p:cNvPicPr>
          <p:nvPr/>
        </p:nvPicPr>
        <p:blipFill>
          <a:blip r:embed="rId2"/>
          <a:srcRect/>
          <a:stretch>
            <a:fillRect/>
          </a:stretch>
        </p:blipFill>
        <p:spPr bwMode="auto">
          <a:xfrm>
            <a:off x="685800" y="1676400"/>
            <a:ext cx="8085799" cy="3810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Рекурсивные алгоритмы</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31746" name="Picture 2"/>
          <p:cNvPicPr>
            <a:picLocks noChangeAspect="1" noChangeArrowheads="1"/>
          </p:cNvPicPr>
          <p:nvPr/>
        </p:nvPicPr>
        <p:blipFill>
          <a:blip r:embed="rId2"/>
          <a:srcRect/>
          <a:stretch>
            <a:fillRect/>
          </a:stretch>
        </p:blipFill>
        <p:spPr bwMode="auto">
          <a:xfrm>
            <a:off x="762000" y="2057400"/>
            <a:ext cx="5005277" cy="1600200"/>
          </a:xfrm>
          <a:prstGeom prst="rect">
            <a:avLst/>
          </a:prstGeom>
          <a:noFill/>
          <a:ln w="9525">
            <a:noFill/>
            <a:miter lim="800000"/>
            <a:headEnd/>
            <a:tailEnd/>
          </a:ln>
          <a:effectLst/>
        </p:spPr>
      </p:pic>
      <p:sp>
        <p:nvSpPr>
          <p:cNvPr id="7" name="Rectangle 6"/>
          <p:cNvSpPr/>
          <p:nvPr/>
        </p:nvSpPr>
        <p:spPr>
          <a:xfrm>
            <a:off x="5029200" y="4800600"/>
            <a:ext cx="1676400" cy="769441"/>
          </a:xfrm>
          <a:prstGeom prst="rect">
            <a:avLst/>
          </a:prstGeom>
        </p:spPr>
        <p:txBody>
          <a:bodyPr wrap="square">
            <a:spAutoFit/>
          </a:bodyPr>
          <a:lstStyle/>
          <a:p>
            <a:r>
              <a:rPr lang="en-US" sz="4400" dirty="0" smtClean="0"/>
              <a:t>O( </a:t>
            </a:r>
            <a:r>
              <a:rPr lang="en-US" sz="4400" b="1" dirty="0" smtClean="0"/>
              <a:t>N</a:t>
            </a:r>
            <a:r>
              <a:rPr lang="en-US" sz="4400" dirty="0" smtClean="0"/>
              <a:t> )</a:t>
            </a:r>
            <a:endParaRPr lang="ru-RU"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Рекурсивные алгоритмы</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7171" name="Picture 3" descr="http://blog.marquiswang.com/wp-content/uploads/2010/02/Untitled.png"/>
          <p:cNvPicPr>
            <a:picLocks noChangeAspect="1" noChangeArrowheads="1"/>
          </p:cNvPicPr>
          <p:nvPr/>
        </p:nvPicPr>
        <p:blipFill>
          <a:blip r:embed="rId2"/>
          <a:srcRect/>
          <a:stretch>
            <a:fillRect/>
          </a:stretch>
        </p:blipFill>
        <p:spPr bwMode="auto">
          <a:xfrm>
            <a:off x="4343400" y="2209800"/>
            <a:ext cx="4362450" cy="3305175"/>
          </a:xfrm>
          <a:prstGeom prst="rect">
            <a:avLst/>
          </a:prstGeom>
          <a:noFill/>
        </p:spPr>
      </p:pic>
      <p:sp>
        <p:nvSpPr>
          <p:cNvPr id="6" name="Rectangle 5"/>
          <p:cNvSpPr/>
          <p:nvPr/>
        </p:nvSpPr>
        <p:spPr>
          <a:xfrm>
            <a:off x="1295400" y="4038600"/>
            <a:ext cx="2133600" cy="769441"/>
          </a:xfrm>
          <a:prstGeom prst="rect">
            <a:avLst/>
          </a:prstGeom>
        </p:spPr>
        <p:txBody>
          <a:bodyPr wrap="square">
            <a:spAutoFit/>
          </a:bodyPr>
          <a:lstStyle/>
          <a:p>
            <a:r>
              <a:rPr lang="en-US" sz="4400" dirty="0" smtClean="0"/>
              <a:t>O( </a:t>
            </a:r>
            <a:r>
              <a:rPr lang="en-US" sz="4400" b="1" dirty="0" smtClean="0"/>
              <a:t>2</a:t>
            </a:r>
            <a:r>
              <a:rPr lang="en-US" sz="4400" b="1" baseline="30000" dirty="0" smtClean="0"/>
              <a:t>N</a:t>
            </a:r>
            <a:r>
              <a:rPr lang="en-US" sz="4400" dirty="0" smtClean="0"/>
              <a:t> )</a:t>
            </a:r>
            <a:endParaRPr lang="ru-RU" sz="4400" dirty="0"/>
          </a:p>
        </p:txBody>
      </p:sp>
      <p:pic>
        <p:nvPicPr>
          <p:cNvPr id="7173" name="Picture 5"/>
          <p:cNvPicPr>
            <a:picLocks noChangeAspect="1" noChangeArrowheads="1"/>
          </p:cNvPicPr>
          <p:nvPr/>
        </p:nvPicPr>
        <p:blipFill>
          <a:blip r:embed="rId3"/>
          <a:srcRect/>
          <a:stretch>
            <a:fillRect/>
          </a:stretch>
        </p:blipFill>
        <p:spPr bwMode="auto">
          <a:xfrm>
            <a:off x="609600" y="1524000"/>
            <a:ext cx="4491470"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Фибоначчи</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можно и за </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O(N)</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6477000" y="5257800"/>
            <a:ext cx="1676400" cy="769441"/>
          </a:xfrm>
          <a:prstGeom prst="rect">
            <a:avLst/>
          </a:prstGeom>
        </p:spPr>
        <p:txBody>
          <a:bodyPr wrap="square">
            <a:spAutoFit/>
          </a:bodyPr>
          <a:lstStyle/>
          <a:p>
            <a:r>
              <a:rPr lang="en-US" sz="4400" dirty="0" smtClean="0"/>
              <a:t>O( </a:t>
            </a:r>
            <a:r>
              <a:rPr lang="en-US" sz="4400" b="1" dirty="0" smtClean="0"/>
              <a:t>N</a:t>
            </a:r>
            <a:r>
              <a:rPr lang="en-US" sz="4400" dirty="0" smtClean="0"/>
              <a:t> )</a:t>
            </a:r>
            <a:endParaRPr lang="ru-RU" sz="4400" dirty="0"/>
          </a:p>
        </p:txBody>
      </p:sp>
      <p:pic>
        <p:nvPicPr>
          <p:cNvPr id="30722" name="Picture 2"/>
          <p:cNvPicPr>
            <a:picLocks noChangeAspect="1" noChangeArrowheads="1"/>
          </p:cNvPicPr>
          <p:nvPr/>
        </p:nvPicPr>
        <p:blipFill>
          <a:blip r:embed="rId2"/>
          <a:srcRect/>
          <a:stretch>
            <a:fillRect/>
          </a:stretch>
        </p:blipFill>
        <p:spPr bwMode="auto">
          <a:xfrm>
            <a:off x="838200" y="1676400"/>
            <a:ext cx="4177331" cy="4038601"/>
          </a:xfrm>
          <a:prstGeom prst="rect">
            <a:avLst/>
          </a:prstGeom>
          <a:noFill/>
          <a:ln w="9525">
            <a:noFill/>
            <a:miter lim="800000"/>
            <a:headEnd/>
            <a:tailEnd/>
          </a:ln>
          <a:effectLst/>
        </p:spPr>
      </p:pic>
      <p:sp>
        <p:nvSpPr>
          <p:cNvPr id="8" name="Rectangle 1"/>
          <p:cNvSpPr>
            <a:spLocks noChangeArrowheads="1"/>
          </p:cNvSpPr>
          <p:nvPr/>
        </p:nvSpPr>
        <p:spPr bwMode="auto">
          <a:xfrm>
            <a:off x="4648200" y="1828800"/>
            <a:ext cx="3657600" cy="64633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Verdana" pitchFamily="34" charset="0"/>
              </a:rPr>
              <a:t>Итерационный вариант быстрый, значит и рекурсию можно сделать быстрее... </a:t>
            </a:r>
            <a:endParaRPr kumimoji="0" lang="en-US" sz="1400" b="0" i="0" u="none" strike="noStrike" cap="none" normalizeH="0" baseline="0" dirty="0" smtClean="0">
              <a:ln>
                <a:noFill/>
              </a:ln>
              <a:solidFill>
                <a:srgbClr val="000000"/>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bg/>
                                          </p:spTgt>
                                        </p:tgtEl>
                                        <p:attrNameLst>
                                          <p:attrName>style.visibility</p:attrName>
                                        </p:attrNameLst>
                                      </p:cBhvr>
                                      <p:to>
                                        <p:strVal val="visible"/>
                                      </p:to>
                                    </p:set>
                                    <p:animEffect transition="in" filter="fade">
                                      <p:cBhvr>
                                        <p:cTn id="13" dur="2000"/>
                                        <p:tgtEl>
                                          <p:spTgt spid="8">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Ссылки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Rectangle 3"/>
          <p:cNvSpPr/>
          <p:nvPr/>
        </p:nvSpPr>
        <p:spPr>
          <a:xfrm>
            <a:off x="4744133" y="3276600"/>
            <a:ext cx="3409267" cy="369332"/>
          </a:xfrm>
          <a:prstGeom prst="rect">
            <a:avLst/>
          </a:prstGeom>
        </p:spPr>
        <p:txBody>
          <a:bodyPr wrap="none">
            <a:spAutoFit/>
          </a:bodyPr>
          <a:lstStyle/>
          <a:p>
            <a:r>
              <a:rPr lang="en-US" dirty="0" smtClean="0"/>
              <a:t>http://habrahabr.ru/post/196560/</a:t>
            </a:r>
            <a:endParaRPr lang="ru-RU" dirty="0"/>
          </a:p>
        </p:txBody>
      </p:sp>
      <p:sp>
        <p:nvSpPr>
          <p:cNvPr id="6" name="Rectangle 5"/>
          <p:cNvSpPr/>
          <p:nvPr/>
        </p:nvSpPr>
        <p:spPr>
          <a:xfrm>
            <a:off x="4724400" y="3874532"/>
            <a:ext cx="3409267" cy="369332"/>
          </a:xfrm>
          <a:prstGeom prst="rect">
            <a:avLst/>
          </a:prstGeom>
        </p:spPr>
        <p:txBody>
          <a:bodyPr wrap="none">
            <a:spAutoFit/>
          </a:bodyPr>
          <a:lstStyle/>
          <a:p>
            <a:r>
              <a:rPr lang="en-US" dirty="0" smtClean="0"/>
              <a:t>http://habrahabr.ru/post/195482/</a:t>
            </a:r>
            <a:endParaRPr lang="ru-RU" dirty="0"/>
          </a:p>
        </p:txBody>
      </p:sp>
      <p:sp>
        <p:nvSpPr>
          <p:cNvPr id="7" name="Rectangle 6"/>
          <p:cNvSpPr/>
          <p:nvPr/>
        </p:nvSpPr>
        <p:spPr>
          <a:xfrm>
            <a:off x="4724400" y="4484132"/>
            <a:ext cx="3409267" cy="369332"/>
          </a:xfrm>
          <a:prstGeom prst="rect">
            <a:avLst/>
          </a:prstGeom>
        </p:spPr>
        <p:txBody>
          <a:bodyPr wrap="none">
            <a:spAutoFit/>
          </a:bodyPr>
          <a:lstStyle/>
          <a:p>
            <a:r>
              <a:rPr lang="en-US" dirty="0" smtClean="0"/>
              <a:t>http://habrahabr.ru/post/195996/</a:t>
            </a:r>
            <a:endParaRPr lang="ru-RU" dirty="0"/>
          </a:p>
        </p:txBody>
      </p:sp>
      <p:sp>
        <p:nvSpPr>
          <p:cNvPr id="8" name="Rectangle 7"/>
          <p:cNvSpPr/>
          <p:nvPr/>
        </p:nvSpPr>
        <p:spPr>
          <a:xfrm>
            <a:off x="4724400" y="5093732"/>
            <a:ext cx="3409267" cy="369332"/>
          </a:xfrm>
          <a:prstGeom prst="rect">
            <a:avLst/>
          </a:prstGeom>
        </p:spPr>
        <p:txBody>
          <a:bodyPr wrap="none">
            <a:spAutoFit/>
          </a:bodyPr>
          <a:lstStyle/>
          <a:p>
            <a:r>
              <a:rPr lang="en-US" dirty="0" smtClean="0"/>
              <a:t>http://habrahabr.ru/post/196226/</a:t>
            </a:r>
            <a:endParaRPr lang="ru-RU" dirty="0"/>
          </a:p>
        </p:txBody>
      </p:sp>
      <p:sp>
        <p:nvSpPr>
          <p:cNvPr id="9" name="Rectangle 8"/>
          <p:cNvSpPr/>
          <p:nvPr/>
        </p:nvSpPr>
        <p:spPr>
          <a:xfrm>
            <a:off x="457200" y="1600200"/>
            <a:ext cx="6193747" cy="738664"/>
          </a:xfrm>
          <a:prstGeom prst="rect">
            <a:avLst/>
          </a:prstGeom>
        </p:spPr>
        <p:txBody>
          <a:bodyPr wrap="none">
            <a:spAutoFit/>
          </a:bodyPr>
          <a:lstStyle/>
          <a:p>
            <a:pPr algn="ctr" fontAlgn="base"/>
            <a:r>
              <a:rPr lang="ru-RU" dirty="0" smtClean="0"/>
              <a:t>4 статьи</a:t>
            </a:r>
          </a:p>
          <a:p>
            <a:pPr fontAlgn="base"/>
            <a:r>
              <a:rPr lang="ru-RU" sz="2400" b="1" dirty="0" smtClean="0"/>
              <a:t>«Введение в анализ сложности алгоритмов»</a:t>
            </a:r>
            <a:endParaRPr lang="ru-RU" sz="2400" b="1" dirty="0"/>
          </a:p>
        </p:txBody>
      </p:sp>
      <p:sp>
        <p:nvSpPr>
          <p:cNvPr id="10" name="Rectangle 9"/>
          <p:cNvSpPr/>
          <p:nvPr/>
        </p:nvSpPr>
        <p:spPr>
          <a:xfrm>
            <a:off x="3200400" y="3276600"/>
            <a:ext cx="1447800" cy="338554"/>
          </a:xfrm>
          <a:prstGeom prst="rect">
            <a:avLst/>
          </a:prstGeom>
        </p:spPr>
        <p:txBody>
          <a:bodyPr wrap="square">
            <a:spAutoFit/>
          </a:bodyPr>
          <a:lstStyle/>
          <a:p>
            <a:pPr algn="ctr" fontAlgn="base"/>
            <a:r>
              <a:rPr lang="ru-RU" sz="1600" b="1" dirty="0" smtClean="0"/>
              <a:t>Часть 1</a:t>
            </a:r>
            <a:endParaRPr lang="ru-RU" sz="1600" b="1" dirty="0"/>
          </a:p>
        </p:txBody>
      </p:sp>
      <p:sp>
        <p:nvSpPr>
          <p:cNvPr id="11" name="Rectangle 10"/>
          <p:cNvSpPr/>
          <p:nvPr/>
        </p:nvSpPr>
        <p:spPr>
          <a:xfrm>
            <a:off x="3200400" y="3886200"/>
            <a:ext cx="1447800" cy="338554"/>
          </a:xfrm>
          <a:prstGeom prst="rect">
            <a:avLst/>
          </a:prstGeom>
        </p:spPr>
        <p:txBody>
          <a:bodyPr wrap="square">
            <a:spAutoFit/>
          </a:bodyPr>
          <a:lstStyle/>
          <a:p>
            <a:pPr algn="ctr" fontAlgn="base"/>
            <a:r>
              <a:rPr lang="ru-RU" sz="1600" b="1" dirty="0" smtClean="0"/>
              <a:t>Часть 2</a:t>
            </a:r>
            <a:endParaRPr lang="ru-RU" sz="1600" b="1" dirty="0"/>
          </a:p>
        </p:txBody>
      </p:sp>
      <p:sp>
        <p:nvSpPr>
          <p:cNvPr id="13" name="Rectangle 12"/>
          <p:cNvSpPr/>
          <p:nvPr/>
        </p:nvSpPr>
        <p:spPr>
          <a:xfrm>
            <a:off x="3200400" y="5105400"/>
            <a:ext cx="1447800" cy="338554"/>
          </a:xfrm>
          <a:prstGeom prst="rect">
            <a:avLst/>
          </a:prstGeom>
        </p:spPr>
        <p:txBody>
          <a:bodyPr wrap="square">
            <a:spAutoFit/>
          </a:bodyPr>
          <a:lstStyle/>
          <a:p>
            <a:pPr algn="ctr" fontAlgn="base"/>
            <a:r>
              <a:rPr lang="ru-RU" sz="1600" b="1" dirty="0" smtClean="0"/>
              <a:t>Часть 4</a:t>
            </a:r>
            <a:endParaRPr lang="ru-RU" sz="1600" b="1" dirty="0"/>
          </a:p>
        </p:txBody>
      </p:sp>
      <p:sp>
        <p:nvSpPr>
          <p:cNvPr id="14" name="Rectangle 13"/>
          <p:cNvSpPr/>
          <p:nvPr/>
        </p:nvSpPr>
        <p:spPr>
          <a:xfrm>
            <a:off x="3200400" y="4495800"/>
            <a:ext cx="1447800" cy="338554"/>
          </a:xfrm>
          <a:prstGeom prst="rect">
            <a:avLst/>
          </a:prstGeom>
        </p:spPr>
        <p:txBody>
          <a:bodyPr wrap="square">
            <a:spAutoFit/>
          </a:bodyPr>
          <a:lstStyle/>
          <a:p>
            <a:pPr algn="ctr" fontAlgn="base"/>
            <a:r>
              <a:rPr lang="ru-RU" sz="1600" b="1" dirty="0" smtClean="0"/>
              <a:t>Часть 3</a:t>
            </a:r>
            <a:endParaRPr lang="ru-RU" sz="1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Цена действий</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B6F15528-21DE-4FAA-801E-634DDDAF4B2B}" type="slidenum">
              <a:rPr lang="en-US" smtClean="0"/>
              <a:pPr/>
              <a:t>3</a:t>
            </a:fld>
            <a:endParaRPr lang="en-US"/>
          </a:p>
        </p:txBody>
      </p:sp>
      <p:pic>
        <p:nvPicPr>
          <p:cNvPr id="1027" name="Picture 3"/>
          <p:cNvPicPr>
            <a:picLocks noChangeAspect="1" noChangeArrowheads="1"/>
          </p:cNvPicPr>
          <p:nvPr/>
        </p:nvPicPr>
        <p:blipFill>
          <a:blip r:embed="rId2"/>
          <a:srcRect/>
          <a:stretch>
            <a:fillRect/>
          </a:stretch>
        </p:blipFill>
        <p:spPr bwMode="auto">
          <a:xfrm>
            <a:off x="1600200" y="1600200"/>
            <a:ext cx="6019800" cy="4049247"/>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524000" y="1600200"/>
            <a:ext cx="6450980" cy="3962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Цена действий</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1066800" y="1447800"/>
            <a:ext cx="7467600" cy="2246769"/>
          </a:xfrm>
          <a:prstGeom prst="rect">
            <a:avLst/>
          </a:prstGeom>
        </p:spPr>
        <p:txBody>
          <a:bodyPr wrap="square">
            <a:spAutoFit/>
          </a:bodyPr>
          <a:lstStyle/>
          <a:p>
            <a:r>
              <a:rPr lang="pt-BR" dirty="0" smtClean="0"/>
              <a:t> </a:t>
            </a:r>
            <a:r>
              <a:rPr lang="pt-BR" dirty="0" smtClean="0">
                <a:solidFill>
                  <a:srgbClr val="FF0000"/>
                </a:solidFill>
              </a:rPr>
              <a:t>k1 </a:t>
            </a:r>
            <a:r>
              <a:rPr lang="pt-BR" dirty="0" smtClean="0">
                <a:solidFill>
                  <a:srgbClr val="FF0000"/>
                </a:solidFill>
              </a:rPr>
              <a:t>+ k2 + k3 + k4 + k5 </a:t>
            </a:r>
            <a:r>
              <a:rPr lang="pt-BR" dirty="0" smtClean="0"/>
              <a:t>+ </a:t>
            </a:r>
            <a:r>
              <a:rPr lang="pt-BR" sz="2400" b="1" dirty="0" smtClean="0"/>
              <a:t>N * (</a:t>
            </a:r>
            <a:r>
              <a:rPr lang="pt-BR" sz="2400" b="1" dirty="0" smtClean="0">
                <a:solidFill>
                  <a:srgbClr val="0000FF"/>
                </a:solidFill>
              </a:rPr>
              <a:t>k6 + k7 + k8 + k9 + k10</a:t>
            </a:r>
            <a:r>
              <a:rPr lang="pt-BR" sz="2400" b="1" dirty="0" smtClean="0"/>
              <a:t>) </a:t>
            </a:r>
            <a:r>
              <a:rPr lang="pt-BR" dirty="0" smtClean="0"/>
              <a:t>+ </a:t>
            </a:r>
            <a:r>
              <a:rPr lang="pt-BR" dirty="0" smtClean="0">
                <a:solidFill>
                  <a:srgbClr val="FF0000"/>
                </a:solidFill>
              </a:rPr>
              <a:t>k11 + k12 </a:t>
            </a:r>
            <a:endParaRPr lang="ru-RU" dirty="0" smtClean="0">
              <a:solidFill>
                <a:srgbClr val="FF0000"/>
              </a:solidFill>
            </a:endParaRPr>
          </a:p>
          <a:p>
            <a:endParaRPr lang="ru-RU" dirty="0" smtClean="0"/>
          </a:p>
          <a:p>
            <a:r>
              <a:rPr lang="pt-BR" dirty="0" smtClean="0"/>
              <a:t>=  </a:t>
            </a:r>
            <a:r>
              <a:rPr lang="pt-BR" dirty="0" smtClean="0">
                <a:solidFill>
                  <a:srgbClr val="0000FF"/>
                </a:solidFill>
              </a:rPr>
              <a:t>a</a:t>
            </a:r>
            <a:r>
              <a:rPr lang="pt-BR" dirty="0" smtClean="0"/>
              <a:t>*N + </a:t>
            </a:r>
            <a:r>
              <a:rPr lang="pt-BR" dirty="0" smtClean="0">
                <a:solidFill>
                  <a:srgbClr val="FF0000"/>
                </a:solidFill>
              </a:rPr>
              <a:t>b</a:t>
            </a:r>
          </a:p>
          <a:p>
            <a:endParaRPr lang="ru-RU" dirty="0" smtClean="0"/>
          </a:p>
          <a:p>
            <a:endParaRPr lang="ru-RU" dirty="0" smtClean="0"/>
          </a:p>
          <a:p>
            <a:r>
              <a:rPr lang="ru-RU" dirty="0" smtClean="0"/>
              <a:t>	</a:t>
            </a:r>
            <a:r>
              <a:rPr lang="en-US" sz="4400" dirty="0" smtClean="0"/>
              <a:t>a*</a:t>
            </a:r>
            <a:r>
              <a:rPr lang="en-US" sz="4400" b="1" dirty="0" smtClean="0"/>
              <a:t>N</a:t>
            </a:r>
            <a:r>
              <a:rPr lang="en-US" sz="4400" dirty="0" smtClean="0"/>
              <a:t> </a:t>
            </a:r>
            <a:r>
              <a:rPr lang="en-US" sz="4400" dirty="0" smtClean="0"/>
              <a:t>+ b       </a:t>
            </a:r>
            <a:r>
              <a:rPr lang="en-US" sz="4400" dirty="0" smtClean="0"/>
              <a:t> </a:t>
            </a:r>
            <a:r>
              <a:rPr lang="en-US" sz="4400" dirty="0" smtClean="0"/>
              <a:t>~        </a:t>
            </a:r>
            <a:r>
              <a:rPr lang="el-GR" sz="4400" dirty="0" smtClean="0"/>
              <a:t>Θ</a:t>
            </a:r>
            <a:r>
              <a:rPr lang="en-US" sz="4400" dirty="0" smtClean="0"/>
              <a:t>( </a:t>
            </a:r>
            <a:r>
              <a:rPr lang="en-US" sz="4400" b="1" dirty="0" smtClean="0"/>
              <a:t>N</a:t>
            </a:r>
            <a:r>
              <a:rPr lang="en-US" sz="4400" dirty="0" smtClean="0"/>
              <a:t> )</a:t>
            </a:r>
            <a:endParaRPr lang="ru-RU" sz="4400" dirty="0"/>
          </a:p>
        </p:txBody>
      </p:sp>
      <p:sp>
        <p:nvSpPr>
          <p:cNvPr id="6145" name="Rectangle 1"/>
          <p:cNvSpPr>
            <a:spLocks noChangeArrowheads="1"/>
          </p:cNvSpPr>
          <p:nvPr/>
        </p:nvSpPr>
        <p:spPr bwMode="auto">
          <a:xfrm>
            <a:off x="609600" y="4648200"/>
            <a:ext cx="7924800" cy="107721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Verdana" pitchFamily="34" charset="0"/>
              </a:rPr>
              <a:t>При анализе сложности важность имеет только то, что происходит с функцией подсчёта инструкций при значительном возрастании </a:t>
            </a:r>
            <a:r>
              <a:rPr kumimoji="0" lang="en-US" sz="1400" b="0" i="0" u="none" strike="noStrike" cap="none" normalizeH="0" baseline="0" dirty="0" smtClean="0">
                <a:ln>
                  <a:noFill/>
                </a:ln>
                <a:solidFill>
                  <a:srgbClr val="222222"/>
                </a:solidFill>
                <a:effectLst/>
                <a:latin typeface="Menlo"/>
              </a:rPr>
              <a:t>N</a:t>
            </a:r>
            <a:r>
              <a:rPr kumimoji="0" lang="ru-RU" sz="1400" b="0" i="0" u="none" strike="noStrike" cap="none" normalizeH="0" baseline="0" dirty="0" smtClean="0">
                <a:ln>
                  <a:noFill/>
                </a:ln>
                <a:solidFill>
                  <a:srgbClr val="000000"/>
                </a:solidFill>
                <a:effectLst/>
                <a:latin typeface="Verdana" pitchFamily="34" charset="0"/>
              </a:rPr>
              <a:t>. </a:t>
            </a:r>
            <a:endParaRPr kumimoji="0" lang="en-US" sz="14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Verdana" pitchFamily="34" charset="0"/>
              </a:rPr>
              <a:t>Мы отбрасываем те элементы функции, которые при росте </a:t>
            </a:r>
            <a:r>
              <a:rPr kumimoji="0" lang="en-US" sz="1400" b="1" i="0" u="none" strike="noStrike" cap="none" normalizeH="0" baseline="0" dirty="0" smtClean="0">
                <a:ln>
                  <a:noFill/>
                </a:ln>
                <a:solidFill>
                  <a:srgbClr val="222222"/>
                </a:solidFill>
                <a:effectLst/>
                <a:latin typeface="Menlo"/>
              </a:rPr>
              <a:t>N</a:t>
            </a:r>
            <a:r>
              <a:rPr kumimoji="0" lang="ru-RU" sz="1400" b="1" i="0" u="none" strike="noStrike" cap="none" normalizeH="0" baseline="0" dirty="0" smtClean="0">
                <a:ln>
                  <a:noFill/>
                </a:ln>
                <a:solidFill>
                  <a:srgbClr val="000000"/>
                </a:solidFill>
                <a:effectLst/>
                <a:latin typeface="Verdana" pitchFamily="34" charset="0"/>
              </a:rPr>
              <a:t> возрастают медленно, и оставляем только те, что растут сильно</a:t>
            </a:r>
            <a:r>
              <a:rPr kumimoji="0" lang="ru-RU" sz="1400" b="0" i="0" u="none" strike="noStrike" cap="none" normalizeH="0" baseline="0" dirty="0" smtClean="0">
                <a:ln>
                  <a:noFill/>
                </a:ln>
                <a:solidFill>
                  <a:srgbClr val="000000"/>
                </a:solidFill>
                <a:effectLst/>
                <a:latin typeface="Verdana" pitchFamily="34" charset="0"/>
              </a:rPr>
              <a:t>.</a:t>
            </a:r>
            <a:r>
              <a:rPr kumimoji="0" lang="ru-RU" sz="1400" b="0" i="0" u="none" strike="noStrike" cap="none" normalizeH="0" baseline="0" dirty="0" smtClean="0">
                <a:ln>
                  <a:noFill/>
                </a:ln>
                <a:solidFill>
                  <a:schemeClr val="tx1"/>
                </a:solidFill>
                <a:effectLst/>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5">
                                            <p:bg/>
                                          </p:spTgt>
                                        </p:tgtEl>
                                        <p:attrNameLst>
                                          <p:attrName>style.visibility</p:attrName>
                                        </p:attrNameLst>
                                      </p:cBhvr>
                                      <p:to>
                                        <p:strVal val="visible"/>
                                      </p:to>
                                    </p:set>
                                    <p:animEffect transition="in" filter="fade">
                                      <p:cBhvr>
                                        <p:cTn id="7" dur="2000"/>
                                        <p:tgtEl>
                                          <p:spTgt spid="614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5">
                                            <p:txEl>
                                              <p:pRg st="0" end="0"/>
                                            </p:txEl>
                                          </p:spTgt>
                                        </p:tgtEl>
                                        <p:attrNameLst>
                                          <p:attrName>style.visibility</p:attrName>
                                        </p:attrNameLst>
                                      </p:cBhvr>
                                      <p:to>
                                        <p:strVal val="visible"/>
                                      </p:to>
                                    </p:set>
                                    <p:animEffect transition="in" filter="fade">
                                      <p:cBhvr>
                                        <p:cTn id="10" dur="2000"/>
                                        <p:tgtEl>
                                          <p:spTgt spid="614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5">
                                            <p:txEl>
                                              <p:pRg st="2" end="2"/>
                                            </p:txEl>
                                          </p:spTgt>
                                        </p:tgtEl>
                                        <p:attrNameLst>
                                          <p:attrName>style.visibility</p:attrName>
                                        </p:attrNameLst>
                                      </p:cBhvr>
                                      <p:to>
                                        <p:strVal val="visible"/>
                                      </p:to>
                                    </p:set>
                                    <p:animEffect transition="in" filter="fade">
                                      <p:cBhvr>
                                        <p:cTn id="13" dur="2000"/>
                                        <p:tgtEl>
                                          <p:spTgt spid="61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Цена действий</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B6F15528-21DE-4FAA-801E-634DDDAF4B2B}" type="slidenum">
              <a:rPr lang="en-US" smtClean="0"/>
              <a:pPr/>
              <a:t>5</a:t>
            </a:fld>
            <a:endParaRPr lang="en-US"/>
          </a:p>
        </p:txBody>
      </p:sp>
      <p:sp>
        <p:nvSpPr>
          <p:cNvPr id="7" name="Rectangle 6"/>
          <p:cNvSpPr/>
          <p:nvPr/>
        </p:nvSpPr>
        <p:spPr>
          <a:xfrm>
            <a:off x="533400" y="5715000"/>
            <a:ext cx="7467600" cy="769441"/>
          </a:xfrm>
          <a:prstGeom prst="rect">
            <a:avLst/>
          </a:prstGeom>
        </p:spPr>
        <p:txBody>
          <a:bodyPr wrap="square">
            <a:spAutoFit/>
          </a:bodyPr>
          <a:lstStyle/>
          <a:p>
            <a:r>
              <a:rPr lang="pt-BR" dirty="0" smtClean="0"/>
              <a:t> </a:t>
            </a:r>
            <a:r>
              <a:rPr lang="ru-RU" dirty="0" smtClean="0"/>
              <a:t>	</a:t>
            </a:r>
            <a:r>
              <a:rPr lang="en-US" sz="4400" dirty="0" smtClean="0"/>
              <a:t>a*</a:t>
            </a:r>
            <a:r>
              <a:rPr lang="en-US" sz="4400" b="1" dirty="0" smtClean="0"/>
              <a:t>N</a:t>
            </a:r>
            <a:r>
              <a:rPr lang="en-US" sz="4400" dirty="0" smtClean="0"/>
              <a:t> </a:t>
            </a:r>
            <a:r>
              <a:rPr lang="en-US" sz="4400" dirty="0" smtClean="0"/>
              <a:t>+ b       </a:t>
            </a:r>
            <a:r>
              <a:rPr lang="en-US" sz="4400" dirty="0" smtClean="0"/>
              <a:t> </a:t>
            </a:r>
            <a:r>
              <a:rPr lang="en-US" sz="4400" dirty="0" smtClean="0"/>
              <a:t>~        </a:t>
            </a:r>
            <a:r>
              <a:rPr lang="el-GR" sz="4400" dirty="0" smtClean="0"/>
              <a:t>Θ</a:t>
            </a:r>
            <a:r>
              <a:rPr lang="en-US" sz="4400" dirty="0" smtClean="0"/>
              <a:t>( </a:t>
            </a:r>
            <a:r>
              <a:rPr lang="en-US" sz="4400" b="1" dirty="0" smtClean="0"/>
              <a:t>N</a:t>
            </a:r>
            <a:r>
              <a:rPr lang="en-US" sz="4400" dirty="0" smtClean="0"/>
              <a:t> )</a:t>
            </a:r>
            <a:endParaRPr lang="ru-RU" sz="4400" dirty="0"/>
          </a:p>
        </p:txBody>
      </p:sp>
      <p:pic>
        <p:nvPicPr>
          <p:cNvPr id="2051" name="Picture 3"/>
          <p:cNvPicPr>
            <a:picLocks noChangeAspect="1" noChangeArrowheads="1"/>
          </p:cNvPicPr>
          <p:nvPr/>
        </p:nvPicPr>
        <p:blipFill>
          <a:blip r:embed="rId2"/>
          <a:srcRect/>
          <a:stretch>
            <a:fillRect/>
          </a:stretch>
        </p:blipFill>
        <p:spPr bwMode="auto">
          <a:xfrm>
            <a:off x="2133600" y="1295400"/>
            <a:ext cx="4572000" cy="42356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Случаи</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бывают разные…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3074" name="Picture 2"/>
          <p:cNvPicPr>
            <a:picLocks noChangeAspect="1" noChangeArrowheads="1"/>
          </p:cNvPicPr>
          <p:nvPr/>
        </p:nvPicPr>
        <p:blipFill>
          <a:blip r:embed="rId2"/>
          <a:srcRect/>
          <a:stretch>
            <a:fillRect/>
          </a:stretch>
        </p:blipFill>
        <p:spPr bwMode="auto">
          <a:xfrm>
            <a:off x="2057400" y="1676400"/>
            <a:ext cx="5181601" cy="1741357"/>
          </a:xfrm>
          <a:prstGeom prst="rect">
            <a:avLst/>
          </a:prstGeom>
          <a:noFill/>
          <a:ln w="9525">
            <a:noFill/>
            <a:miter lim="800000"/>
            <a:headEnd/>
            <a:tailEnd/>
          </a:ln>
          <a:effectLst/>
        </p:spPr>
      </p:pic>
      <p:sp>
        <p:nvSpPr>
          <p:cNvPr id="6" name="Rectangle 5"/>
          <p:cNvSpPr/>
          <p:nvPr/>
        </p:nvSpPr>
        <p:spPr>
          <a:xfrm>
            <a:off x="457200" y="4419600"/>
            <a:ext cx="2743200" cy="1754326"/>
          </a:xfrm>
          <a:prstGeom prst="rect">
            <a:avLst/>
          </a:prstGeom>
        </p:spPr>
        <p:txBody>
          <a:bodyPr wrap="square">
            <a:spAutoFit/>
          </a:bodyPr>
          <a:lstStyle/>
          <a:p>
            <a:r>
              <a:rPr lang="pt-BR" dirty="0" smtClean="0"/>
              <a:t> </a:t>
            </a:r>
            <a:r>
              <a:rPr lang="ru-RU" dirty="0" smtClean="0"/>
              <a:t>Лучший случай</a:t>
            </a:r>
          </a:p>
          <a:p>
            <a:endParaRPr lang="ru-RU" dirty="0" smtClean="0"/>
          </a:p>
          <a:p>
            <a:r>
              <a:rPr lang="ru-RU" dirty="0" smtClean="0"/>
              <a:t>? = 0</a:t>
            </a:r>
          </a:p>
          <a:p>
            <a:endParaRPr lang="en-US" dirty="0" smtClean="0"/>
          </a:p>
          <a:p>
            <a:r>
              <a:rPr lang="en-US" dirty="0" smtClean="0"/>
              <a:t>3</a:t>
            </a:r>
            <a:r>
              <a:rPr lang="en-US" b="1" dirty="0" smtClean="0"/>
              <a:t>N</a:t>
            </a:r>
            <a:r>
              <a:rPr lang="en-US" dirty="0" smtClean="0"/>
              <a:t> </a:t>
            </a:r>
            <a:r>
              <a:rPr lang="en-US" dirty="0" smtClean="0"/>
              <a:t>+ </a:t>
            </a:r>
            <a:r>
              <a:rPr lang="en-US" dirty="0" smtClean="0"/>
              <a:t>2     </a:t>
            </a:r>
            <a:r>
              <a:rPr lang="en-US" dirty="0" smtClean="0"/>
              <a:t>~  </a:t>
            </a:r>
            <a:r>
              <a:rPr lang="en-US" dirty="0" smtClean="0"/>
              <a:t>   </a:t>
            </a:r>
            <a:r>
              <a:rPr lang="el-GR" dirty="0" smtClean="0"/>
              <a:t>Θ</a:t>
            </a:r>
            <a:r>
              <a:rPr lang="en-US" dirty="0" smtClean="0"/>
              <a:t>( </a:t>
            </a:r>
            <a:r>
              <a:rPr lang="en-US" b="1" dirty="0" smtClean="0"/>
              <a:t>N</a:t>
            </a:r>
            <a:r>
              <a:rPr lang="en-US" dirty="0" smtClean="0"/>
              <a:t> )</a:t>
            </a:r>
            <a:endParaRPr lang="ru-RU" dirty="0" smtClean="0"/>
          </a:p>
          <a:p>
            <a:endParaRPr lang="ru-RU" dirty="0"/>
          </a:p>
        </p:txBody>
      </p:sp>
      <p:sp>
        <p:nvSpPr>
          <p:cNvPr id="7" name="Rectangle 6"/>
          <p:cNvSpPr/>
          <p:nvPr/>
        </p:nvSpPr>
        <p:spPr>
          <a:xfrm>
            <a:off x="3581400" y="4419600"/>
            <a:ext cx="2590800" cy="1754326"/>
          </a:xfrm>
          <a:prstGeom prst="rect">
            <a:avLst/>
          </a:prstGeom>
        </p:spPr>
        <p:txBody>
          <a:bodyPr wrap="square">
            <a:spAutoFit/>
          </a:bodyPr>
          <a:lstStyle/>
          <a:p>
            <a:r>
              <a:rPr lang="ru-RU" dirty="0" smtClean="0"/>
              <a:t>В среднем</a:t>
            </a:r>
          </a:p>
          <a:p>
            <a:endParaRPr lang="ru-RU" dirty="0" smtClean="0"/>
          </a:p>
          <a:p>
            <a:r>
              <a:rPr lang="ru-RU" dirty="0" smtClean="0"/>
              <a:t>? = </a:t>
            </a:r>
            <a:r>
              <a:rPr lang="en-US" dirty="0" smtClean="0"/>
              <a:t>N/2</a:t>
            </a:r>
          </a:p>
          <a:p>
            <a:endParaRPr lang="en-US" dirty="0" smtClean="0"/>
          </a:p>
          <a:p>
            <a:r>
              <a:rPr lang="en-US" dirty="0" smtClean="0"/>
              <a:t>7</a:t>
            </a:r>
            <a:r>
              <a:rPr lang="en-US" b="1" dirty="0" smtClean="0"/>
              <a:t>N/2</a:t>
            </a:r>
            <a:r>
              <a:rPr lang="en-US" dirty="0" smtClean="0"/>
              <a:t> </a:t>
            </a:r>
            <a:r>
              <a:rPr lang="en-US" dirty="0" smtClean="0"/>
              <a:t>+ </a:t>
            </a:r>
            <a:r>
              <a:rPr lang="en-US" dirty="0" smtClean="0"/>
              <a:t>2     </a:t>
            </a:r>
            <a:r>
              <a:rPr lang="en-US" dirty="0" smtClean="0"/>
              <a:t>~ </a:t>
            </a:r>
            <a:r>
              <a:rPr lang="en-US" dirty="0" smtClean="0"/>
              <a:t>   </a:t>
            </a:r>
            <a:r>
              <a:rPr lang="el-GR" dirty="0" smtClean="0"/>
              <a:t>Θ</a:t>
            </a:r>
            <a:r>
              <a:rPr lang="en-US" dirty="0" smtClean="0"/>
              <a:t>( </a:t>
            </a:r>
            <a:r>
              <a:rPr lang="en-US" b="1" dirty="0" smtClean="0"/>
              <a:t>N</a:t>
            </a:r>
            <a:r>
              <a:rPr lang="en-US" dirty="0" smtClean="0"/>
              <a:t> )</a:t>
            </a:r>
            <a:endParaRPr lang="ru-RU" dirty="0" smtClean="0"/>
          </a:p>
          <a:p>
            <a:endParaRPr lang="ru-RU" dirty="0"/>
          </a:p>
        </p:txBody>
      </p:sp>
      <p:sp>
        <p:nvSpPr>
          <p:cNvPr id="8" name="Rectangle 7"/>
          <p:cNvSpPr/>
          <p:nvPr/>
        </p:nvSpPr>
        <p:spPr>
          <a:xfrm>
            <a:off x="6477000" y="4431268"/>
            <a:ext cx="2667000" cy="1754326"/>
          </a:xfrm>
          <a:prstGeom prst="rect">
            <a:avLst/>
          </a:prstGeom>
        </p:spPr>
        <p:txBody>
          <a:bodyPr wrap="square">
            <a:spAutoFit/>
          </a:bodyPr>
          <a:lstStyle/>
          <a:p>
            <a:r>
              <a:rPr lang="pt-BR" dirty="0" smtClean="0"/>
              <a:t> </a:t>
            </a:r>
            <a:r>
              <a:rPr lang="ru-RU" dirty="0" smtClean="0"/>
              <a:t>Худший случай</a:t>
            </a:r>
            <a:endParaRPr lang="en-US" dirty="0" smtClean="0"/>
          </a:p>
          <a:p>
            <a:endParaRPr lang="en-US" dirty="0" smtClean="0"/>
          </a:p>
          <a:p>
            <a:r>
              <a:rPr lang="en-US" dirty="0" smtClean="0"/>
              <a:t>? = N</a:t>
            </a:r>
          </a:p>
          <a:p>
            <a:endParaRPr lang="en-US" dirty="0" smtClean="0"/>
          </a:p>
          <a:p>
            <a:r>
              <a:rPr lang="en-US" dirty="0" smtClean="0"/>
              <a:t>4</a:t>
            </a:r>
            <a:r>
              <a:rPr lang="en-US" b="1" dirty="0" smtClean="0"/>
              <a:t>N</a:t>
            </a:r>
            <a:r>
              <a:rPr lang="en-US" dirty="0" smtClean="0"/>
              <a:t> </a:t>
            </a:r>
            <a:r>
              <a:rPr lang="en-US" dirty="0" smtClean="0"/>
              <a:t>+ </a:t>
            </a:r>
            <a:r>
              <a:rPr lang="en-US" dirty="0" smtClean="0"/>
              <a:t>2     </a:t>
            </a:r>
            <a:r>
              <a:rPr lang="en-US" dirty="0" smtClean="0"/>
              <a:t>~    </a:t>
            </a:r>
            <a:r>
              <a:rPr lang="en-US" dirty="0" smtClean="0"/>
              <a:t>  </a:t>
            </a:r>
            <a:r>
              <a:rPr lang="el-GR" dirty="0" smtClean="0"/>
              <a:t>Θ</a:t>
            </a:r>
            <a:r>
              <a:rPr lang="en-US" dirty="0" smtClean="0"/>
              <a:t>( </a:t>
            </a:r>
            <a:r>
              <a:rPr lang="en-US" b="1" dirty="0" smtClean="0"/>
              <a:t>N</a:t>
            </a:r>
            <a:r>
              <a:rPr lang="en-US" dirty="0" smtClean="0"/>
              <a:t> )</a:t>
            </a:r>
            <a:endParaRPr lang="ru-RU" dirty="0" smtClean="0"/>
          </a:p>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 calcmode="lin" valueType="num">
                                      <p:cBhvr additive="base">
                                        <p:cTn id="3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 calcmode="lin" valueType="num">
                                      <p:cBhvr additive="base">
                                        <p:cTn id="3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 calcmode="lin" valueType="num">
                                      <p:cBhvr additive="base">
                                        <p:cTn id="4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8"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Случаи</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бывают разные…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a:xfrm>
            <a:off x="7924800" y="6356350"/>
            <a:ext cx="762000" cy="365125"/>
          </a:xfrm>
        </p:spPr>
        <p:txBody>
          <a:bodyPr/>
          <a:lstStyle/>
          <a:p>
            <a:fld id="{B6F15528-21DE-4FAA-801E-634DDDAF4B2B}" type="slidenum">
              <a:rPr lang="en-US" smtClean="0"/>
              <a:pPr/>
              <a:t>7</a:t>
            </a:fld>
            <a:endParaRPr lang="en-US" dirty="0"/>
          </a:p>
        </p:txBody>
      </p:sp>
      <p:sp>
        <p:nvSpPr>
          <p:cNvPr id="6" name="Rectangle 5"/>
          <p:cNvSpPr/>
          <p:nvPr/>
        </p:nvSpPr>
        <p:spPr>
          <a:xfrm>
            <a:off x="457200" y="4419600"/>
            <a:ext cx="2743200" cy="1754326"/>
          </a:xfrm>
          <a:prstGeom prst="rect">
            <a:avLst/>
          </a:prstGeom>
        </p:spPr>
        <p:txBody>
          <a:bodyPr wrap="square">
            <a:spAutoFit/>
          </a:bodyPr>
          <a:lstStyle/>
          <a:p>
            <a:r>
              <a:rPr lang="pt-BR" dirty="0" smtClean="0"/>
              <a:t> </a:t>
            </a:r>
            <a:r>
              <a:rPr lang="ru-RU" dirty="0" smtClean="0"/>
              <a:t>Лучший случай</a:t>
            </a:r>
          </a:p>
          <a:p>
            <a:endParaRPr lang="ru-RU" dirty="0" smtClean="0"/>
          </a:p>
          <a:p>
            <a:r>
              <a:rPr lang="ru-RU" dirty="0" smtClean="0"/>
              <a:t>? = 0</a:t>
            </a:r>
          </a:p>
          <a:p>
            <a:endParaRPr lang="en-US" dirty="0" smtClean="0"/>
          </a:p>
          <a:p>
            <a:r>
              <a:rPr lang="en-US" dirty="0" smtClean="0"/>
              <a:t>3</a:t>
            </a:r>
            <a:r>
              <a:rPr lang="en-US" b="1" dirty="0" smtClean="0"/>
              <a:t>N</a:t>
            </a:r>
            <a:r>
              <a:rPr lang="en-US" dirty="0" smtClean="0"/>
              <a:t> </a:t>
            </a:r>
            <a:r>
              <a:rPr lang="en-US" dirty="0" smtClean="0"/>
              <a:t>+ </a:t>
            </a:r>
            <a:r>
              <a:rPr lang="en-US" dirty="0" smtClean="0"/>
              <a:t>3     </a:t>
            </a:r>
            <a:r>
              <a:rPr lang="en-US" dirty="0" smtClean="0"/>
              <a:t>~  </a:t>
            </a:r>
            <a:r>
              <a:rPr lang="en-US" dirty="0" smtClean="0"/>
              <a:t>   </a:t>
            </a:r>
            <a:r>
              <a:rPr lang="el-GR" dirty="0" smtClean="0"/>
              <a:t>Θ</a:t>
            </a:r>
            <a:r>
              <a:rPr lang="en-US" dirty="0" smtClean="0"/>
              <a:t>( </a:t>
            </a:r>
            <a:r>
              <a:rPr lang="en-US" b="1" dirty="0" smtClean="0"/>
              <a:t>N</a:t>
            </a:r>
            <a:r>
              <a:rPr lang="en-US" dirty="0" smtClean="0"/>
              <a:t> )</a:t>
            </a:r>
            <a:endParaRPr lang="ru-RU" dirty="0" smtClean="0"/>
          </a:p>
          <a:p>
            <a:endParaRPr lang="ru-RU" dirty="0"/>
          </a:p>
        </p:txBody>
      </p:sp>
      <p:sp>
        <p:nvSpPr>
          <p:cNvPr id="7" name="Rectangle 6"/>
          <p:cNvSpPr/>
          <p:nvPr/>
        </p:nvSpPr>
        <p:spPr>
          <a:xfrm>
            <a:off x="6400800" y="4419600"/>
            <a:ext cx="2590800" cy="1754326"/>
          </a:xfrm>
          <a:prstGeom prst="rect">
            <a:avLst/>
          </a:prstGeom>
        </p:spPr>
        <p:txBody>
          <a:bodyPr wrap="square">
            <a:spAutoFit/>
          </a:bodyPr>
          <a:lstStyle/>
          <a:p>
            <a:r>
              <a:rPr lang="ru-RU" dirty="0" smtClean="0"/>
              <a:t>В среднем</a:t>
            </a:r>
          </a:p>
          <a:p>
            <a:endParaRPr lang="ru-RU" dirty="0" smtClean="0"/>
          </a:p>
          <a:p>
            <a:r>
              <a:rPr lang="ru-RU" dirty="0" smtClean="0"/>
              <a:t>? = </a:t>
            </a:r>
            <a:r>
              <a:rPr lang="en-US" dirty="0" smtClean="0"/>
              <a:t>N/2</a:t>
            </a:r>
          </a:p>
          <a:p>
            <a:endParaRPr lang="en-US" dirty="0" smtClean="0"/>
          </a:p>
          <a:p>
            <a:r>
              <a:rPr lang="en-US" dirty="0" smtClean="0"/>
              <a:t>~    </a:t>
            </a:r>
            <a:r>
              <a:rPr lang="el-GR" dirty="0" smtClean="0"/>
              <a:t>Θ</a:t>
            </a:r>
            <a:r>
              <a:rPr lang="en-US" dirty="0" smtClean="0"/>
              <a:t>(</a:t>
            </a:r>
            <a:r>
              <a:rPr lang="en-US" b="1" dirty="0" smtClean="0"/>
              <a:t>N</a:t>
            </a:r>
            <a:r>
              <a:rPr lang="en-US" b="1" baseline="30000" dirty="0" smtClean="0"/>
              <a:t>2</a:t>
            </a:r>
            <a:r>
              <a:rPr lang="en-US" dirty="0" smtClean="0"/>
              <a:t> </a:t>
            </a:r>
            <a:r>
              <a:rPr lang="en-US" dirty="0" smtClean="0"/>
              <a:t>)</a:t>
            </a:r>
            <a:endParaRPr lang="ru-RU" dirty="0" smtClean="0"/>
          </a:p>
          <a:p>
            <a:endParaRPr lang="ru-RU" dirty="0"/>
          </a:p>
        </p:txBody>
      </p:sp>
      <p:sp>
        <p:nvSpPr>
          <p:cNvPr id="8" name="Rectangle 7"/>
          <p:cNvSpPr/>
          <p:nvPr/>
        </p:nvSpPr>
        <p:spPr>
          <a:xfrm>
            <a:off x="3276600" y="4419600"/>
            <a:ext cx="2667000" cy="2031325"/>
          </a:xfrm>
          <a:prstGeom prst="rect">
            <a:avLst/>
          </a:prstGeom>
        </p:spPr>
        <p:txBody>
          <a:bodyPr wrap="square">
            <a:spAutoFit/>
          </a:bodyPr>
          <a:lstStyle/>
          <a:p>
            <a:r>
              <a:rPr lang="pt-BR" dirty="0" smtClean="0"/>
              <a:t> </a:t>
            </a:r>
            <a:r>
              <a:rPr lang="ru-RU" dirty="0" smtClean="0"/>
              <a:t>Худший случай</a:t>
            </a:r>
            <a:endParaRPr lang="en-US" dirty="0" smtClean="0"/>
          </a:p>
          <a:p>
            <a:endParaRPr lang="en-US" dirty="0" smtClean="0"/>
          </a:p>
          <a:p>
            <a:r>
              <a:rPr lang="en-US" dirty="0" smtClean="0"/>
              <a:t>? = N</a:t>
            </a:r>
          </a:p>
          <a:p>
            <a:endParaRPr lang="en-US" dirty="0" smtClean="0"/>
          </a:p>
          <a:p>
            <a:r>
              <a:rPr lang="en-US" dirty="0" smtClean="0"/>
              <a:t>5</a:t>
            </a:r>
            <a:r>
              <a:rPr lang="en-US" b="1" dirty="0" smtClean="0"/>
              <a:t>N</a:t>
            </a:r>
            <a:r>
              <a:rPr lang="en-US" dirty="0" smtClean="0"/>
              <a:t> </a:t>
            </a:r>
            <a:r>
              <a:rPr lang="en-US" dirty="0" smtClean="0"/>
              <a:t>+ </a:t>
            </a:r>
            <a:r>
              <a:rPr lang="en-US" dirty="0" smtClean="0"/>
              <a:t>3 +    </a:t>
            </a:r>
            <a:r>
              <a:rPr lang="el-GR" dirty="0" smtClean="0"/>
              <a:t>Σ</a:t>
            </a:r>
            <a:r>
              <a:rPr lang="en-US" dirty="0" smtClean="0"/>
              <a:t> count = </a:t>
            </a:r>
          </a:p>
          <a:p>
            <a:r>
              <a:rPr lang="en-US" dirty="0" smtClean="0"/>
              <a:t>5N + 3 + (N</a:t>
            </a:r>
            <a:r>
              <a:rPr lang="en-US" baseline="30000" dirty="0" smtClean="0"/>
              <a:t>2</a:t>
            </a:r>
            <a:r>
              <a:rPr lang="en-US" dirty="0" smtClean="0"/>
              <a:t> + N) / 2    ~</a:t>
            </a:r>
          </a:p>
          <a:p>
            <a:r>
              <a:rPr lang="en-US" dirty="0" smtClean="0"/>
              <a:t>                                   </a:t>
            </a:r>
            <a:r>
              <a:rPr lang="el-GR" dirty="0" smtClean="0"/>
              <a:t>Θ</a:t>
            </a:r>
            <a:r>
              <a:rPr lang="en-US" dirty="0" smtClean="0"/>
              <a:t>( </a:t>
            </a:r>
            <a:r>
              <a:rPr lang="en-US" b="1" dirty="0" smtClean="0"/>
              <a:t>N</a:t>
            </a:r>
            <a:r>
              <a:rPr lang="en-US" b="1" baseline="30000" dirty="0" smtClean="0"/>
              <a:t>2</a:t>
            </a:r>
            <a:r>
              <a:rPr lang="en-US" dirty="0" smtClean="0"/>
              <a:t> )</a:t>
            </a:r>
            <a:endParaRPr lang="ru-RU" dirty="0"/>
          </a:p>
        </p:txBody>
      </p:sp>
      <p:pic>
        <p:nvPicPr>
          <p:cNvPr id="4097" name="Picture 1"/>
          <p:cNvPicPr>
            <a:picLocks noChangeAspect="1" noChangeArrowheads="1"/>
          </p:cNvPicPr>
          <p:nvPr/>
        </p:nvPicPr>
        <p:blipFill>
          <a:blip r:embed="rId2"/>
          <a:srcRect/>
          <a:stretch>
            <a:fillRect/>
          </a:stretch>
        </p:blipFill>
        <p:spPr bwMode="auto">
          <a:xfrm>
            <a:off x="2057400" y="1371600"/>
            <a:ext cx="4908676" cy="2819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 calcmode="lin" valueType="num">
                                      <p:cBhvr additive="base">
                                        <p:cTn id="5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8"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O</a:t>
            </a:r>
            <a:r>
              <a:rPr lang="uk-UA"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N</a:t>
            </a:r>
            <a:r>
              <a:rPr lang="uk-UA"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4" name="Rectangle 3"/>
          <p:cNvSpPr/>
          <p:nvPr/>
        </p:nvSpPr>
        <p:spPr>
          <a:xfrm>
            <a:off x="838200" y="2284274"/>
            <a:ext cx="7848600" cy="1754326"/>
          </a:xfrm>
          <a:prstGeom prst="rect">
            <a:avLst/>
          </a:prstGeom>
        </p:spPr>
        <p:txBody>
          <a:bodyPr wrap="square">
            <a:spAutoFit/>
          </a:bodyPr>
          <a:lstStyle/>
          <a:p>
            <a:r>
              <a:rPr lang="ru-RU" dirty="0" smtClean="0"/>
              <a:t>В реальной жизни иногда проблематично выяснить точно поведение алгоритма тем способом, который мы рассматривали выше. Особенно для более сложных примеров. Однако, мы можем сказать, что поведение нашего алгоритма никогда не пересечёт некой границы. Это делает жизнь проще, так как чёткого указания на то, насколько быстр наш алгоритм, у нас может и не появиться, даже при условии игнорирования констант (как раньше</a:t>
            </a:r>
            <a:r>
              <a:rPr lang="ru-RU" dirty="0" smtClean="0"/>
              <a:t>).</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Таблица</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обозначений</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2050" name="Picture 2" descr="http://habrastorage.org/getpro/habr/post_images/17c/a73/d8d/17ca73d8dad367e1a60e3e20281e9d6d.png"/>
          <p:cNvPicPr>
            <a:picLocks noChangeAspect="1" noChangeArrowheads="1"/>
          </p:cNvPicPr>
          <p:nvPr/>
        </p:nvPicPr>
        <p:blipFill>
          <a:blip r:embed="rId2"/>
          <a:srcRect/>
          <a:stretch>
            <a:fillRect/>
          </a:stretch>
        </p:blipFill>
        <p:spPr bwMode="auto">
          <a:xfrm>
            <a:off x="1066800" y="2133600"/>
            <a:ext cx="6808519" cy="3048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3908</TotalTime>
  <Words>622</Words>
  <Application>Microsoft Office PowerPoint</Application>
  <PresentationFormat>On-screen Show (4:3)</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Tim</cp:lastModifiedBy>
  <cp:revision>410</cp:revision>
  <dcterms:created xsi:type="dcterms:W3CDTF">2006-08-16T00:00:00Z</dcterms:created>
  <dcterms:modified xsi:type="dcterms:W3CDTF">2014-12-21T19:52:33Z</dcterms:modified>
</cp:coreProperties>
</file>