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82" r:id="rId2"/>
    <p:sldId id="308" r:id="rId3"/>
    <p:sldId id="309" r:id="rId4"/>
    <p:sldId id="314" r:id="rId5"/>
    <p:sldId id="323" r:id="rId6"/>
    <p:sldId id="310" r:id="rId7"/>
    <p:sldId id="333" r:id="rId8"/>
    <p:sldId id="324" r:id="rId9"/>
    <p:sldId id="311" r:id="rId10"/>
    <p:sldId id="315" r:id="rId11"/>
    <p:sldId id="317" r:id="rId12"/>
    <p:sldId id="319" r:id="rId13"/>
    <p:sldId id="320" r:id="rId14"/>
    <p:sldId id="316" r:id="rId15"/>
    <p:sldId id="312" r:id="rId16"/>
    <p:sldId id="318" r:id="rId17"/>
    <p:sldId id="322" r:id="rId18"/>
    <p:sldId id="313" r:id="rId19"/>
    <p:sldId id="328" r:id="rId20"/>
    <p:sldId id="321" r:id="rId21"/>
    <p:sldId id="332" r:id="rId22"/>
    <p:sldId id="329" r:id="rId23"/>
    <p:sldId id="326" r:id="rId24"/>
    <p:sldId id="327" r:id="rId25"/>
    <p:sldId id="325" r:id="rId26"/>
    <p:sldId id="330" r:id="rId27"/>
    <p:sldId id="33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99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BD47-ACB8-44C4-830A-17F6F96AE595}" type="datetimeFigureOut">
              <a:rPr lang="ru-RU" smtClean="0"/>
              <a:pPr/>
              <a:t>11.04.2016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39EFB-DE11-4798-80C8-CB55D856FF8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49D1-18BD-418B-B696-B5187668C566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97E9-E938-42E8-AAEF-9F86B385D060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2B0-2A11-4865-8C76-A2B164AC7F4E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CA4C-B8B9-439A-A3B3-E3A6919C3530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FA8A-FFA9-41AC-8A0D-319E4CD5267E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3FA2-4530-4143-B590-C2218C28BEB2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E779-D56A-4E9B-8249-766664941F65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8FDB-AA56-4B60-8FFD-2B18603792A3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E758-7B76-4DD1-A3D7-6951135F13F5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565C-551F-4D3C-9C97-52F296EEF78C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CE86-40D6-4AD3-852A-9EF1D4E95443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08E66-A70B-4497-A33C-1CE8676EE28F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oimen.com/blog/2012/04/17/computer-algorithms-boyer-moore-string-search-and-matching/" TargetMode="External"/><Relationship Id="rId2" Type="http://schemas.openxmlformats.org/officeDocument/2006/relationships/hyperlink" Target="https://ru.wikipedia.org/wiki/&#1040;&#1083;&#1075;&#1086;&#1088;&#1080;&#1090;&#1084;_&#1041;&#1086;&#1081;&#1077;&#1088;&#1072;_-_&#1052;&#1091;&#1088;&#1072;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219200" y="1828800"/>
            <a:ext cx="7086600" cy="7620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ootlight MT Light" pitchFamily="18" charset="0"/>
              </a:rPr>
              <a:t>Основные алгоритмы</a:t>
            </a:r>
            <a:r>
              <a:rPr kumimoji="0" lang="ru-RU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ootlight MT Light" pitchFamily="18" charset="0"/>
              </a:rPr>
              <a:t> поиска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828800" y="2895600"/>
            <a:ext cx="7086600" cy="3200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Линейный поиск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Бинарный поиск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Интерполяционный поиск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Простой поиск подстроки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Алгоритм Кнута-Морриса-Пратта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Алгоритм Бойера-Мура(-Хорспула)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304800"/>
            <a:ext cx="2349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Простой поиск подстроки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2133600"/>
            <a:ext cx="7010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r>
              <a:rPr lang="ru-RU" b="1" dirty="0" smtClean="0"/>
              <a:t>Чем алгоритм плох</a:t>
            </a:r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Никак не анализирует дополнительно сами строки. Особенно плохо, если искать надо много раз одну и ту же подстроку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Медленный – как и всякий перебор (</a:t>
            </a:r>
            <a:r>
              <a:rPr lang="en-US" dirty="0" smtClean="0"/>
              <a:t>brute force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62400" y="5181600"/>
            <a:ext cx="137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O( MN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Алгоритм Кнута-Мориса</a:t>
            </a:r>
            <a:r>
              <a:rPr lang="ru-RU" sz="3900" b="1" baseline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-Пратта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4572000"/>
            <a:ext cx="38671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685800" y="1524000"/>
            <a:ext cx="7620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Дана строка </a:t>
            </a:r>
            <a:r>
              <a:rPr kumimoji="0" 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>Т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ребуется вычислить для неё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префикс-функцию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т.е. массив чисел </a:t>
            </a:r>
            <a:r>
              <a:rPr kumimoji="0" 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                                                     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где </a:t>
            </a:r>
            <a:r>
              <a:rPr kumimoji="0" 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         определяется следующим образом: это такая наибольшая длина наибольшего собственного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200" dirty="0" smtClean="0">
              <a:solidFill>
                <a:srgbClr val="222222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суффикса подстроки    </a:t>
            </a:r>
            <a:r>
              <a:rPr kumimoji="0" 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                      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, совпадающего с её префиксом (собственный суффикс — значит не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200" dirty="0" smtClean="0">
              <a:solidFill>
                <a:srgbClr val="222222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совпадающий со всей строкой). В частности, значение          </a:t>
            </a:r>
            <a:r>
              <a:rPr kumimoji="0" 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полагается равным нулю.</a:t>
            </a:r>
            <a:r>
              <a:rPr kumimoji="0" 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3077" name="Picture 5" descr="s[0 \ldots n-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600200"/>
            <a:ext cx="971550" cy="190501"/>
          </a:xfrm>
          <a:prstGeom prst="rect">
            <a:avLst/>
          </a:prstGeom>
          <a:noFill/>
        </p:spPr>
      </p:pic>
      <p:pic>
        <p:nvPicPr>
          <p:cNvPr id="3078" name="Picture 6" descr="\pi[0 \ldots n-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0" y="2438400"/>
            <a:ext cx="1000125" cy="190501"/>
          </a:xfrm>
          <a:prstGeom prst="rect">
            <a:avLst/>
          </a:prstGeom>
          <a:noFill/>
        </p:spPr>
      </p:pic>
      <p:pic>
        <p:nvPicPr>
          <p:cNvPr id="3079" name="Picture 7" descr="\pi[i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66800" y="2819400"/>
            <a:ext cx="266700" cy="190501"/>
          </a:xfrm>
          <a:prstGeom prst="rect">
            <a:avLst/>
          </a:prstGeom>
          <a:noFill/>
        </p:spPr>
      </p:pic>
      <p:pic>
        <p:nvPicPr>
          <p:cNvPr id="3081" name="Picture 9" descr="\pi[0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24400" y="3505200"/>
            <a:ext cx="295275" cy="190500"/>
          </a:xfrm>
          <a:prstGeom prst="rect">
            <a:avLst/>
          </a:prstGeom>
          <a:noFill/>
        </p:spPr>
      </p:pic>
      <p:pic>
        <p:nvPicPr>
          <p:cNvPr id="3083" name="Picture 11" descr="s[0 \ldots i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362200" y="3124200"/>
            <a:ext cx="600075" cy="190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381000" y="381000"/>
            <a:ext cx="87630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Алгоритм расчета префикс-функции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8726214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4876800"/>
            <a:ext cx="38671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381000" y="381000"/>
            <a:ext cx="87630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Алгоритм расчета префикс-функции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1447800" y="1479352"/>
            <a:ext cx="6324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computePrefixFunction(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m = s.Length;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pi 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[m];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pi[0] = 0;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1;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&lt; m;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++)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while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&gt; 0 &amp;&amp; s[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] != s[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])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pi[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];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(s[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] == s[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])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++;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pi[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]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pi;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Алгоритм Кнута-Мориса</a:t>
            </a:r>
            <a:r>
              <a:rPr lang="ru-RU" sz="3900" b="1" baseline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-Пратта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352800"/>
            <a:ext cx="34290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400300"/>
            <a:ext cx="86201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400800" y="5257800"/>
            <a:ext cx="16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O( M</a:t>
            </a:r>
            <a:r>
              <a:rPr lang="ru-RU" sz="2800" b="1" dirty="0" smtClean="0"/>
              <a:t>+</a:t>
            </a:r>
            <a:r>
              <a:rPr lang="en-US" sz="2800" b="1" dirty="0" smtClean="0"/>
              <a:t>N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Алгоритм Кнута-Мориса</a:t>
            </a:r>
            <a:r>
              <a:rPr lang="ru-RU" sz="3900" b="1" baseline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-Пратта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8547063" cy="375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Алгоритм Кнута-Мориса</a:t>
            </a:r>
            <a:r>
              <a:rPr lang="ru-RU" sz="3900" b="1" baseline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-Пратта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1066800" y="1244054"/>
            <a:ext cx="6781800" cy="5309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Search(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pattern,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text)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{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n = text.Length;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m = pattern.Length;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prefix = computePrefixFunction(pattern);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3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	      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0;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i = 1; i &lt;= n; i++)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while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&gt; 0 &amp;&amp; pattern[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] != text[i - 1])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{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prefix[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- 1];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}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(pattern[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] == text[i - 1])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{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++;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}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== m)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{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lvl="0" indent="4508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ru-RU" sz="13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i - m;	</a:t>
            </a:r>
            <a:r>
              <a:rPr lang="ru-RU" sz="13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//</a:t>
            </a:r>
            <a:r>
              <a:rPr lang="en-US" sz="13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ru-RU" sz="13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Найдено в позиции </a:t>
            </a:r>
            <a:r>
              <a:rPr lang="en-US" sz="1300" dirty="0" err="1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lang="ru-RU" sz="13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-</a:t>
            </a:r>
            <a:r>
              <a:rPr lang="ru-RU" sz="13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m</a:t>
            </a:r>
            <a:r>
              <a:rPr lang="ru-RU" sz="13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}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lvl="0" indent="4508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-1;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lang="ru-RU" sz="13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//</a:t>
            </a:r>
            <a:r>
              <a:rPr lang="en-US" sz="13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ru-RU" sz="13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Не найдено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  <a:cs typeface="David" pitchFamily="34" charset="-79"/>
              </a:rPr>
              <a:t>Алгоритм Бойера-Мура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" pitchFamily="18" charset="0"/>
              <a:cs typeface="David" pitchFamily="34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38400" y="2514600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Алгоритм основан на учете двух эвристик:</a:t>
            </a: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3524071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haroni" pitchFamily="2" charset="-79"/>
                <a:cs typeface="Aharoni" pitchFamily="2" charset="-79"/>
              </a:rPr>
              <a:t>Good Suffixes</a:t>
            </a:r>
            <a:endParaRPr lang="ru-RU" sz="2400" b="1" dirty="0" smtClean="0">
              <a:latin typeface="Aharoni" pitchFamily="2" charset="-79"/>
              <a:cs typeface="Aharoni" pitchFamily="2" charset="-79"/>
            </a:endParaRPr>
          </a:p>
          <a:p>
            <a:r>
              <a:rPr lang="ru-RU" sz="2400" b="1" dirty="0" smtClean="0">
                <a:cs typeface="Aharoni" pitchFamily="2" charset="-79"/>
              </a:rPr>
              <a:t>(Совпавшие Суффиксы)</a:t>
            </a:r>
            <a:endParaRPr lang="ru-RU" sz="2400" b="1" dirty="0">
              <a:cs typeface="Aharoni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0200" y="35052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haroni" pitchFamily="2" charset="-79"/>
                <a:cs typeface="Aharoni" pitchFamily="2" charset="-79"/>
              </a:rPr>
              <a:t>Bad Characters</a:t>
            </a:r>
            <a:endParaRPr lang="ru-RU" sz="2400" b="1" dirty="0" smtClean="0">
              <a:latin typeface="Aharoni" pitchFamily="2" charset="-79"/>
              <a:cs typeface="Aharoni" pitchFamily="2" charset="-79"/>
            </a:endParaRPr>
          </a:p>
          <a:p>
            <a:r>
              <a:rPr lang="ru-RU" sz="2400" b="1" dirty="0" smtClean="0">
                <a:cs typeface="Aharoni" pitchFamily="2" charset="-79"/>
              </a:rPr>
              <a:t>(Стоп-символы)</a:t>
            </a:r>
            <a:endParaRPr lang="ru-RU" sz="2400" b="1" dirty="0">
              <a:cs typeface="Aharoni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400" y="1524000"/>
            <a:ext cx="16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O( M</a:t>
            </a:r>
            <a:r>
              <a:rPr lang="ru-RU" sz="2800" b="1" dirty="0" smtClean="0"/>
              <a:t>+</a:t>
            </a:r>
            <a:r>
              <a:rPr lang="en-US" sz="2800" b="1" dirty="0" smtClean="0"/>
              <a:t>N 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5800" y="5345668"/>
            <a:ext cx="8001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https://ru.wikipedia.org/wiki/</a:t>
            </a:r>
            <a:r>
              <a:rPr lang="ru-RU" dirty="0" smtClean="0">
                <a:hlinkClick r:id="rId2"/>
              </a:rPr>
              <a:t>Алгоритм_Бойера_-_Мура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>
                <a:hlinkClick r:id="rId3"/>
              </a:rPr>
              <a:t>http://www.stoimen.com/blog/2012/04/17/computer-algorithms-boyer-moore-string-search-and-matching/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cs typeface="David" pitchFamily="34" charset="-79"/>
              </a:rPr>
              <a:t>Алгоритм Бойера-Мура</a:t>
            </a:r>
            <a:endParaRPr lang="ru-RU" sz="3200" b="1" dirty="0" smtClean="0">
              <a:latin typeface="Constantia" pitchFamily="18" charset="0"/>
              <a:cs typeface="David" pitchFamily="34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122" name="Picture 2" descr="http://4.bp.blogspot.com/-3LgG3evDguo/UFLIJ8lRfRI/AAAAAAAAADo/EDRrt-qMACA/s1600/EX+bad+charact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86200"/>
            <a:ext cx="9144000" cy="2057400"/>
          </a:xfrm>
          <a:prstGeom prst="rect">
            <a:avLst/>
          </a:prstGeom>
          <a:noFill/>
        </p:spPr>
      </p:pic>
      <p:pic>
        <p:nvPicPr>
          <p:cNvPr id="7" name="Picture 2" descr="Boyer-Moore Comparison Mod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384831"/>
            <a:ext cx="6962601" cy="18917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cs typeface="David" pitchFamily="34" charset="-79"/>
              </a:rPr>
              <a:t>Таблица стоп-символов</a:t>
            </a:r>
            <a:endParaRPr lang="ru-RU" sz="3200" b="1" dirty="0" smtClean="0">
              <a:latin typeface="Constantia" pitchFamily="18" charset="0"/>
              <a:cs typeface="David" pitchFamily="34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200275"/>
            <a:ext cx="521141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3724275"/>
            <a:ext cx="5529551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ranklin Gothic Medium" pitchFamily="34" charset="0"/>
              </a:rPr>
              <a:t>Линейный поиск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Medium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3201412"/>
            <a:ext cx="4876800" cy="304698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Здесь может быть Ваш код</a:t>
            </a:r>
          </a:p>
          <a:p>
            <a:pPr algn="ctr"/>
            <a:endParaRPr lang="ru-RU" dirty="0" smtClean="0"/>
          </a:p>
          <a:p>
            <a:pPr algn="ctr"/>
            <a:r>
              <a:rPr lang="ru-RU" dirty="0" smtClean="0">
                <a:sym typeface="Wingdings" pitchFamily="2" charset="2"/>
              </a:rPr>
              <a:t></a:t>
            </a:r>
          </a:p>
          <a:p>
            <a:pPr algn="ctr"/>
            <a:endParaRPr lang="ru-RU" dirty="0" smtClean="0">
              <a:sym typeface="Wingdings" pitchFamily="2" charset="2"/>
            </a:endParaRPr>
          </a:p>
          <a:p>
            <a:pPr algn="ctr"/>
            <a:r>
              <a:rPr lang="ru-RU" sz="1600" dirty="0" smtClean="0">
                <a:sym typeface="Wingdings" pitchFamily="2" charset="2"/>
              </a:rPr>
              <a:t>(функция </a:t>
            </a:r>
            <a:r>
              <a:rPr lang="en-US" sz="1600" dirty="0" smtClean="0">
                <a:sym typeface="Wingdings" pitchFamily="2" charset="2"/>
              </a:rPr>
              <a:t>Search( </a:t>
            </a:r>
            <a:r>
              <a:rPr lang="en-US" sz="1600" dirty="0" err="1" smtClean="0">
                <a:sym typeface="Wingdings" pitchFamily="2" charset="2"/>
              </a:rPr>
              <a:t>int</a:t>
            </a:r>
            <a:r>
              <a:rPr lang="en-US" sz="1600" dirty="0" smtClean="0">
                <a:sym typeface="Wingdings" pitchFamily="2" charset="2"/>
              </a:rPr>
              <a:t>[] a, </a:t>
            </a:r>
            <a:r>
              <a:rPr lang="en-US" sz="1600" dirty="0" err="1" smtClean="0">
                <a:sym typeface="Wingdings" pitchFamily="2" charset="2"/>
              </a:rPr>
              <a:t>int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elem</a:t>
            </a:r>
            <a:r>
              <a:rPr lang="en-US" sz="1600" dirty="0" smtClean="0">
                <a:sym typeface="Wingdings" pitchFamily="2" charset="2"/>
              </a:rPr>
              <a:t> ) </a:t>
            </a:r>
            <a:r>
              <a:rPr lang="ru-RU" sz="1600" dirty="0" smtClean="0">
                <a:sym typeface="Wingdings" pitchFamily="2" charset="2"/>
              </a:rPr>
              <a:t>должна вернуть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ru-RU" sz="1600" dirty="0" smtClean="0">
                <a:sym typeface="Wingdings" pitchFamily="2" charset="2"/>
              </a:rPr>
              <a:t>индекс найденного элемента или</a:t>
            </a:r>
            <a:r>
              <a:rPr lang="en-US" sz="1600" dirty="0" smtClean="0">
                <a:sym typeface="Wingdings" pitchFamily="2" charset="2"/>
              </a:rPr>
              <a:t> -1</a:t>
            </a:r>
            <a:r>
              <a:rPr lang="ru-RU" sz="1600" dirty="0" smtClean="0">
                <a:sym typeface="Wingdings" pitchFamily="2" charset="2"/>
              </a:rPr>
              <a:t>, если элемента в массиве нет)</a:t>
            </a:r>
          </a:p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781800" y="4114800"/>
            <a:ext cx="12907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O(N)</a:t>
            </a:r>
            <a:endParaRPr lang="ru-RU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76400" y="2362200"/>
            <a:ext cx="434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Простой перебор элементов массива в цикле</a:t>
            </a:r>
            <a:endParaRPr lang="ru-RU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524000"/>
            <a:ext cx="6229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cs typeface="David" pitchFamily="34" charset="-79"/>
              </a:rPr>
              <a:t>Таблица стоп-символов</a:t>
            </a:r>
            <a:endParaRPr lang="ru-RU" sz="3200" b="1" dirty="0" smtClean="0">
              <a:latin typeface="Constantia" pitchFamily="18" charset="0"/>
              <a:cs typeface="David" pitchFamily="34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1600200"/>
            <a:ext cx="7086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BadCharactersTable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(string pattern)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m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pattern.Length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badShift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[256];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nn-NO" sz="1600" dirty="0" smtClean="0">
                <a:latin typeface="Consolas" pitchFamily="49" charset="0"/>
                <a:cs typeface="Consolas" pitchFamily="49" charset="0"/>
              </a:rPr>
              <a:t>            for (int i = 0; i &lt; 256; i++)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badShift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] = -1;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nn-NO" sz="1600" dirty="0" smtClean="0">
                <a:latin typeface="Consolas" pitchFamily="49" charset="0"/>
                <a:cs typeface="Consolas" pitchFamily="49" charset="0"/>
              </a:rPr>
              <a:t>            for (int i = 0; i &lt; m - 1; i++)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badShift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[(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)pattern[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]] = 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return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badShift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cs typeface="David" pitchFamily="34" charset="-79"/>
              </a:rPr>
              <a:t>Таблица суффиксов</a:t>
            </a:r>
            <a:endParaRPr lang="ru-RU" sz="3200" b="1" dirty="0" smtClean="0">
              <a:latin typeface="Constantia" pitchFamily="18" charset="0"/>
              <a:cs typeface="David" pitchFamily="34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038600"/>
            <a:ext cx="6410036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828800"/>
            <a:ext cx="6477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cs typeface="David" pitchFamily="34" charset="-79"/>
              </a:rPr>
              <a:t>Таблица суффиксов</a:t>
            </a:r>
            <a:endParaRPr lang="ru-RU" sz="3200" b="1" dirty="0" smtClean="0">
              <a:latin typeface="Constantia" pitchFamily="18" charset="0"/>
              <a:cs typeface="David" pitchFamily="34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3794" name="Picture 2" descr="Boyer-Moore Good-suffix Shift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4375050" cy="1371600"/>
          </a:xfrm>
          <a:prstGeom prst="rect">
            <a:avLst/>
          </a:prstGeom>
          <a:noFill/>
        </p:spPr>
      </p:pic>
      <p:pic>
        <p:nvPicPr>
          <p:cNvPr id="33796" name="Picture 4" descr="Boyer-Moore Good Suffix Shift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352800"/>
            <a:ext cx="4375050" cy="1371600"/>
          </a:xfrm>
          <a:prstGeom prst="rect">
            <a:avLst/>
          </a:prstGeom>
          <a:noFill/>
        </p:spPr>
      </p:pic>
      <p:pic>
        <p:nvPicPr>
          <p:cNvPr id="33798" name="Picture 6" descr="Boyer-Moore Good Suffix Shift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5181600"/>
            <a:ext cx="4131992" cy="129540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191000" y="18682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Искомая строка (образец) может состоять из повторяющихся фрагментов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4343400" y="3821668"/>
            <a:ext cx="4064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Иногда эти фрагменты перекрываются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4343400" y="5373469"/>
            <a:ext cx="441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Только подстрока искомого образца</a:t>
            </a:r>
            <a:r>
              <a:rPr lang="en-US" dirty="0" smtClean="0"/>
              <a:t> </a:t>
            </a:r>
            <a:r>
              <a:rPr lang="ru-RU" dirty="0" smtClean="0"/>
              <a:t>можеть заново встретиться в его начале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cs typeface="David" pitchFamily="34" charset="-79"/>
              </a:rPr>
              <a:t>Таблица суффиксов</a:t>
            </a:r>
            <a:endParaRPr lang="ru-RU" sz="3200" b="1" dirty="0" smtClean="0">
              <a:latin typeface="Constantia" pitchFamily="18" charset="0"/>
              <a:cs typeface="David" pitchFamily="34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1290221"/>
            <a:ext cx="8001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GoodSuffixTable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string pattern 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m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pattern.Length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	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[] suffixes = Suffixes(pattern);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	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goodSuffixes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[m];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nn-NO" sz="1400" dirty="0" smtClean="0">
                <a:latin typeface="Consolas" pitchFamily="49" charset="0"/>
                <a:cs typeface="Consolas" pitchFamily="49" charset="0"/>
              </a:rPr>
              <a:t>            for (int i = 0; i &lt; m; i++)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goodSuffixes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] = m;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nn-NO" sz="1400" dirty="0" smtClean="0">
                <a:latin typeface="Consolas" pitchFamily="49" charset="0"/>
                <a:cs typeface="Consolas" pitchFamily="49" charset="0"/>
              </a:rPr>
              <a:t>for (int i = m - 1; i &gt;= 0; i--)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if (suffixes[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] ==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+ 1)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         </a:t>
            </a:r>
            <a:r>
              <a:rPr lang="nb-NO" sz="1400" dirty="0" smtClean="0">
                <a:latin typeface="Consolas" pitchFamily="49" charset="0"/>
                <a:cs typeface="Consolas" pitchFamily="49" charset="0"/>
              </a:rPr>
              <a:t>for (int j = 0; j &lt; m - i - 1; j++)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           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if 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goodSuffixes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[j] == m 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goodSuffixes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[j] = m -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- 1;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nn-NO" sz="1400" dirty="0" smtClean="0">
                <a:latin typeface="Consolas" pitchFamily="49" charset="0"/>
                <a:cs typeface="Consolas" pitchFamily="49" charset="0"/>
              </a:rPr>
              <a:t>            for (int i = 0; i &lt; m - 2; i++)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goodSuffixes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[m - 1 - suffixes[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]] = m -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- 1;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return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goodSuffixes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cs typeface="David" pitchFamily="34" charset="-79"/>
              </a:rPr>
              <a:t>Таблица суффиксов</a:t>
            </a:r>
            <a:endParaRPr lang="ru-RU" sz="3200" b="1" dirty="0" smtClean="0">
              <a:latin typeface="Constantia" pitchFamily="18" charset="0"/>
              <a:cs typeface="David" pitchFamily="34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1353264"/>
            <a:ext cx="81534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[] Suffixes(string pattern)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m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pattern.Length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[] suffixes = new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[m];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suffixes[m - 1] = m;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g = m - 1, f = 0;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nn-NO" sz="1400" dirty="0" smtClean="0">
                <a:latin typeface="Consolas" pitchFamily="49" charset="0"/>
                <a:cs typeface="Consolas" pitchFamily="49" charset="0"/>
              </a:rPr>
              <a:t>            for (int i = m - 2; i &gt;= 0; --i)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if 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&gt; g &amp;&amp; suffixes[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+ m - 1 - f] 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- g)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suffixes[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] = suffixes[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+ m - 1 - f];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 g)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    	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g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f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while (g &gt;= 0 &amp;&amp; pattern[g] == pattern[g + m - 1 - f])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g--;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       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suffixes[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] = f - g;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	   }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return suffixes;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  <a:cs typeface="David" pitchFamily="34" charset="-79"/>
              </a:rPr>
              <a:t>Алгоритм Бойера-Мура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" pitchFamily="18" charset="0"/>
              <a:cs typeface="David" pitchFamily="34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430953"/>
            <a:ext cx="8686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Search(string pattern, string text)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n =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text.Length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m =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pattern.Length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ru-RU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if (m &gt; n) return -1;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        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badShift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BadCharactersTable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 pattern 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goodSuffix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GoodSuffixTable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 pattern );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offset = 0;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while (offset &lt;= n-m)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nn-NO" sz="1200" dirty="0" smtClean="0">
                <a:latin typeface="Consolas" pitchFamily="49" charset="0"/>
                <a:cs typeface="Consolas" pitchFamily="49" charset="0"/>
              </a:rPr>
              <a:t>                for (i = m - 1; i &gt;= 0 &amp;&amp; pattern[i] == text[i + offset]; i--);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if (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&lt; 0)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        return offset;                              // Match found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offset +=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Math.Max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badShift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[ (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)text[offset +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] ],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goodSuffix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] );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endParaRPr lang="ru-RU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return -1;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2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  <a:cs typeface="David" pitchFamily="34" charset="-79"/>
              </a:rPr>
              <a:t>Алгоритм Бойера-Мура-Хорспула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" pitchFamily="18" charset="0"/>
              <a:cs typeface="David" pitchFamily="34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1447800"/>
            <a:ext cx="7696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Search(string pattern, string text)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n =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text.Length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m =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pattern.Length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ru-RU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if (m &gt; n) return -1;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        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badShift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BadCharactersTable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 pattern 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offset = 0;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while (offset &lt;= n-m)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nn-NO" sz="1200" dirty="0" smtClean="0">
                <a:latin typeface="Consolas" pitchFamily="49" charset="0"/>
                <a:cs typeface="Consolas" pitchFamily="49" charset="0"/>
              </a:rPr>
              <a:t>                for (i = m - 1; i &gt;= 0 &amp;&amp; pattern[i] == text[i + offset]; i--);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if (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&lt; 0)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        return offset;                              // Match found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offset +=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badShift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[ (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)text[offset + m-1] ];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endParaRPr lang="ru-RU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return -1;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2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228600" y="381000"/>
            <a:ext cx="86868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cs typeface="David" pitchFamily="34" charset="-79"/>
              </a:rPr>
              <a:t>Таблица стоп-символов</a:t>
            </a:r>
            <a:r>
              <a:rPr lang="en-US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cs typeface="David" pitchFamily="34" charset="-79"/>
              </a:rPr>
              <a:t> (</a:t>
            </a: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cs typeface="David" pitchFamily="34" charset="-79"/>
              </a:rPr>
              <a:t>для Б-М-Х</a:t>
            </a:r>
            <a:r>
              <a:rPr lang="en-US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cs typeface="David" pitchFamily="34" charset="-79"/>
              </a:rPr>
              <a:t>)</a:t>
            </a:r>
            <a:endParaRPr lang="ru-RU" sz="3200" b="1" dirty="0" smtClean="0">
              <a:latin typeface="Constantia" pitchFamily="18" charset="0"/>
              <a:cs typeface="David" pitchFamily="34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1066800" y="1752600"/>
            <a:ext cx="70866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BadCharactersTable(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pattern)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m = pattern.Length;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badShift 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[256];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i = 0; i &lt; 256; i++)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badShift[i] = m;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i = 0; i &lt; m-1; i++)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badShift[ 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)pattern[i] ] = m-1 - i;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badShift;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Бинарный поиск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124" name="Picture 4" descr="http://2.bp.blogspot.com/-5JQU7S9_xHw/TyqDEHbuQcI/AAAAAAAAAGA/_Q0dZxO85c4/s1600/binary+search_header+im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295400"/>
            <a:ext cx="6477000" cy="49521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Бинарный поиск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553200" y="1295400"/>
            <a:ext cx="21900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4400" b="1" dirty="0" smtClean="0"/>
              <a:t>Θ</a:t>
            </a:r>
            <a:r>
              <a:rPr lang="en-US" sz="4400" b="1" dirty="0" smtClean="0"/>
              <a:t>(log</a:t>
            </a:r>
            <a:r>
              <a:rPr lang="en-US" sz="4400" b="1" baseline="-25000" dirty="0" smtClean="0"/>
              <a:t>2</a:t>
            </a:r>
            <a:r>
              <a:rPr lang="en-US" sz="4400" b="1" dirty="0" smtClean="0"/>
              <a:t>N)</a:t>
            </a:r>
            <a:endParaRPr lang="ru-RU" sz="4400" b="1" dirty="0"/>
          </a:p>
        </p:txBody>
      </p:sp>
      <p:sp>
        <p:nvSpPr>
          <p:cNvPr id="6" name="Rectangle 5"/>
          <p:cNvSpPr/>
          <p:nvPr/>
        </p:nvSpPr>
        <p:spPr>
          <a:xfrm>
            <a:off x="762000" y="2133600"/>
            <a:ext cx="5715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Search(</a:t>
            </a:r>
            <a:r>
              <a:rPr lang="en-US" sz="16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[] 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N)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           int l = 0, r = N-1;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while (r &gt;= l)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mid = (l + r) / 2;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	      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a[mid]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6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return mid;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if (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a[mid]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16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r = mid - 1;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else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l = mid + 1;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return -1;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Бинарный поиск (рекурсивно)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553200" y="1295400"/>
            <a:ext cx="21900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4400" b="1" dirty="0" smtClean="0"/>
              <a:t>Θ</a:t>
            </a:r>
            <a:r>
              <a:rPr lang="en-US" sz="4400" b="1" dirty="0" smtClean="0"/>
              <a:t>(log</a:t>
            </a:r>
            <a:r>
              <a:rPr lang="en-US" sz="4400" b="1" baseline="-25000" dirty="0" smtClean="0"/>
              <a:t>2</a:t>
            </a:r>
            <a:r>
              <a:rPr lang="en-US" sz="4400" b="1" dirty="0" smtClean="0"/>
              <a:t>N)</a:t>
            </a:r>
            <a:endParaRPr lang="ru-RU" sz="4400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2264926"/>
            <a:ext cx="60198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BinarySearch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[] a,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l,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r 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if (l &gt; r)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return -1;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mid =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l+r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 / 2;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if (a[mid] ==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return mid;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if (l == r) return -1;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if ( a[mid] &gt;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return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BinarySearch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a, l, mid-1 );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return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BinarySearch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a, mid+1, r );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Интерполяционный поиск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400300"/>
            <a:ext cx="871321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562600" y="4876800"/>
            <a:ext cx="28360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O(log </a:t>
            </a:r>
            <a:r>
              <a:rPr lang="en-US" sz="4400" b="1" dirty="0" err="1" smtClean="0"/>
              <a:t>logN</a:t>
            </a:r>
            <a:r>
              <a:rPr lang="en-US" sz="4400" b="1" dirty="0" smtClean="0"/>
              <a:t>)</a:t>
            </a:r>
            <a:endParaRPr lang="ru-RU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Интерполяционны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й поиск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102578"/>
            <a:ext cx="91440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Search(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[] a,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N)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l = 0, r = N - 1;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while (r &gt;= l &amp;&amp; a[r] != a[l])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	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mid = l + (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- a[l]) * (r - l) / (a[r] - a[l]);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if (mid &gt; r || mid &lt; 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return -1;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if 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&lt; a[mid])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    r = mid - 1;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else if 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&gt; a[mid])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    l = mid + 1;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else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    return mid;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    if 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== a[l])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return l;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return -1;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Простой поиск подстроки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29400" y="4648200"/>
            <a:ext cx="198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O( MN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2800" y="16002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N</a:t>
            </a:r>
            <a:endParaRPr lang="ru-RU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16002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E</a:t>
            </a:r>
            <a:endParaRPr lang="ru-RU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267200" y="16002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E</a:t>
            </a:r>
            <a:endParaRPr lang="ru-RU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24400" y="16002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</a:t>
            </a:r>
            <a:endParaRPr lang="ru-RU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81600" y="16002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L</a:t>
            </a:r>
            <a:endParaRPr lang="ru-RU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638800" y="16002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E</a:t>
            </a:r>
            <a:endParaRPr lang="ru-RU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295400" y="25146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</a:t>
            </a:r>
            <a:endParaRPr lang="ru-RU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752600" y="25146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</a:t>
            </a:r>
            <a:endParaRPr lang="ru-RU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209800" y="25146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Y</a:t>
            </a:r>
            <a:endParaRPr lang="ru-RU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667000" y="25146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</a:t>
            </a:r>
            <a:endParaRPr lang="ru-RU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124200" y="25146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</a:t>
            </a:r>
            <a:endParaRPr lang="ru-RU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581400" y="25146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</a:t>
            </a:r>
            <a:endParaRPr lang="ru-RU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038600" y="25146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</a:t>
            </a:r>
            <a:endParaRPr lang="ru-RU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495800" y="25146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K</a:t>
            </a:r>
            <a:endParaRPr lang="ru-RU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410200" y="25146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N</a:t>
            </a:r>
            <a:endParaRPr lang="ru-RU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867400" y="25146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E</a:t>
            </a:r>
            <a:endParaRPr lang="ru-RU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324600" y="25146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E</a:t>
            </a:r>
            <a:endParaRPr lang="ru-RU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781800" y="25146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</a:t>
            </a:r>
            <a:endParaRPr lang="ru-RU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39000" y="25146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L</a:t>
            </a:r>
            <a:endParaRPr lang="ru-RU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696200" y="25146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E</a:t>
            </a:r>
            <a:endParaRPr lang="ru-RU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953000" y="25146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_</a:t>
            </a:r>
            <a:endParaRPr lang="ru-RU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" y="3581400"/>
            <a:ext cx="5029200" cy="276998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Здесь может быть Ваш код</a:t>
            </a:r>
          </a:p>
          <a:p>
            <a:pPr algn="ctr"/>
            <a:endParaRPr lang="ru-RU" dirty="0" smtClean="0"/>
          </a:p>
          <a:p>
            <a:pPr algn="ctr"/>
            <a:r>
              <a:rPr lang="ru-RU" dirty="0" smtClean="0">
                <a:sym typeface="Wingdings" pitchFamily="2" charset="2"/>
              </a:rPr>
              <a:t></a:t>
            </a:r>
          </a:p>
          <a:p>
            <a:pPr algn="ctr"/>
            <a:endParaRPr lang="ru-RU" dirty="0" smtClean="0">
              <a:sym typeface="Wingdings" pitchFamily="2" charset="2"/>
            </a:endParaRPr>
          </a:p>
          <a:p>
            <a:pPr algn="ctr"/>
            <a:r>
              <a:rPr lang="ru-RU" sz="1600" dirty="0" smtClean="0">
                <a:sym typeface="Wingdings" pitchFamily="2" charset="2"/>
              </a:rPr>
              <a:t>(функция </a:t>
            </a:r>
            <a:r>
              <a:rPr lang="en-US" sz="1600" dirty="0" smtClean="0">
                <a:sym typeface="Wingdings" pitchFamily="2" charset="2"/>
              </a:rPr>
              <a:t>Search( string text, string pattern ) </a:t>
            </a:r>
            <a:r>
              <a:rPr lang="ru-RU" sz="1600" dirty="0" smtClean="0">
                <a:sym typeface="Wingdings" pitchFamily="2" charset="2"/>
              </a:rPr>
              <a:t>должна вернуть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ru-RU" sz="1600" dirty="0" smtClean="0">
                <a:sym typeface="Wingdings" pitchFamily="2" charset="2"/>
              </a:rPr>
              <a:t>индекс подстроки </a:t>
            </a:r>
            <a:r>
              <a:rPr lang="en-US" sz="1600" dirty="0" smtClean="0">
                <a:sym typeface="Wingdings" pitchFamily="2" charset="2"/>
              </a:rPr>
              <a:t>pattern</a:t>
            </a:r>
            <a:r>
              <a:rPr lang="ru-RU" sz="1600" dirty="0" smtClean="0">
                <a:sym typeface="Wingdings" pitchFamily="2" charset="2"/>
              </a:rPr>
              <a:t> в строке</a:t>
            </a:r>
            <a:r>
              <a:rPr lang="en-US" sz="1600" dirty="0" smtClean="0">
                <a:sym typeface="Wingdings" pitchFamily="2" charset="2"/>
              </a:rPr>
              <a:t> text</a:t>
            </a:r>
            <a:r>
              <a:rPr lang="ru-RU" sz="1600" dirty="0" smtClean="0">
                <a:sym typeface="Wingdings" pitchFamily="2" charset="2"/>
              </a:rPr>
              <a:t> или</a:t>
            </a:r>
            <a:r>
              <a:rPr lang="en-US" sz="1600" dirty="0" smtClean="0">
                <a:sym typeface="Wingdings" pitchFamily="2" charset="2"/>
              </a:rPr>
              <a:t> -1</a:t>
            </a:r>
            <a:r>
              <a:rPr lang="ru-RU" sz="1600" dirty="0" smtClean="0">
                <a:sym typeface="Wingdings" pitchFamily="2" charset="2"/>
              </a:rPr>
              <a:t>, если подстроки в строке нет)</a:t>
            </a:r>
          </a:p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Простой поиск подстроки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43000" y="1905000"/>
            <a:ext cx="754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Чем алгоритм хорош:</a:t>
            </a:r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Не требует предварительной обработки текста</a:t>
            </a:r>
            <a:r>
              <a:rPr lang="en-US" dirty="0" smtClean="0"/>
              <a:t> – </a:t>
            </a:r>
            <a:r>
              <a:rPr lang="ru-RU" dirty="0" smtClean="0"/>
              <a:t>это достоинство, если нам нужно искать подстроку только единожды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Не требует дополнительной памяти</a:t>
            </a:r>
            <a:r>
              <a:rPr lang="en-US" dirty="0" smtClean="0"/>
              <a:t> – </a:t>
            </a:r>
            <a:r>
              <a:rPr lang="ru-RU" dirty="0" smtClean="0"/>
              <a:t>не нужно хранить вспомогательную информацию в дополнительных структурах данных, как в более продвинутых алгоритмах (см.далее)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Весьма эффективен для коротких строк и подстрок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4390</TotalTime>
  <Words>1225</Words>
  <Application>Microsoft Office PowerPoint</Application>
  <PresentationFormat>Экран (4:3)</PresentationFormat>
  <Paragraphs>376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LEX-PEX.NET</cp:lastModifiedBy>
  <cp:revision>422</cp:revision>
  <dcterms:created xsi:type="dcterms:W3CDTF">2006-08-16T00:00:00Z</dcterms:created>
  <dcterms:modified xsi:type="dcterms:W3CDTF">2016-04-11T11:37:16Z</dcterms:modified>
</cp:coreProperties>
</file>