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82" r:id="rId2"/>
    <p:sldId id="308" r:id="rId3"/>
    <p:sldId id="318" r:id="rId4"/>
    <p:sldId id="310" r:id="rId5"/>
    <p:sldId id="311" r:id="rId6"/>
    <p:sldId id="321" r:id="rId7"/>
    <p:sldId id="317" r:id="rId8"/>
    <p:sldId id="322" r:id="rId9"/>
    <p:sldId id="323" r:id="rId10"/>
    <p:sldId id="329" r:id="rId11"/>
    <p:sldId id="325" r:id="rId12"/>
    <p:sldId id="324" r:id="rId13"/>
    <p:sldId id="326" r:id="rId14"/>
    <p:sldId id="327" r:id="rId15"/>
    <p:sldId id="328" r:id="rId16"/>
    <p:sldId id="309" r:id="rId17"/>
    <p:sldId id="312" r:id="rId18"/>
    <p:sldId id="313" r:id="rId19"/>
    <p:sldId id="314" r:id="rId20"/>
    <p:sldId id="331" r:id="rId21"/>
    <p:sldId id="334" r:id="rId22"/>
    <p:sldId id="332" r:id="rId23"/>
    <p:sldId id="335" r:id="rId24"/>
    <p:sldId id="330" r:id="rId25"/>
    <p:sldId id="337" r:id="rId26"/>
    <p:sldId id="338" r:id="rId27"/>
    <p:sldId id="339" r:id="rId28"/>
    <p:sldId id="340" r:id="rId29"/>
    <p:sldId id="315" r:id="rId30"/>
    <p:sldId id="320" r:id="rId31"/>
    <p:sldId id="316" r:id="rId32"/>
    <p:sldId id="319" r:id="rId33"/>
    <p:sldId id="333" r:id="rId34"/>
    <p:sldId id="34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01.05.2015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1828800"/>
            <a:ext cx="70866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otlight MT Light" pitchFamily="18" charset="0"/>
              </a:rPr>
              <a:t>Важнейшие структуры данных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05000" y="2971800"/>
            <a:ext cx="6705600" cy="3200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Фундаментальные структуры данных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Абстрактные типы данных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Массивы и связные списки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Стек, очередь, дек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Сортированные списки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Showcard Gothic" pitchFamily="82" charset="0"/>
              </a:rPr>
              <a:t>Чуточку кода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6800" y="1728549"/>
            <a:ext cx="7543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SingleLinkedListInt</a:t>
            </a:r>
            <a:endParaRPr lang="en-US" sz="14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  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Append(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		// </a:t>
            </a:r>
            <a:r>
              <a:rPr lang="ru-RU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то же самое (короче)</a:t>
            </a:r>
            <a:endParaRPr lang="en-US" sz="14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node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null;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(head == null)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head = node;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tail.next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node;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tail = node;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Showcard Gothic" pitchFamily="82" charset="0"/>
              </a:rPr>
              <a:t>Чуточку кода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1666994"/>
            <a:ext cx="69342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SingleLinkedListInt</a:t>
            </a:r>
            <a:endParaRPr lang="en-US" sz="14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  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Prepend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node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head;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(head == null)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tail = node;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head = node;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Showcard Gothic" pitchFamily="82" charset="0"/>
              </a:rPr>
              <a:t>Чуточку кода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379577"/>
            <a:ext cx="69342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SingleLinkedListInt</a:t>
            </a:r>
            <a:endParaRPr lang="en-US" sz="14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  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InsertAfter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after 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node = head;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while ( node != null &amp;&amp;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!= after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node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(node == null)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return;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insNode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insNode.data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insNode.next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insNode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   if (node == tail)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tail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insNode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Showcard Gothic" pitchFamily="82" charset="0"/>
              </a:rPr>
              <a:t>Чуточку кода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295400"/>
            <a:ext cx="6934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SingleLinkedListInt</a:t>
            </a:r>
            <a:endParaRPr lang="en-US" sz="14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  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Remove(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node = head;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prevnode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null;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while (node != null &amp;&amp;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prevnode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node;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node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(node == null)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return;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(node == head)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head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prevnode.next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(node == tail)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tail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prevnode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Showcard Gothic" pitchFamily="82" charset="0"/>
              </a:rPr>
              <a:t>Чуточку кода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350288"/>
            <a:ext cx="83058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SingleLinkedListInt</a:t>
            </a:r>
            <a:endParaRPr lang="en-US" sz="14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  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Count()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n = 0;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for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node = head; node != null; node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n++ 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return n;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Print()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node = head;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while (node != null)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+ " " 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node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Showcard Gothic" pitchFamily="82" charset="0"/>
              </a:rPr>
              <a:t>Чуточку кода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350288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SingleLinkedListInt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SingleLinkedListInt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list.Append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(1);			// 1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list.Append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(2);			// 1 -&gt; 2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list.Append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(3);			// 1 -&gt; 2 -&gt; 3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list.Prepend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(7);		// 7 -&gt; 1 -&gt; 2 -&gt; 3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list.Prepend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(8);		// 8 -&gt; 7 -&gt; 1 -&gt; 2 -&gt; 3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list.Prepend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(9);		// 9 -&gt; 8 -&gt; 7 -&gt; 1 -&gt; 2 -&gt; 3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list.InsertAfter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( 5, 4 );		// 9 -&gt; 8 -&gt; 7 -&gt; 1 -&gt; 2 -&gt; 3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list.InsertAfter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( 14, 9 );	// 9 -&gt; 14 -&gt; 8 -&gt; 7 -&gt; 1 -&gt; 2 -&gt; 3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list.InsertAfter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( 9, 21 ); 	// 9 -&gt; 14 -&gt; 8 -&gt; 7 -&gt; 1 -&gt; 2 -&gt; 3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list.Remove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(3);			// 9 -&gt; 14 -&gt; 8 -&gt; 7 -&gt; 1 -&gt; 2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list.Print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list.Count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1981200" y="5867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nip and Round Single Corner Rectangle 7"/>
          <p:cNvSpPr/>
          <p:nvPr/>
        </p:nvSpPr>
        <p:spPr>
          <a:xfrm>
            <a:off x="2819400" y="5867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66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nip and Round Single Corner Rectangle 9"/>
          <p:cNvSpPr/>
          <p:nvPr/>
        </p:nvSpPr>
        <p:spPr>
          <a:xfrm>
            <a:off x="3657600" y="5867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912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and Round Single Corner Rectangle 11"/>
          <p:cNvSpPr/>
          <p:nvPr/>
        </p:nvSpPr>
        <p:spPr>
          <a:xfrm>
            <a:off x="6172200" y="5867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294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4800" y="5791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6934200" y="53340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Tail</a:t>
            </a:r>
            <a:endParaRPr lang="ru-RU" dirty="0"/>
          </a:p>
        </p:txBody>
      </p:sp>
      <p:cxnSp>
        <p:nvCxnSpPr>
          <p:cNvPr id="16" name="Straight Arrow Connector 15"/>
          <p:cNvCxnSpPr>
            <a:stCxn id="14" idx="3"/>
            <a:endCxn id="6" idx="2"/>
          </p:cNvCxnSpPr>
          <p:nvPr/>
        </p:nvCxnSpPr>
        <p:spPr>
          <a:xfrm>
            <a:off x="1219200" y="598170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1"/>
            <a:endCxn id="12" idx="3"/>
          </p:cNvCxnSpPr>
          <p:nvPr/>
        </p:nvCxnSpPr>
        <p:spPr>
          <a:xfrm rot="10800000" flipV="1">
            <a:off x="6400800" y="5524500"/>
            <a:ext cx="5334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5943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148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nip and Round Single Corner Rectangle 25"/>
          <p:cNvSpPr/>
          <p:nvPr/>
        </p:nvSpPr>
        <p:spPr>
          <a:xfrm>
            <a:off x="4495800" y="5867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530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nip and Round Single Corner Rectangle 28"/>
          <p:cNvSpPr/>
          <p:nvPr/>
        </p:nvSpPr>
        <p:spPr>
          <a:xfrm>
            <a:off x="5334000" y="5867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8" grpId="0"/>
      <p:bldP spid="26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Абстрактные типы данных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0" y="2057400"/>
            <a:ext cx="3810000" cy="35052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Стек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Очередь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Дек</a:t>
            </a:r>
          </a:p>
          <a:p>
            <a:pPr marL="514350" lvl="0" indent="-514350">
              <a:spcBef>
                <a:spcPct val="20000"/>
              </a:spcBef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 startAt="4"/>
              <a:tabLst/>
              <a:defRPr/>
            </a:pPr>
            <a:r>
              <a:rPr lang="ru-RU" dirty="0" smtClean="0">
                <a:latin typeface="Showcard Gothic" pitchFamily="82" charset="0"/>
              </a:rPr>
              <a:t>Сортированный список</a:t>
            </a:r>
            <a:endParaRPr lang="en-US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 startAt="4"/>
              <a:tabLst/>
              <a:defRPr/>
            </a:pPr>
            <a:endParaRPr lang="en-US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 startAt="4"/>
              <a:tabLst/>
              <a:defRPr/>
            </a:pPr>
            <a:r>
              <a:rPr lang="ru-RU" dirty="0" smtClean="0">
                <a:latin typeface="Showcard Gothic" pitchFamily="82" charset="0"/>
              </a:rPr>
              <a:t>Дерево бинарного поиска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 startAt="4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 startAt="4"/>
              <a:tabLst/>
              <a:defRPr/>
            </a:pPr>
            <a:r>
              <a:rPr lang="ru-RU" dirty="0" smtClean="0">
                <a:latin typeface="Showcard Gothic" pitchFamily="82" charset="0"/>
              </a:rPr>
              <a:t>Хеш-таблица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Стек (</a:t>
            </a:r>
            <a:r>
              <a:rPr lang="en-US" sz="4000" dirty="0" smtClean="0">
                <a:latin typeface="Showcard Gothic" pitchFamily="82" charset="0"/>
              </a:rPr>
              <a:t>LIFO</a:t>
            </a:r>
            <a:r>
              <a:rPr lang="ru-RU" sz="4000" dirty="0" smtClean="0">
                <a:latin typeface="Showcard Gothic" pitchFamily="82" charset="0"/>
              </a:rPr>
              <a:t>)</a:t>
            </a:r>
            <a:r>
              <a:rPr lang="en-US" sz="4000" dirty="0" smtClean="0">
                <a:latin typeface="Showcard Gothic" pitchFamily="82" charset="0"/>
              </a:rPr>
              <a:t> – last in – first out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758588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udy Stout" pitchFamily="18" charset="0"/>
              </a:rPr>
              <a:t>Очередь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udy Stout" pitchFamily="18" charset="0"/>
              </a:rPr>
              <a:t> (FIFO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udy Stout" pitchFamily="18" charset="0"/>
              </a:rPr>
              <a:t> – First in - First out)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83248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udy Stout" pitchFamily="18" charset="0"/>
              </a:rPr>
              <a:t>Дек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5439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Фундаментальные структуры данных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1600200"/>
            <a:ext cx="5562600" cy="50292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Записи / структуры / классы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Массивы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Связные списки: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ru-RU" dirty="0" smtClean="0">
                <a:latin typeface="Showcard Gothic" pitchFamily="82" charset="0"/>
              </a:rPr>
              <a:t>        - односвязные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ru-RU" dirty="0" smtClean="0">
                <a:latin typeface="Showcard Gothic" pitchFamily="82" charset="0"/>
              </a:rPr>
              <a:t>        - двусвязные</a:t>
            </a:r>
          </a:p>
          <a:p>
            <a:pPr marL="514350" lvl="0" indent="-514350">
              <a:spcBef>
                <a:spcPct val="20000"/>
              </a:spcBef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lvl="0" indent="-514350">
              <a:spcBef>
                <a:spcPct val="20000"/>
              </a:spcBef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 startAt="4"/>
              <a:tabLst/>
              <a:defRPr/>
            </a:pPr>
            <a:r>
              <a:rPr lang="ru-RU" dirty="0" smtClean="0">
                <a:latin typeface="Showcard Gothic" pitchFamily="82" charset="0"/>
              </a:rPr>
              <a:t>Деревья</a:t>
            </a:r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5410200" y="1295400"/>
            <a:ext cx="1828800" cy="9906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Студент</a:t>
            </a:r>
          </a:p>
          <a:p>
            <a:pPr algn="ctr"/>
            <a:endParaRPr lang="ru-RU" sz="800" dirty="0" smtClean="0">
              <a:solidFill>
                <a:schemeClr val="tx1"/>
              </a:solidFill>
            </a:endParaRPr>
          </a:p>
          <a:p>
            <a:r>
              <a:rPr lang="ru-RU" sz="1200" i="1" dirty="0" smtClean="0">
                <a:solidFill>
                  <a:schemeClr val="tx1"/>
                </a:solidFill>
              </a:rPr>
              <a:t>ФИО</a:t>
            </a:r>
          </a:p>
          <a:p>
            <a:r>
              <a:rPr lang="ru-RU" sz="1200" i="1" dirty="0" smtClean="0">
                <a:solidFill>
                  <a:schemeClr val="tx1"/>
                </a:solidFill>
              </a:rPr>
              <a:t>Дата рождения</a:t>
            </a:r>
          </a:p>
          <a:p>
            <a:r>
              <a:rPr lang="ru-RU" sz="1200" i="1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4876800" y="26670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5334000" y="26670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5791200" y="26670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" name="Snip and Round Single Corner Rectangle 9"/>
          <p:cNvSpPr/>
          <p:nvPr/>
        </p:nvSpPr>
        <p:spPr>
          <a:xfrm>
            <a:off x="6248400" y="26670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6705600" y="26670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3" name="Snip and Round Single Corner Rectangle 12"/>
          <p:cNvSpPr/>
          <p:nvPr/>
        </p:nvSpPr>
        <p:spPr>
          <a:xfrm>
            <a:off x="7162800" y="26670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4" name="Snip and Round Single Corner Rectangle 13"/>
          <p:cNvSpPr/>
          <p:nvPr/>
        </p:nvSpPr>
        <p:spPr>
          <a:xfrm>
            <a:off x="6248400" y="52578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5" name="Snip and Round Single Corner Rectangle 14"/>
          <p:cNvSpPr/>
          <p:nvPr/>
        </p:nvSpPr>
        <p:spPr>
          <a:xfrm>
            <a:off x="5486400" y="57150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6934200" y="57150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18" name="Straight Arrow Connector 17"/>
          <p:cNvCxnSpPr>
            <a:stCxn id="14" idx="2"/>
          </p:cNvCxnSpPr>
          <p:nvPr/>
        </p:nvCxnSpPr>
        <p:spPr>
          <a:xfrm rot="10800000" flipV="1">
            <a:off x="5867400" y="5486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</p:cNvCxnSpPr>
          <p:nvPr/>
        </p:nvCxnSpPr>
        <p:spPr>
          <a:xfrm>
            <a:off x="6705600" y="5486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and Round Single Corner Rectangle 20"/>
          <p:cNvSpPr/>
          <p:nvPr/>
        </p:nvSpPr>
        <p:spPr>
          <a:xfrm>
            <a:off x="4724400" y="6248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5105400" y="6019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nip and Round Single Corner Rectangle 23"/>
          <p:cNvSpPr/>
          <p:nvPr/>
        </p:nvSpPr>
        <p:spPr>
          <a:xfrm>
            <a:off x="6096000" y="6248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25" name="Straight Arrow Connector 24"/>
          <p:cNvCxnSpPr>
            <a:endCxn id="24" idx="3"/>
          </p:cNvCxnSpPr>
          <p:nvPr/>
        </p:nvCxnSpPr>
        <p:spPr>
          <a:xfrm>
            <a:off x="5943600" y="5943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nip and Round Single Corner Rectangle 27"/>
          <p:cNvSpPr/>
          <p:nvPr/>
        </p:nvSpPr>
        <p:spPr>
          <a:xfrm>
            <a:off x="4724400" y="3657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181600" y="3886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nip and Round Single Corner Rectangle 32"/>
          <p:cNvSpPr/>
          <p:nvPr/>
        </p:nvSpPr>
        <p:spPr>
          <a:xfrm>
            <a:off x="5562600" y="3657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19800" y="3886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nip and Round Single Corner Rectangle 34"/>
          <p:cNvSpPr/>
          <p:nvPr/>
        </p:nvSpPr>
        <p:spPr>
          <a:xfrm>
            <a:off x="6400800" y="3657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0" y="3886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nip and Round Single Corner Rectangle 36"/>
          <p:cNvSpPr/>
          <p:nvPr/>
        </p:nvSpPr>
        <p:spPr>
          <a:xfrm>
            <a:off x="7239000" y="3657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696200" y="3886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and Round Single Corner Rectangle 38"/>
          <p:cNvSpPr/>
          <p:nvPr/>
        </p:nvSpPr>
        <p:spPr>
          <a:xfrm>
            <a:off x="4724400" y="4343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81600" y="4572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nip and Round Single Corner Rectangle 40"/>
          <p:cNvSpPr/>
          <p:nvPr/>
        </p:nvSpPr>
        <p:spPr>
          <a:xfrm>
            <a:off x="5562600" y="4343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19800" y="4572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nip and Round Single Corner Rectangle 42"/>
          <p:cNvSpPr/>
          <p:nvPr/>
        </p:nvSpPr>
        <p:spPr>
          <a:xfrm>
            <a:off x="6400800" y="4343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858000" y="4572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and Round Single Corner Rectangle 44"/>
          <p:cNvSpPr/>
          <p:nvPr/>
        </p:nvSpPr>
        <p:spPr>
          <a:xfrm>
            <a:off x="7239000" y="4343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696200" y="4572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68580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60198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51816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43434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3" grpId="0" build="allAtOnce" animBg="1"/>
      <p:bldP spid="14" grpId="0" animBg="1"/>
      <p:bldP spid="15" grpId="0" animBg="1"/>
      <p:bldP spid="16" grpId="0" animBg="1"/>
      <p:bldP spid="21" grpId="0" animBg="1"/>
      <p:bldP spid="24" grpId="0" animBg="1"/>
      <p:bldP spid="28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533400" y="381000"/>
            <a:ext cx="8229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Реализация АТД стека на основе ФСД Массив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143000"/>
            <a:ext cx="6781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StackInt</a:t>
            </a:r>
            <a:endParaRPr lang="en-US" sz="14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        const </a:t>
            </a: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 MAX_SIZE = 100;</a:t>
            </a:r>
          </a:p>
          <a:p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 top = 0;</a:t>
            </a:r>
            <a:endParaRPr lang="ru-RU" sz="1400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elems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[MAX_SIZE];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Push(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x 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(top == MAX_SIZE)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("Stack is full!");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return;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[top++] = x;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Pop()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[--top];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533400" y="381000"/>
            <a:ext cx="8229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Реализация АТД стека на основе ФСД Массив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143000"/>
            <a:ext cx="6781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StackInt</a:t>
            </a:r>
            <a:endParaRPr lang="en-US" sz="14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Peek()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[top - 1];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Purge()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top = 0;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но если стек будет из обектов классов,</a:t>
            </a:r>
          </a:p>
          <a:p>
            <a:r>
              <a:rPr lang="ru-RU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// то надо будет пройтись и пообнулять их: </a:t>
            </a:r>
          </a:p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// while ( top &gt; 0 )</a:t>
            </a:r>
          </a:p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//     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elems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[--top] = null;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IsEmpty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return top == 0;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152400" y="381000"/>
            <a:ext cx="88392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Реализация АТД стека на основе ФСД Связный список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1447800"/>
            <a:ext cx="7467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StackAsList</a:t>
            </a:r>
            <a:endParaRPr lang="en-US" sz="14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 MAX_SIZE = 100;</a:t>
            </a:r>
          </a:p>
          <a:p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 top = 0;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SingleLinkedListInt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list = new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SingleLinkedListInt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Push(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x)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(top == MAX_SIZE)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("Stack is full!");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return;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list.Prepend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x 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top++;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152400" y="381000"/>
            <a:ext cx="88392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Реализация АТД стека на основе ФСД Связный список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102578"/>
            <a:ext cx="42672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3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StackAsList</a:t>
            </a:r>
            <a:endParaRPr lang="en-US" sz="13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…</a:t>
            </a:r>
            <a:endParaRPr lang="ru-RU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3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Pop()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top--;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data =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list.First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list.Remove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 data );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return data;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ru-RU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3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Peek()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list.First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ru-RU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Purge()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top = 0;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list.Purge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ru-RU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3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IsEmpty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return top == 0;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4114800"/>
            <a:ext cx="3124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3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SingleLinkedListInt</a:t>
            </a:r>
            <a:endParaRPr lang="en-US" sz="13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…</a:t>
            </a:r>
            <a:endParaRPr lang="ru-RU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3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First()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head.data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3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Пример применения стека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524000"/>
            <a:ext cx="7924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StackAsList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s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StackAsList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ru-RU" sz="16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или «массивову» реализацию</a:t>
            </a:r>
          </a:p>
          <a:p>
            <a:r>
              <a:rPr lang="ru-RU" sz="16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  //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StackInt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 = new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StackInt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s.Push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(3);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3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s.Push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(4);		// 4 3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s.Push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(5);		// 5 4 3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s.Push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(6);		// 6 5 4 3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s.Push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(7);		// 7 6 5 4 3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s.Push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(8);		// 8 7 6 5 4 3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s.Push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(9);		// 9 8 7 6 5 4 3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s.Push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(1);		// 1 9 8 7 6 5 4 3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s.Peek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);	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s.Pop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);		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(9 8 7 6 5 4 3)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s.Pop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);		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9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(8 7 6 5 4 3)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914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Пример применения стека</a:t>
            </a:r>
            <a:r>
              <a:rPr lang="en-US" sz="4000" dirty="0" smtClean="0">
                <a:latin typeface="Showcard Gothic" pitchFamily="82" charset="0"/>
              </a:rPr>
              <a:t> </a:t>
            </a:r>
            <a:endParaRPr lang="ru-RU" sz="4000" dirty="0" smtClean="0">
              <a:latin typeface="Showcard Gothic" pitchFamily="82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US" sz="4000" dirty="0" smtClean="0">
                <a:latin typeface="Showcard Gothic" pitchFamily="82" charset="0"/>
              </a:rPr>
              <a:t>(</a:t>
            </a:r>
            <a:r>
              <a:rPr lang="ru-RU" sz="4000" dirty="0" smtClean="0">
                <a:latin typeface="Showcard Gothic" pitchFamily="82" charset="0"/>
              </a:rPr>
              <a:t>арифметические выражения</a:t>
            </a:r>
            <a:r>
              <a:rPr lang="en-US" sz="4000" dirty="0" smtClean="0">
                <a:latin typeface="Showcard Gothic" pitchFamily="82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38400" y="1676400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(</a:t>
            </a:r>
            <a:r>
              <a:rPr lang="en-US" dirty="0" smtClean="0"/>
              <a:t>12-5</a:t>
            </a:r>
            <a:r>
              <a:rPr lang="ru-RU" dirty="0" smtClean="0"/>
              <a:t>)*</a:t>
            </a:r>
            <a:r>
              <a:rPr lang="en-US" dirty="0" smtClean="0"/>
              <a:t>3 </a:t>
            </a:r>
            <a:r>
              <a:rPr lang="ru-RU" dirty="0" smtClean="0"/>
              <a:t>+</a:t>
            </a:r>
            <a:r>
              <a:rPr lang="en-US" dirty="0" smtClean="0"/>
              <a:t> 2</a:t>
            </a:r>
            <a:r>
              <a:rPr lang="ru-RU" dirty="0" smtClean="0"/>
              <a:t>*</a:t>
            </a:r>
            <a:r>
              <a:rPr lang="en-US" dirty="0" smtClean="0"/>
              <a:t>4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581400"/>
            <a:ext cx="4800600" cy="175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029200" y="1676400"/>
            <a:ext cx="235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Это инфиксная запись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+(*(</a:t>
            </a:r>
            <a:r>
              <a:rPr lang="ru-RU" dirty="0" smtClean="0"/>
              <a:t>-(</a:t>
            </a:r>
            <a:r>
              <a:rPr lang="en-US" dirty="0" smtClean="0"/>
              <a:t>12,5</a:t>
            </a:r>
            <a:r>
              <a:rPr lang="ru-RU" dirty="0" smtClean="0"/>
              <a:t>)</a:t>
            </a:r>
            <a:r>
              <a:rPr lang="en-US" dirty="0" smtClean="0"/>
              <a:t>,3),*(2,4))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5105400" y="2133600"/>
            <a:ext cx="2459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Это префиксная запись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2286000" y="25908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+</a:t>
            </a:r>
            <a:r>
              <a:rPr lang="ru-RU" dirty="0" smtClean="0"/>
              <a:t> </a:t>
            </a:r>
            <a:r>
              <a:rPr lang="en-US" dirty="0" smtClean="0"/>
              <a:t>*</a:t>
            </a:r>
            <a:r>
              <a:rPr lang="ru-RU" dirty="0" smtClean="0"/>
              <a:t> - </a:t>
            </a:r>
            <a:r>
              <a:rPr lang="en-US" dirty="0" smtClean="0"/>
              <a:t>12</a:t>
            </a:r>
            <a:r>
              <a:rPr lang="ru-RU" dirty="0" smtClean="0"/>
              <a:t> </a:t>
            </a:r>
            <a:r>
              <a:rPr lang="en-US" dirty="0" smtClean="0"/>
              <a:t>5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r>
              <a:rPr lang="ru-RU" dirty="0" smtClean="0"/>
              <a:t> </a:t>
            </a:r>
            <a:r>
              <a:rPr lang="en-US" dirty="0" smtClean="0"/>
              <a:t>*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5105400" y="2590800"/>
            <a:ext cx="217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(или более коротко)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1295400" y="55626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Преимущество постфиксной записи – не нужны скобки для приоритета, все определяется порядком следования операндов и операций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9" grpId="0" build="allAtOnce"/>
      <p:bldP spid="10" grpId="0" build="allAtOnce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457200" y="381000"/>
            <a:ext cx="83058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Алгоритм вычисления выражения по постфиксной записи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752600"/>
            <a:ext cx="7543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Начинаем с пустого стека</a:t>
            </a:r>
          </a:p>
          <a:p>
            <a:endParaRPr lang="en-US" dirty="0" smtClean="0"/>
          </a:p>
          <a:p>
            <a:r>
              <a:rPr lang="ru-RU" dirty="0" smtClean="0"/>
              <a:t>ДЛЯ КАЖДОГО</a:t>
            </a:r>
            <a:r>
              <a:rPr lang="en-US" dirty="0" smtClean="0"/>
              <a:t> </a:t>
            </a:r>
            <a:r>
              <a:rPr lang="ru-RU" dirty="0" smtClean="0"/>
              <a:t>элемента в выражении (чисел и знаков операций)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{</a:t>
            </a:r>
          </a:p>
          <a:p>
            <a:r>
              <a:rPr lang="ru-RU" dirty="0" smtClean="0"/>
              <a:t>	ЕСЛИ</a:t>
            </a:r>
            <a:r>
              <a:rPr lang="en-US" dirty="0" smtClean="0"/>
              <a:t> (</a:t>
            </a:r>
            <a:r>
              <a:rPr lang="ru-RU" dirty="0" smtClean="0"/>
              <a:t>элемент – это число</a:t>
            </a:r>
            <a:r>
              <a:rPr lang="en-US" dirty="0" smtClean="0"/>
              <a:t>)</a:t>
            </a:r>
          </a:p>
          <a:p>
            <a:r>
              <a:rPr lang="ru-RU" dirty="0" smtClean="0"/>
              <a:t>		помещаем число в стек (</a:t>
            </a:r>
            <a:r>
              <a:rPr lang="en-US" dirty="0" smtClean="0"/>
              <a:t>push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	ИНАЧЕ ЕСЛИ</a:t>
            </a:r>
            <a:r>
              <a:rPr lang="en-US" dirty="0" smtClean="0"/>
              <a:t> (</a:t>
            </a:r>
            <a:r>
              <a:rPr lang="ru-RU" dirty="0" smtClean="0"/>
              <a:t>элемент – это знак операции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	</a:t>
            </a:r>
            <a:r>
              <a:rPr lang="en-US" dirty="0" smtClean="0"/>
              <a:t>{</a:t>
            </a:r>
          </a:p>
          <a:p>
            <a:r>
              <a:rPr lang="ru-RU" dirty="0" smtClean="0"/>
              <a:t>		Извлекаем 2 числа из стека (последних операнда)</a:t>
            </a:r>
            <a:r>
              <a:rPr lang="en-US" dirty="0" smtClean="0"/>
              <a:t> </a:t>
            </a:r>
          </a:p>
          <a:p>
            <a:r>
              <a:rPr lang="ru-RU" dirty="0" smtClean="0"/>
              <a:t>		Применяем оператор к числам</a:t>
            </a:r>
            <a:endParaRPr lang="en-US" dirty="0" smtClean="0"/>
          </a:p>
          <a:p>
            <a:r>
              <a:rPr lang="ru-RU" dirty="0" smtClean="0"/>
              <a:t>		Помещаем результат снова в стек</a:t>
            </a:r>
            <a:endParaRPr lang="en-US" dirty="0" smtClean="0"/>
          </a:p>
          <a:p>
            <a:r>
              <a:rPr lang="ru-RU" dirty="0" smtClean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Извлекаем единственное число из стека</a:t>
            </a:r>
            <a:r>
              <a:rPr lang="en-US" dirty="0" smtClean="0"/>
              <a:t> –</a:t>
            </a:r>
            <a:r>
              <a:rPr lang="ru-RU" dirty="0" smtClean="0"/>
              <a:t> это и есть результат выражения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457200" y="381000"/>
            <a:ext cx="83058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Алгоритм вычисления выражения по постфиксной записи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5344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457200" y="381000"/>
            <a:ext cx="83058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Код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143000"/>
            <a:ext cx="6858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StackInt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evalStack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StackInt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 postfix = "75+96-/";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(char c in postfix)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Char.IsDigit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(c))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evalStack.Push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 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)(c - '0') 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else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op2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evalStack.Pop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op1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evalStack.Pop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switch (c)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      case '+':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evalStack.Push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 op1 + op2 ); </a:t>
            </a:r>
            <a:r>
              <a:rPr lang="ru-RU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      case '-':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evalStack.Push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 op1 - op2 );</a:t>
            </a:r>
            <a:r>
              <a:rPr lang="ru-RU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      case '*':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evalStack.Push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 op1 * op2 );</a:t>
            </a:r>
            <a:r>
              <a:rPr lang="ru-RU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break;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      case '/':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evalStack.Push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 op1 / op2 );</a:t>
            </a:r>
            <a:r>
              <a:rPr lang="ru-RU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break;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 "Result is {0}",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evalStack.Pop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 );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udy Stout" pitchFamily="18" charset="0"/>
              </a:rPr>
              <a:t>Сортированный список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27" name="AutoShape 3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9" name="AutoShape 5" descr="tex2html_wrap_inline59121"/>
          <p:cNvSpPr>
            <a:spLocks noChangeAspect="1" noChangeArrowheads="1"/>
          </p:cNvSpPr>
          <p:nvPr/>
        </p:nvSpPr>
        <p:spPr bwMode="auto">
          <a:xfrm>
            <a:off x="0" y="0"/>
            <a:ext cx="533400" cy="228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6" name="AutoShape 2" descr="tex2html_wrap_inline59121"/>
          <p:cNvSpPr>
            <a:spLocks noChangeAspect="1" noChangeArrowheads="1"/>
          </p:cNvSpPr>
          <p:nvPr/>
        </p:nvSpPr>
        <p:spPr bwMode="auto">
          <a:xfrm>
            <a:off x="-920750" y="-136525"/>
            <a:ext cx="533400" cy="228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Snip and Round Single Corner Rectangle 10"/>
          <p:cNvSpPr/>
          <p:nvPr/>
        </p:nvSpPr>
        <p:spPr>
          <a:xfrm flipH="1">
            <a:off x="609600" y="22860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Snip and Round Single Corner Rectangle 12"/>
          <p:cNvSpPr/>
          <p:nvPr/>
        </p:nvSpPr>
        <p:spPr>
          <a:xfrm flipH="1">
            <a:off x="1259541" y="22860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Snip and Round Single Corner Rectangle 13"/>
          <p:cNvSpPr/>
          <p:nvPr/>
        </p:nvSpPr>
        <p:spPr>
          <a:xfrm flipH="1">
            <a:off x="1905000" y="22860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Snip and Round Single Corner Rectangle 14"/>
          <p:cNvSpPr/>
          <p:nvPr/>
        </p:nvSpPr>
        <p:spPr>
          <a:xfrm flipH="1">
            <a:off x="2514600" y="2286000"/>
            <a:ext cx="609600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Snip and Round Single Corner Rectangle 23"/>
          <p:cNvSpPr/>
          <p:nvPr/>
        </p:nvSpPr>
        <p:spPr>
          <a:xfrm flipH="1">
            <a:off x="5029200" y="22860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Snip and Round Single Corner Rectangle 24"/>
          <p:cNvSpPr/>
          <p:nvPr/>
        </p:nvSpPr>
        <p:spPr>
          <a:xfrm flipH="1">
            <a:off x="5679141" y="22860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Snip and Round Single Corner Rectangle 25"/>
          <p:cNvSpPr/>
          <p:nvPr/>
        </p:nvSpPr>
        <p:spPr>
          <a:xfrm flipH="1">
            <a:off x="6934200" y="22860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Snip and Round Single Corner Rectangle 26"/>
          <p:cNvSpPr/>
          <p:nvPr/>
        </p:nvSpPr>
        <p:spPr>
          <a:xfrm flipH="1">
            <a:off x="7543800" y="2286000"/>
            <a:ext cx="609600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Snip and Round Single Corner Rectangle 30"/>
          <p:cNvSpPr/>
          <p:nvPr/>
        </p:nvSpPr>
        <p:spPr>
          <a:xfrm flipH="1">
            <a:off x="6324600" y="3124200"/>
            <a:ext cx="609600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3" name="Straight Arrow Connector 32"/>
          <p:cNvCxnSpPr>
            <a:stCxn id="31" idx="3"/>
          </p:cNvCxnSpPr>
          <p:nvPr/>
        </p:nvCxnSpPr>
        <p:spPr>
          <a:xfrm rot="5400000" flipH="1" flipV="1">
            <a:off x="6362700" y="2857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53200" y="1981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315200" y="1752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66800" y="4876800"/>
            <a:ext cx="204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основе массива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Векторы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Snip and Round Single Corner Rectangle 16"/>
          <p:cNvSpPr/>
          <p:nvPr/>
        </p:nvSpPr>
        <p:spPr>
          <a:xfrm>
            <a:off x="990600" y="3239869"/>
            <a:ext cx="1219200" cy="1219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Snip and Round Single Corner Rectangle 19"/>
          <p:cNvSpPr/>
          <p:nvPr/>
        </p:nvSpPr>
        <p:spPr>
          <a:xfrm>
            <a:off x="2209800" y="3239869"/>
            <a:ext cx="1219200" cy="1219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Snip and Round Single Corner Rectangle 20"/>
          <p:cNvSpPr/>
          <p:nvPr/>
        </p:nvSpPr>
        <p:spPr>
          <a:xfrm>
            <a:off x="3429000" y="3239869"/>
            <a:ext cx="1219200" cy="1219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Snip and Round Single Corner Rectangle 22"/>
          <p:cNvSpPr/>
          <p:nvPr/>
        </p:nvSpPr>
        <p:spPr>
          <a:xfrm>
            <a:off x="4648200" y="3239869"/>
            <a:ext cx="1143000" cy="1219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Snip and Round Single Corner Rectangle 24"/>
          <p:cNvSpPr/>
          <p:nvPr/>
        </p:nvSpPr>
        <p:spPr>
          <a:xfrm>
            <a:off x="5791200" y="3239869"/>
            <a:ext cx="1219200" cy="1219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Snip and Round Single Corner Rectangle 25"/>
          <p:cNvSpPr/>
          <p:nvPr/>
        </p:nvSpPr>
        <p:spPr>
          <a:xfrm>
            <a:off x="7010400" y="3239869"/>
            <a:ext cx="1295400" cy="1219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ight Brace 26"/>
          <p:cNvSpPr/>
          <p:nvPr/>
        </p:nvSpPr>
        <p:spPr>
          <a:xfrm rot="5400000">
            <a:off x="3238500" y="2515969"/>
            <a:ext cx="304800" cy="480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ight Brace 27"/>
          <p:cNvSpPr/>
          <p:nvPr/>
        </p:nvSpPr>
        <p:spPr>
          <a:xfrm rot="16200000">
            <a:off x="4495800" y="-951131"/>
            <a:ext cx="304800" cy="7315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2341787" y="5297269"/>
            <a:ext cx="207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Size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реальный размер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063657" y="1715869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Capacity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зарезервированный размер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udy Stout" pitchFamily="18" charset="0"/>
              </a:rPr>
              <a:t>Сортированный список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27" name="AutoShape 3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9" name="AutoShape 5" descr="tex2html_wrap_inline59121"/>
          <p:cNvSpPr>
            <a:spLocks noChangeAspect="1" noChangeArrowheads="1"/>
          </p:cNvSpPr>
          <p:nvPr/>
        </p:nvSpPr>
        <p:spPr bwMode="auto">
          <a:xfrm>
            <a:off x="0" y="0"/>
            <a:ext cx="533400" cy="228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6" name="AutoShape 2" descr="tex2html_wrap_inline59121"/>
          <p:cNvSpPr>
            <a:spLocks noChangeAspect="1" noChangeArrowheads="1"/>
          </p:cNvSpPr>
          <p:nvPr/>
        </p:nvSpPr>
        <p:spPr bwMode="auto">
          <a:xfrm>
            <a:off x="-920750" y="-136525"/>
            <a:ext cx="533400" cy="228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Snip and Round Single Corner Rectangle 10"/>
          <p:cNvSpPr/>
          <p:nvPr/>
        </p:nvSpPr>
        <p:spPr>
          <a:xfrm flipH="1">
            <a:off x="609600" y="16002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Snip and Round Single Corner Rectangle 12"/>
          <p:cNvSpPr/>
          <p:nvPr/>
        </p:nvSpPr>
        <p:spPr>
          <a:xfrm flipH="1">
            <a:off x="1143000" y="26670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Snip and Round Single Corner Rectangle 13"/>
          <p:cNvSpPr/>
          <p:nvPr/>
        </p:nvSpPr>
        <p:spPr>
          <a:xfrm flipH="1">
            <a:off x="2057400" y="19050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Snip and Round Single Corner Rectangle 14"/>
          <p:cNvSpPr/>
          <p:nvPr/>
        </p:nvSpPr>
        <p:spPr>
          <a:xfrm flipH="1">
            <a:off x="2743200" y="3124200"/>
            <a:ext cx="609600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Snip and Round Single Corner Rectangle 30"/>
          <p:cNvSpPr/>
          <p:nvPr/>
        </p:nvSpPr>
        <p:spPr>
          <a:xfrm flipH="1">
            <a:off x="6400800" y="3733800"/>
            <a:ext cx="1143000" cy="9144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3" name="Straight Arrow Connector 32"/>
          <p:cNvCxnSpPr>
            <a:stCxn id="38" idx="1"/>
            <a:endCxn id="31" idx="3"/>
          </p:cNvCxnSpPr>
          <p:nvPr/>
        </p:nvCxnSpPr>
        <p:spPr>
          <a:xfrm rot="16200000" flipH="1">
            <a:off x="6180480" y="2941979"/>
            <a:ext cx="496669" cy="108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800" y="4953000"/>
            <a:ext cx="28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основе связного списка</a:t>
            </a:r>
            <a:endParaRPr lang="ru-RU" dirty="0"/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>
          <a:xfrm rot="16200000" flipH="1">
            <a:off x="865530" y="2160929"/>
            <a:ext cx="572869" cy="439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0"/>
          </p:cNvCxnSpPr>
          <p:nvPr/>
        </p:nvCxnSpPr>
        <p:spPr>
          <a:xfrm rot="5400000" flipH="1" flipV="1">
            <a:off x="1571283" y="2180883"/>
            <a:ext cx="515034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15" idx="3"/>
          </p:cNvCxnSpPr>
          <p:nvPr/>
        </p:nvCxnSpPr>
        <p:spPr>
          <a:xfrm>
            <a:off x="2702859" y="2151966"/>
            <a:ext cx="345141" cy="972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nip and Round Single Corner Rectangle 36"/>
          <p:cNvSpPr/>
          <p:nvPr/>
        </p:nvSpPr>
        <p:spPr>
          <a:xfrm flipH="1">
            <a:off x="5029200" y="16764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Snip and Round Single Corner Rectangle 37"/>
          <p:cNvSpPr/>
          <p:nvPr/>
        </p:nvSpPr>
        <p:spPr>
          <a:xfrm flipH="1">
            <a:off x="5562600" y="27432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Snip and Round Single Corner Rectangle 38"/>
          <p:cNvSpPr/>
          <p:nvPr/>
        </p:nvSpPr>
        <p:spPr>
          <a:xfrm flipH="1">
            <a:off x="7391400" y="19050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Snip and Round Single Corner Rectangle 40"/>
          <p:cNvSpPr/>
          <p:nvPr/>
        </p:nvSpPr>
        <p:spPr>
          <a:xfrm flipH="1">
            <a:off x="8077200" y="3124200"/>
            <a:ext cx="609600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2" name="Straight Arrow Connector 41"/>
          <p:cNvCxnSpPr>
            <a:stCxn id="37" idx="1"/>
          </p:cNvCxnSpPr>
          <p:nvPr/>
        </p:nvCxnSpPr>
        <p:spPr>
          <a:xfrm rot="16200000" flipH="1">
            <a:off x="5285130" y="2237129"/>
            <a:ext cx="572869" cy="439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3"/>
            <a:endCxn id="39" idx="0"/>
          </p:cNvCxnSpPr>
          <p:nvPr/>
        </p:nvCxnSpPr>
        <p:spPr>
          <a:xfrm rot="5400000" flipH="1" flipV="1">
            <a:off x="6390933" y="2733333"/>
            <a:ext cx="1581834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2"/>
            <a:endCxn id="41" idx="3"/>
          </p:cNvCxnSpPr>
          <p:nvPr/>
        </p:nvCxnSpPr>
        <p:spPr>
          <a:xfrm>
            <a:off x="8036859" y="2151966"/>
            <a:ext cx="345141" cy="972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udy Stout" pitchFamily="18" charset="0"/>
              </a:rPr>
              <a:t>Сортированный список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2999" y="1377240"/>
          <a:ext cx="7239001" cy="3815271"/>
        </p:xfrm>
        <a:graphic>
          <a:graphicData uri="http://schemas.openxmlformats.org/drawingml/2006/table">
            <a:tbl>
              <a:tblPr/>
              <a:tblGrid>
                <a:gridCol w="2318880"/>
                <a:gridCol w="1940438"/>
                <a:gridCol w="206523"/>
                <a:gridCol w="2773160"/>
              </a:tblGrid>
              <a:tr h="446290">
                <a:tc>
                  <a:txBody>
                    <a:bodyPr/>
                    <a:lstStyle/>
                    <a:p>
                      <a:pPr algn="l"/>
                      <a:endParaRPr lang="ru-RU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500" dirty="0" smtClean="0"/>
                        <a:t>Реализация </a:t>
                      </a:r>
                      <a:r>
                        <a:rPr lang="en-US" sz="1500" dirty="0" smtClean="0"/>
                        <a:t>sorted list</a:t>
                      </a:r>
                      <a:endParaRPr lang="en-US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46290">
                <a:tc>
                  <a:txBody>
                    <a:bodyPr/>
                    <a:lstStyle/>
                    <a:p>
                      <a:pPr algn="l"/>
                      <a:endParaRPr lang="ru-RU" sz="150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SortedList</a:t>
                      </a:r>
                      <a:r>
                        <a:rPr lang="en-US" sz="1500" dirty="0"/>
                        <a:t>- </a:t>
                      </a:r>
                    </a:p>
                    <a:p>
                      <a:pPr algn="ctr"/>
                      <a:r>
                        <a:rPr lang="ru-RU" sz="1500" dirty="0" smtClean="0"/>
                        <a:t>на</a:t>
                      </a:r>
                      <a:r>
                        <a:rPr lang="ru-RU" sz="1500" baseline="0" dirty="0" smtClean="0"/>
                        <a:t> основе массива</a:t>
                      </a:r>
                      <a:r>
                        <a:rPr lang="en-US" sz="1500" dirty="0" smtClean="0"/>
                        <a:t> </a:t>
                      </a:r>
                      <a:endParaRPr lang="en-US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SortedList</a:t>
                      </a:r>
                      <a:r>
                        <a:rPr lang="en-US" sz="1500" dirty="0"/>
                        <a:t>- </a:t>
                      </a:r>
                    </a:p>
                    <a:p>
                      <a:pPr algn="ctr"/>
                      <a:r>
                        <a:rPr lang="ru-RU" sz="1500" dirty="0" smtClean="0"/>
                        <a:t>на основе</a:t>
                      </a:r>
                      <a:r>
                        <a:rPr lang="ru-RU" sz="1500" baseline="0" dirty="0" smtClean="0"/>
                        <a:t> списка</a:t>
                      </a:r>
                      <a:r>
                        <a:rPr lang="en-US" sz="1500" dirty="0" smtClean="0"/>
                        <a:t> </a:t>
                      </a:r>
                      <a:endParaRPr lang="en-US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6290">
                <a:tc>
                  <a:txBody>
                    <a:bodyPr/>
                    <a:lstStyle/>
                    <a:p>
                      <a:pPr algn="l"/>
                      <a:r>
                        <a:rPr lang="ru-RU" sz="1500" i="1" dirty="0" smtClean="0"/>
                        <a:t>Метод</a:t>
                      </a:r>
                      <a:endParaRPr lang="en-US" sz="1500" i="1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6290">
                <a:tc>
                  <a:txBody>
                    <a:bodyPr/>
                    <a:lstStyle/>
                    <a:p>
                      <a:pPr algn="l"/>
                      <a:r>
                        <a:rPr lang="ru-RU" sz="1500" dirty="0" smtClean="0"/>
                        <a:t>Вставить</a:t>
                      </a:r>
                      <a:endParaRPr lang="en-US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O</a:t>
                      </a:r>
                      <a:r>
                        <a:rPr lang="en-US" sz="1500" dirty="0"/>
                        <a:t>(</a:t>
                      </a:r>
                      <a:r>
                        <a:rPr lang="en-US" sz="1500" i="1" dirty="0"/>
                        <a:t>n</a:t>
                      </a:r>
                      <a:r>
                        <a:rPr lang="en-US" sz="1500" dirty="0"/>
                        <a:t>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/>
                        <a:t>O</a:t>
                      </a:r>
                      <a:r>
                        <a:rPr lang="en-US" sz="1500"/>
                        <a:t>(</a:t>
                      </a:r>
                      <a:r>
                        <a:rPr lang="en-US" sz="1500" i="1"/>
                        <a:t>n</a:t>
                      </a:r>
                      <a:r>
                        <a:rPr lang="en-US" sz="1500"/>
                        <a:t>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6290">
                <a:tc>
                  <a:txBody>
                    <a:bodyPr/>
                    <a:lstStyle/>
                    <a:p>
                      <a:pPr algn="l"/>
                      <a:r>
                        <a:rPr lang="ru-RU" sz="1500" dirty="0" smtClean="0"/>
                        <a:t>Найти</a:t>
                      </a:r>
                      <a:endParaRPr lang="en-US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 dirty="0" smtClean="0"/>
                        <a:t>O</a:t>
                      </a:r>
                      <a:r>
                        <a:rPr lang="en-US" sz="1500" dirty="0" smtClean="0"/>
                        <a:t>(</a:t>
                      </a:r>
                      <a:r>
                        <a:rPr lang="en-US" sz="1500" dirty="0" err="1" smtClean="0"/>
                        <a:t>log</a:t>
                      </a:r>
                      <a:r>
                        <a:rPr lang="en-US" sz="1500" i="1" dirty="0" err="1" smtClean="0"/>
                        <a:t>n</a:t>
                      </a:r>
                      <a:r>
                        <a:rPr lang="en-US" sz="1500" dirty="0" smtClean="0"/>
                        <a:t>)</a:t>
                      </a:r>
                      <a:endParaRPr lang="ru-RU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O</a:t>
                      </a:r>
                      <a:r>
                        <a:rPr lang="en-US" sz="1500" dirty="0"/>
                        <a:t>(</a:t>
                      </a:r>
                      <a:r>
                        <a:rPr lang="en-US" sz="1500" i="1" dirty="0"/>
                        <a:t>n</a:t>
                      </a:r>
                      <a:r>
                        <a:rPr lang="en-US" sz="1500" dirty="0"/>
                        <a:t>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6290">
                <a:tc>
                  <a:txBody>
                    <a:bodyPr/>
                    <a:lstStyle/>
                    <a:p>
                      <a:pPr algn="l"/>
                      <a:r>
                        <a:rPr lang="ru-RU" sz="1500" dirty="0" smtClean="0"/>
                        <a:t>Удалить</a:t>
                      </a:r>
                      <a:r>
                        <a:rPr lang="en-US" sz="1500" dirty="0" smtClean="0"/>
                        <a:t> </a:t>
                      </a:r>
                      <a:endParaRPr lang="en-US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O</a:t>
                      </a:r>
                      <a:r>
                        <a:rPr lang="en-US" sz="1500" dirty="0"/>
                        <a:t>(</a:t>
                      </a:r>
                      <a:r>
                        <a:rPr lang="en-US" sz="1500" i="1" dirty="0"/>
                        <a:t>n</a:t>
                      </a:r>
                      <a:r>
                        <a:rPr lang="en-US" sz="1500" dirty="0"/>
                        <a:t>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/>
                        <a:t>O</a:t>
                      </a:r>
                      <a:r>
                        <a:rPr lang="en-US" sz="1500"/>
                        <a:t>(</a:t>
                      </a:r>
                      <a:r>
                        <a:rPr lang="en-US" sz="1500" i="1"/>
                        <a:t>n</a:t>
                      </a:r>
                      <a:r>
                        <a:rPr lang="en-US" sz="1500"/>
                        <a:t>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91241">
                <a:tc>
                  <a:txBody>
                    <a:bodyPr/>
                    <a:lstStyle/>
                    <a:p>
                      <a:pPr algn="l"/>
                      <a:r>
                        <a:rPr lang="ru-RU" sz="1500" dirty="0" smtClean="0"/>
                        <a:t>Получить по номеру (индексу</a:t>
                      </a:r>
                      <a:r>
                        <a:rPr lang="en-US" sz="1500" dirty="0" smtClean="0"/>
                        <a:t> </a:t>
                      </a:r>
                      <a:r>
                        <a:rPr lang="ru-RU" sz="1500" dirty="0" smtClean="0"/>
                        <a:t>)</a:t>
                      </a:r>
                      <a:endParaRPr lang="en-US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O</a:t>
                      </a:r>
                      <a:r>
                        <a:rPr lang="en-US" sz="1500" dirty="0"/>
                        <a:t>(1)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O</a:t>
                      </a:r>
                      <a:r>
                        <a:rPr lang="en-US" sz="1500" dirty="0"/>
                        <a:t>(</a:t>
                      </a:r>
                      <a:r>
                        <a:rPr lang="en-US" sz="1500" i="1" dirty="0"/>
                        <a:t>n</a:t>
                      </a:r>
                      <a:r>
                        <a:rPr lang="en-US" sz="1500" dirty="0"/>
                        <a:t>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6290">
                <a:tc>
                  <a:txBody>
                    <a:bodyPr/>
                    <a:lstStyle/>
                    <a:p>
                      <a:pPr algn="l"/>
                      <a:r>
                        <a:rPr lang="ru-RU" sz="1500" dirty="0" smtClean="0"/>
                        <a:t>Найти номер (позицию)</a:t>
                      </a:r>
                      <a:r>
                        <a:rPr lang="en-US" sz="1500" dirty="0" smtClean="0"/>
                        <a:t> </a:t>
                      </a:r>
                      <a:endParaRPr lang="en-US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O(</a:t>
                      </a:r>
                      <a:r>
                        <a:rPr lang="en-US" sz="1500" dirty="0" err="1" smtClean="0"/>
                        <a:t>log</a:t>
                      </a:r>
                      <a:r>
                        <a:rPr lang="en-US" sz="1500" i="1" dirty="0" err="1" smtClean="0"/>
                        <a:t>n</a:t>
                      </a:r>
                      <a:r>
                        <a:rPr lang="en-US" sz="1500" dirty="0" smtClean="0"/>
                        <a:t>)</a:t>
                      </a:r>
                      <a:endParaRPr lang="ru-RU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O</a:t>
                      </a:r>
                      <a:r>
                        <a:rPr lang="en-US" sz="1500" dirty="0"/>
                        <a:t>(</a:t>
                      </a:r>
                      <a:r>
                        <a:rPr lang="en-US" sz="1500" i="1" dirty="0"/>
                        <a:t>n</a:t>
                      </a:r>
                      <a:r>
                        <a:rPr lang="en-US" sz="1500" dirty="0"/>
                        <a:t>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7" name="AutoShape 3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9" name="AutoShape 5" descr="tex2html_wrap_inline59121"/>
          <p:cNvSpPr>
            <a:spLocks noChangeAspect="1" noChangeArrowheads="1"/>
          </p:cNvSpPr>
          <p:nvPr/>
        </p:nvSpPr>
        <p:spPr bwMode="auto">
          <a:xfrm>
            <a:off x="0" y="0"/>
            <a:ext cx="533400" cy="228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6" name="AutoShape 2" descr="tex2html_wrap_inline59121"/>
          <p:cNvSpPr>
            <a:spLocks noChangeAspect="1" noChangeArrowheads="1"/>
          </p:cNvSpPr>
          <p:nvPr/>
        </p:nvSpPr>
        <p:spPr bwMode="auto">
          <a:xfrm>
            <a:off x="-920750" y="-136525"/>
            <a:ext cx="533400" cy="228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udy Stout" pitchFamily="18" charset="0"/>
              </a:rPr>
              <a:t>Сводная</a:t>
            </a:r>
            <a:r>
              <a:rPr kumimoji="0" lang="ru-RU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udy Stout" pitchFamily="18" charset="0"/>
              </a:rPr>
              <a:t> таблица АТД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27" name="AutoShape 3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9" name="AutoShape 5" descr="tex2html_wrap_inline59121"/>
          <p:cNvSpPr>
            <a:spLocks noChangeAspect="1" noChangeArrowheads="1"/>
          </p:cNvSpPr>
          <p:nvPr/>
        </p:nvSpPr>
        <p:spPr bwMode="auto">
          <a:xfrm>
            <a:off x="0" y="0"/>
            <a:ext cx="533400" cy="228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6" name="AutoShape 2" descr="tex2html_wrap_inline59121"/>
          <p:cNvSpPr>
            <a:spLocks noChangeAspect="1" noChangeArrowheads="1"/>
          </p:cNvSpPr>
          <p:nvPr/>
        </p:nvSpPr>
        <p:spPr bwMode="auto">
          <a:xfrm>
            <a:off x="-920750" y="-136525"/>
            <a:ext cx="533400" cy="228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1524000"/>
          <a:ext cx="8610600" cy="4323080"/>
        </p:xfrm>
        <a:graphic>
          <a:graphicData uri="http://schemas.openxmlformats.org/drawingml/2006/table">
            <a:tbl>
              <a:tblPr/>
              <a:tblGrid>
                <a:gridCol w="1722120"/>
                <a:gridCol w="1722120"/>
                <a:gridCol w="1722120"/>
                <a:gridCol w="1722120"/>
                <a:gridCol w="1722120"/>
              </a:tblGrid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Структура</a:t>
                      </a:r>
                      <a:endParaRPr lang="ru-RU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Вставка</a:t>
                      </a:r>
                      <a:endParaRPr lang="ru-RU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/>
                        <a:t>Удаление</a:t>
                      </a:r>
                      <a:endParaRPr lang="ru-RU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/>
                        <a:t>Поиск</a:t>
                      </a:r>
                      <a:endParaRPr lang="ru-RU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/>
                        <a:t>Компонент </a:t>
                      </a:r>
                      <a:r>
                        <a:rPr lang="en-US" sz="1800" b="1"/>
                        <a:t>BCL</a:t>
                      </a:r>
                      <a:endParaRPr lang="en-US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Массив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Array</a:t>
                      </a:r>
                      <a:r>
                        <a:rPr lang="ru-RU" sz="1800" dirty="0" smtClean="0"/>
                        <a:t> (</a:t>
                      </a:r>
                      <a:r>
                        <a:rPr lang="en-US" sz="1800" dirty="0" smtClean="0"/>
                        <a:t>[ ])</a:t>
                      </a:r>
                      <a:endParaRPr lang="en-US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6466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Вектор</a:t>
                      </a:r>
                      <a:endParaRPr lang="ru-RU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O(N)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O(N)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O(N)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List&lt;T&gt;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Связанный список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O(N)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LinkedList&lt;T&gt;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Стек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 (</a:t>
                      </a:r>
                      <a:r>
                        <a:rPr lang="ru-RU" sz="1800"/>
                        <a:t>добавление в конец)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 (</a:t>
                      </a:r>
                      <a:r>
                        <a:rPr lang="ru-RU" sz="1800"/>
                        <a:t>удаление последнего)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O(N)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Stack&lt;T&gt;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Очередь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 (</a:t>
                      </a:r>
                      <a:r>
                        <a:rPr lang="ru-RU" sz="1800"/>
                        <a:t>добавление в конец)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 (</a:t>
                      </a:r>
                      <a:r>
                        <a:rPr lang="ru-RU" sz="1800"/>
                        <a:t>удаление первого)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O(N)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Queue&lt;T&gt;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Хэш-таблица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Dictionary</a:t>
                      </a:r>
                    </a:p>
                    <a:p>
                      <a:pPr algn="ctr"/>
                      <a:r>
                        <a:rPr lang="en-US" sz="1800" dirty="0" smtClean="0"/>
                        <a:t>&lt;Key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smtClean="0"/>
                        <a:t>Value</a:t>
                      </a:r>
                      <a:r>
                        <a:rPr lang="en-US" sz="1800" dirty="0"/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533400" y="381000"/>
            <a:ext cx="8229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Пример со стеком на основе коллекций </a:t>
            </a:r>
            <a:r>
              <a:rPr lang="en-US" sz="4000" dirty="0" smtClean="0">
                <a:latin typeface="Showcard Gothic" pitchFamily="82" charset="0"/>
              </a:rPr>
              <a:t>.NET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31520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14400" y="3810000"/>
            <a:ext cx="792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Stack&lt;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 s = new Stack&lt;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s.Push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s.Push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s.Push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s,Pop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 +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s.Pop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s.Push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(9);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s.Push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(6);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 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op2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s.Pop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op1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s.Pop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s.Push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 op1 – op2 );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 	op2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s.Pop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 	op1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s.Pop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s.Push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 op1 / op2 );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 “The result is” +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s.Pop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 );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533400" y="381000"/>
            <a:ext cx="8229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Пример с вектором на основе коллекций </a:t>
            </a:r>
            <a:r>
              <a:rPr lang="en-US" sz="4000" dirty="0" smtClean="0">
                <a:latin typeface="Showcard Gothic" pitchFamily="82" charset="0"/>
              </a:rPr>
              <a:t>.NET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524000"/>
            <a:ext cx="7924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	    Game g1;</a:t>
            </a:r>
          </a:p>
          <a:p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           g1.name = "FIFA2015";</a:t>
            </a:r>
          </a:p>
          <a:p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           g1.year = 2014;</a:t>
            </a:r>
          </a:p>
          <a:p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           g1.rate = 4.8;</a:t>
            </a:r>
          </a:p>
          <a:p>
            <a:endParaRPr lang="en-US" sz="1600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           Game g2;</a:t>
            </a:r>
          </a:p>
          <a:p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           g2.name = "Dota2";</a:t>
            </a:r>
          </a:p>
          <a:p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           g2.year = 2011;</a:t>
            </a:r>
          </a:p>
          <a:p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           g2.rate = 4.9;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List&lt;Game&gt;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gamelist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List&lt;Game&gt;();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gamelist.Add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(g1);           // FIFA2015  Dota2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gamelist.Add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(g2);           // Dota2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gamelist.Insert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(0, g2);     // Dota2  FIFA2015  Dota2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gamelist.RemoveAt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gamelist.Count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- 1 );        // ?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Односвязные списки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3048000" y="2895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and Round Single Corner Rectangle 6"/>
          <p:cNvSpPr/>
          <p:nvPr/>
        </p:nvSpPr>
        <p:spPr>
          <a:xfrm>
            <a:off x="3886200" y="2895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34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and Round Single Corner Rectangle 8"/>
          <p:cNvSpPr/>
          <p:nvPr/>
        </p:nvSpPr>
        <p:spPr>
          <a:xfrm>
            <a:off x="4724400" y="2895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816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and Round Single Corner Rectangle 10"/>
          <p:cNvSpPr/>
          <p:nvPr/>
        </p:nvSpPr>
        <p:spPr>
          <a:xfrm>
            <a:off x="5562600" y="2895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198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19400" y="1981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5334000" y="3886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Tail</a:t>
            </a:r>
            <a:endParaRPr lang="ru-RU" dirty="0"/>
          </a:p>
        </p:txBody>
      </p:sp>
      <p:cxnSp>
        <p:nvCxnSpPr>
          <p:cNvPr id="19" name="Straight Arrow Connector 18"/>
          <p:cNvCxnSpPr>
            <a:stCxn id="16" idx="2"/>
          </p:cNvCxnSpPr>
          <p:nvPr/>
        </p:nvCxnSpPr>
        <p:spPr>
          <a:xfrm rot="5400000">
            <a:off x="3009900" y="2628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525294" y="3618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77000" y="2895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Двусвязные списки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3200400" y="33528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57600" y="3581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and Round Single Corner Rectangle 6"/>
          <p:cNvSpPr/>
          <p:nvPr/>
        </p:nvSpPr>
        <p:spPr>
          <a:xfrm>
            <a:off x="4038600" y="33528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95800" y="3581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and Round Single Corner Rectangle 8"/>
          <p:cNvSpPr/>
          <p:nvPr/>
        </p:nvSpPr>
        <p:spPr>
          <a:xfrm>
            <a:off x="4876800" y="33528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34000" y="3581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and Round Single Corner Rectangle 10"/>
          <p:cNvSpPr/>
          <p:nvPr/>
        </p:nvSpPr>
        <p:spPr>
          <a:xfrm>
            <a:off x="5715000" y="33528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200" y="3581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334000" y="3733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495800" y="3733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3657600" y="3733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819400" y="3733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71800" y="24384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5486400" y="43434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Tail</a:t>
            </a:r>
            <a:endParaRPr lang="ru-RU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rot="5400000">
            <a:off x="3162300" y="3086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5677694" y="40759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29400" y="34290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209800" y="35052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Циклические списки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3048000" y="2895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and Round Single Corner Rectangle 6"/>
          <p:cNvSpPr/>
          <p:nvPr/>
        </p:nvSpPr>
        <p:spPr>
          <a:xfrm>
            <a:off x="3886200" y="2895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34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and Round Single Corner Rectangle 8"/>
          <p:cNvSpPr/>
          <p:nvPr/>
        </p:nvSpPr>
        <p:spPr>
          <a:xfrm>
            <a:off x="4724400" y="2895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816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and Round Single Corner Rectangle 10"/>
          <p:cNvSpPr/>
          <p:nvPr/>
        </p:nvSpPr>
        <p:spPr>
          <a:xfrm>
            <a:off x="5562600" y="2895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81200" y="3124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19400" y="1981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5334000" y="3886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Tail</a:t>
            </a:r>
            <a:endParaRPr lang="ru-RU" dirty="0"/>
          </a:p>
        </p:txBody>
      </p:sp>
      <p:cxnSp>
        <p:nvCxnSpPr>
          <p:cNvPr id="19" name="Straight Arrow Connector 18"/>
          <p:cNvCxnSpPr>
            <a:stCxn id="16" idx="2"/>
          </p:cNvCxnSpPr>
          <p:nvPr/>
        </p:nvCxnSpPr>
        <p:spPr>
          <a:xfrm rot="5400000">
            <a:off x="3009900" y="2628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525294" y="3618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28700" y="40767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1981200" y="5029200"/>
            <a:ext cx="51054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134894" y="4075906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1" idx="0"/>
          </p:cNvCxnSpPr>
          <p:nvPr/>
        </p:nvCxnSpPr>
        <p:spPr>
          <a:xfrm rot="10800000">
            <a:off x="6019800" y="3124200"/>
            <a:ext cx="1067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Операции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0" y="1905000"/>
            <a:ext cx="3810000" cy="41148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Получить/изменить элемент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Вставка элемента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Удаление элемента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Поиск элемента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Удалить все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Ресайз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Showcard Gothic" pitchFamily="82" charset="0"/>
              </a:rPr>
              <a:t>Чуточку кода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4478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ListIntNode</a:t>
            </a:r>
            <a:endParaRPr lang="en-US" sz="16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data;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next;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3429000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SingleLinkedListInt</a:t>
            </a:r>
            <a:endParaRPr lang="en-US" sz="16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head = null;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tail = null;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Purge()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head = tail = null;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…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5791200" y="1676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48400" y="1905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and Round Single Corner Rectangle 8"/>
          <p:cNvSpPr/>
          <p:nvPr/>
        </p:nvSpPr>
        <p:spPr>
          <a:xfrm>
            <a:off x="6629400" y="1676400"/>
            <a:ext cx="457200" cy="457200"/>
          </a:xfrm>
          <a:prstGeom prst="snip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Showcard Gothic" pitchFamily="82" charset="0"/>
              </a:rPr>
              <a:t>Чуточку кода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6800" y="1287244"/>
            <a:ext cx="75438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SingleLinkedListInt</a:t>
            </a:r>
            <a:endParaRPr lang="en-US" sz="14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  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Append(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		// </a:t>
            </a:r>
            <a:r>
              <a:rPr lang="ru-RU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для лучшего понимания</a:t>
            </a:r>
            <a:endParaRPr lang="en-US" sz="14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(tail == null)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head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head.data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head.next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tail = head;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node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tail.next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node;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tail = node;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1406</Words>
  <Application>Microsoft Office PowerPoint</Application>
  <PresentationFormat>On-screen Show (4:3)</PresentationFormat>
  <Paragraphs>612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Чуточку кода</vt:lpstr>
      <vt:lpstr>Чуточку кода</vt:lpstr>
      <vt:lpstr>Чуточку кода</vt:lpstr>
      <vt:lpstr>Чуточку кода</vt:lpstr>
      <vt:lpstr>Чуточку кода</vt:lpstr>
      <vt:lpstr>Чуточку кода</vt:lpstr>
      <vt:lpstr>Чуточку кода</vt:lpstr>
      <vt:lpstr>Чуточку кода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424</cp:revision>
  <dcterms:created xsi:type="dcterms:W3CDTF">2006-08-16T00:00:00Z</dcterms:created>
  <dcterms:modified xsi:type="dcterms:W3CDTF">2015-05-01T14:39:37Z</dcterms:modified>
</cp:coreProperties>
</file>