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56"/>
  </p:notesMasterIdLst>
  <p:sldIdLst>
    <p:sldId id="282" r:id="rId2"/>
    <p:sldId id="308" r:id="rId3"/>
    <p:sldId id="315" r:id="rId4"/>
    <p:sldId id="309" r:id="rId5"/>
    <p:sldId id="314" r:id="rId6"/>
    <p:sldId id="317" r:id="rId7"/>
    <p:sldId id="321" r:id="rId8"/>
    <p:sldId id="319" r:id="rId9"/>
    <p:sldId id="322" r:id="rId10"/>
    <p:sldId id="318" r:id="rId11"/>
    <p:sldId id="316" r:id="rId12"/>
    <p:sldId id="320" r:id="rId13"/>
    <p:sldId id="325" r:id="rId14"/>
    <p:sldId id="324" r:id="rId15"/>
    <p:sldId id="310" r:id="rId16"/>
    <p:sldId id="326" r:id="rId17"/>
    <p:sldId id="323" r:id="rId18"/>
    <p:sldId id="327" r:id="rId19"/>
    <p:sldId id="328" r:id="rId20"/>
    <p:sldId id="331" r:id="rId21"/>
    <p:sldId id="333" r:id="rId22"/>
    <p:sldId id="340" r:id="rId23"/>
    <p:sldId id="354" r:id="rId24"/>
    <p:sldId id="355" r:id="rId25"/>
    <p:sldId id="356" r:id="rId26"/>
    <p:sldId id="311" r:id="rId27"/>
    <p:sldId id="330" r:id="rId28"/>
    <p:sldId id="332" r:id="rId29"/>
    <p:sldId id="336" r:id="rId30"/>
    <p:sldId id="337" r:id="rId31"/>
    <p:sldId id="338" r:id="rId32"/>
    <p:sldId id="339" r:id="rId33"/>
    <p:sldId id="344" r:id="rId34"/>
    <p:sldId id="345" r:id="rId35"/>
    <p:sldId id="346" r:id="rId36"/>
    <p:sldId id="350" r:id="rId37"/>
    <p:sldId id="351" r:id="rId38"/>
    <p:sldId id="352" r:id="rId39"/>
    <p:sldId id="353" r:id="rId40"/>
    <p:sldId id="347" r:id="rId41"/>
    <p:sldId id="348" r:id="rId42"/>
    <p:sldId id="349" r:id="rId43"/>
    <p:sldId id="329" r:id="rId44"/>
    <p:sldId id="313" r:id="rId45"/>
    <p:sldId id="342" r:id="rId46"/>
    <p:sldId id="341" r:id="rId47"/>
    <p:sldId id="335" r:id="rId48"/>
    <p:sldId id="343" r:id="rId49"/>
    <p:sldId id="312" r:id="rId50"/>
    <p:sldId id="334" r:id="rId51"/>
    <p:sldId id="357" r:id="rId52"/>
    <p:sldId id="360" r:id="rId53"/>
    <p:sldId id="358" r:id="rId54"/>
    <p:sldId id="35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99" autoAdjust="0"/>
    <p:restoredTop sz="94624" autoAdjust="0"/>
  </p:normalViewPr>
  <p:slideViewPr>
    <p:cSldViewPr>
      <p:cViewPr varScale="1">
        <p:scale>
          <a:sx n="110" d="100"/>
          <a:sy n="110" d="100"/>
        </p:scale>
        <p:origin x="-164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7CBD47-ACB8-44C4-830A-17F6F96AE595}" type="datetimeFigureOut">
              <a:rPr lang="ru-RU" smtClean="0"/>
              <a:pPr/>
              <a:t>11.04.2016</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39EFB-DE11-4798-80C8-CB55D856FF8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7A49D1-18BD-418B-B696-B5187668C566}" type="datetime1">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A597E9-E938-42E8-AAEF-9F86B385D060}" type="datetime1">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92B0-2A11-4865-8C76-A2B164AC7F4E}" type="datetime1">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4CA4C-B8B9-439A-A3B3-E3A6919C3530}" type="datetime1">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AEFA8A-FFA9-41AC-8A0D-319E4CD5267E}" type="datetime1">
              <a:rPr lang="en-US" smtClean="0"/>
              <a:pPr/>
              <a:t>4/11/2016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6E3FA2-4530-4143-B590-C2218C28BEB2}" type="datetime1">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67E779-D56A-4E9B-8249-766664941F65}" type="datetime1">
              <a:rPr lang="en-US" smtClean="0"/>
              <a:pPr/>
              <a:t>4/11/2016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F8FDB-AA56-4B60-8FFD-2B18603792A3}" type="datetime1">
              <a:rPr lang="en-US" smtClean="0"/>
              <a:pPr/>
              <a:t>4/11/2016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EE758-7B76-4DD1-A3D7-6951135F13F5}" type="datetime1">
              <a:rPr lang="en-US" smtClean="0"/>
              <a:pPr/>
              <a:t>4/11/2016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8C565C-551F-4D3C-9C97-52F296EEF78C}" type="datetime1">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DFCE86-40D6-4AD3-852A-9EF1D4E95443}" type="datetime1">
              <a:rPr lang="en-US" smtClean="0"/>
              <a:pPr/>
              <a:t>4/11/2016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08E66-A70B-4497-A33C-1CE8676EE28F}" type="datetime1">
              <a:rPr lang="en-US" smtClean="0"/>
              <a:pPr/>
              <a:t>4/11/2016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219200" y="1828800"/>
            <a:ext cx="7086600" cy="7620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200" b="1" dirty="0" smtClean="0">
                <a:latin typeface="Footlight MT Light" pitchFamily="18" charset="0"/>
              </a:rPr>
              <a:t>Деревья</a:t>
            </a:r>
            <a:endParaRPr kumimoji="0" lang="en-US" sz="3200" b="1" i="0" u="none" strike="noStrike" kern="1200" cap="none" spc="0" normalizeH="0" baseline="0" noProof="0" dirty="0" smtClean="0">
              <a:ln>
                <a:noFill/>
              </a:ln>
              <a:solidFill>
                <a:schemeClr val="tx1"/>
              </a:solidFill>
              <a:effectLst/>
              <a:uLnTx/>
              <a:uFillTx/>
              <a:latin typeface="Footlight MT Light"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ru-RU" sz="1600" i="0" u="none" strike="noStrike" kern="1200" cap="none" spc="0" normalizeH="0" baseline="0" noProof="0" dirty="0" smtClean="0">
              <a:ln>
                <a:noFill/>
              </a:ln>
              <a:solidFill>
                <a:schemeClr val="tx1"/>
              </a:solidFill>
              <a:effectLst/>
              <a:uLnTx/>
              <a:uFillTx/>
              <a:latin typeface="Footlight MT Light" pitchFamily="18" charset="0"/>
            </a:endParaRPr>
          </a:p>
        </p:txBody>
      </p:sp>
      <p:sp>
        <p:nvSpPr>
          <p:cNvPr id="5" name="Subtitle 2"/>
          <p:cNvSpPr txBox="1">
            <a:spLocks/>
          </p:cNvSpPr>
          <p:nvPr/>
        </p:nvSpPr>
        <p:spPr>
          <a:xfrm>
            <a:off x="2590800" y="2819400"/>
            <a:ext cx="5410200" cy="3200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Терминология</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Обход деревьев</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Деревья бинарного поиска</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Балансировка деревьев</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en-US" sz="2800" dirty="0" smtClean="0">
                <a:latin typeface="Showcard Gothic" pitchFamily="82" charset="0"/>
              </a:rPr>
              <a:t>AVL, RB, B</a:t>
            </a:r>
            <a:r>
              <a:rPr lang="ru-RU" sz="2800" dirty="0" smtClean="0">
                <a:latin typeface="Showcard Gothic" pitchFamily="82" charset="0"/>
              </a:rPr>
              <a:t>, </a:t>
            </a:r>
            <a:r>
              <a:rPr lang="en-US" sz="2800" dirty="0" smtClean="0">
                <a:latin typeface="Showcard Gothic" pitchFamily="82" charset="0"/>
              </a:rPr>
              <a:t>B+-</a:t>
            </a:r>
            <a:r>
              <a:rPr lang="ru-RU" sz="2800" dirty="0" smtClean="0">
                <a:latin typeface="Showcard Gothic" pitchFamily="82" charset="0"/>
              </a:rPr>
              <a:t>деревья</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lang="ru-RU" sz="2800" dirty="0" smtClean="0">
                <a:latin typeface="Showcard Gothic" pitchFamily="82" charset="0"/>
              </a:rPr>
              <a:t>Кучи (</a:t>
            </a:r>
            <a:r>
              <a:rPr lang="en-US" sz="2800" dirty="0" smtClean="0">
                <a:latin typeface="Showcard Gothic" pitchFamily="82" charset="0"/>
              </a:rPr>
              <a:t>heaps</a:t>
            </a:r>
            <a:r>
              <a:rPr lang="ru-RU" sz="2800" dirty="0" smtClean="0">
                <a:latin typeface="Showcard Gothic" pitchFamily="82" charset="0"/>
              </a:rPr>
              <a:t>)</a:t>
            </a:r>
          </a:p>
        </p:txBody>
      </p:sp>
      <p:pic>
        <p:nvPicPr>
          <p:cNvPr id="18435" name="Picture 3"/>
          <p:cNvPicPr>
            <a:picLocks noChangeAspect="1" noChangeArrowheads="1"/>
          </p:cNvPicPr>
          <p:nvPr/>
        </p:nvPicPr>
        <p:blipFill>
          <a:blip r:embed="rId2"/>
          <a:srcRect/>
          <a:stretch>
            <a:fillRect/>
          </a:stretch>
        </p:blipFill>
        <p:spPr bwMode="auto">
          <a:xfrm>
            <a:off x="3581400" y="304800"/>
            <a:ext cx="2349500" cy="9906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PreOrder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5029200" y="1981200"/>
            <a:ext cx="3276600" cy="338554"/>
          </a:xfrm>
          <a:prstGeom prst="rect">
            <a:avLst/>
          </a:prstGeom>
        </p:spPr>
        <p:txBody>
          <a:bodyPr wrap="square">
            <a:spAutoFit/>
          </a:bodyPr>
          <a:lstStyle/>
          <a:p>
            <a:r>
              <a:rPr lang="en-US" sz="1600" dirty="0" smtClean="0">
                <a:latin typeface="Consolas" pitchFamily="49" charset="0"/>
                <a:cs typeface="Consolas" pitchFamily="49" charset="0"/>
              </a:rPr>
              <a:t> 2 7 2 6 5 11 5 9 </a:t>
            </a:r>
            <a:r>
              <a:rPr lang="ru-RU" sz="1600" dirty="0" smtClean="0">
                <a:latin typeface="Consolas" pitchFamily="49" charset="0"/>
                <a:cs typeface="Consolas" pitchFamily="49" charset="0"/>
              </a:rPr>
              <a:t>8</a:t>
            </a:r>
            <a:endParaRPr lang="ru-RU" sz="1600" dirty="0">
              <a:latin typeface="Consolas" pitchFamily="49" charset="0"/>
              <a:cs typeface="Consolas" pitchFamily="49" charset="0"/>
            </a:endParaRPr>
          </a:p>
        </p:txBody>
      </p:sp>
      <p:pic>
        <p:nvPicPr>
          <p:cNvPr id="24577" name="Picture 1"/>
          <p:cNvPicPr>
            <a:picLocks noChangeAspect="1" noChangeArrowheads="1"/>
          </p:cNvPicPr>
          <p:nvPr/>
        </p:nvPicPr>
        <p:blipFill>
          <a:blip r:embed="rId2"/>
          <a:srcRect/>
          <a:stretch>
            <a:fillRect/>
          </a:stretch>
        </p:blipFill>
        <p:spPr bwMode="auto">
          <a:xfrm>
            <a:off x="1600200" y="1219200"/>
            <a:ext cx="2209800" cy="1852332"/>
          </a:xfrm>
          <a:prstGeom prst="rect">
            <a:avLst/>
          </a:prstGeom>
          <a:noFill/>
          <a:ln w="9525">
            <a:noFill/>
            <a:miter lim="800000"/>
            <a:headEnd/>
            <a:tailEnd/>
          </a:ln>
          <a:effectLst/>
        </p:spPr>
      </p:pic>
      <p:sp>
        <p:nvSpPr>
          <p:cNvPr id="7" name="Rectangle 6"/>
          <p:cNvSpPr/>
          <p:nvPr/>
        </p:nvSpPr>
        <p:spPr>
          <a:xfrm>
            <a:off x="3733800" y="4648200"/>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p:txBody>
      </p:sp>
      <p:sp>
        <p:nvSpPr>
          <p:cNvPr id="8" name="Rectangle 7"/>
          <p:cNvSpPr/>
          <p:nvPr/>
        </p:nvSpPr>
        <p:spPr>
          <a:xfrm>
            <a:off x="4495800" y="3200400"/>
            <a:ext cx="3886200" cy="954107"/>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PreOrderTraversal</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0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000"/>
                                        <p:tgtEl>
                                          <p:spTgt spid="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2000"/>
                                        <p:tgtEl>
                                          <p:spTgt spid="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2000"/>
                                        <p:tgtEl>
                                          <p:spTgt spid="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PostOrder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7" name="Rectangle 6"/>
          <p:cNvSpPr/>
          <p:nvPr/>
        </p:nvSpPr>
        <p:spPr>
          <a:xfrm>
            <a:off x="4419600" y="1981200"/>
            <a:ext cx="3429000" cy="338554"/>
          </a:xfrm>
          <a:prstGeom prst="rect">
            <a:avLst/>
          </a:prstGeom>
        </p:spPr>
        <p:txBody>
          <a:bodyPr wrap="square">
            <a:spAutoFit/>
          </a:bodyPr>
          <a:lstStyle/>
          <a:p>
            <a:r>
              <a:rPr lang="en-US" sz="1600" dirty="0" smtClean="0">
                <a:latin typeface="Consolas" pitchFamily="49" charset="0"/>
                <a:cs typeface="Consolas" pitchFamily="49" charset="0"/>
              </a:rPr>
              <a:t> 2 5 11 6 </a:t>
            </a:r>
            <a:r>
              <a:rPr lang="ru-RU" sz="1600" dirty="0" smtClean="0">
                <a:latin typeface="Consolas" pitchFamily="49" charset="0"/>
                <a:cs typeface="Consolas" pitchFamily="49" charset="0"/>
              </a:rPr>
              <a:t>8</a:t>
            </a:r>
            <a:r>
              <a:rPr lang="en-US" sz="1600" dirty="0" smtClean="0">
                <a:latin typeface="Consolas" pitchFamily="49" charset="0"/>
                <a:cs typeface="Consolas" pitchFamily="49" charset="0"/>
              </a:rPr>
              <a:t> 9 7 5 2</a:t>
            </a:r>
            <a:endParaRPr lang="ru-RU" sz="1600" dirty="0">
              <a:latin typeface="Consolas" pitchFamily="49" charset="0"/>
              <a:cs typeface="Consolas" pitchFamily="49" charset="0"/>
            </a:endParaRPr>
          </a:p>
        </p:txBody>
      </p:sp>
      <p:pic>
        <p:nvPicPr>
          <p:cNvPr id="26625" name="Picture 1"/>
          <p:cNvPicPr>
            <a:picLocks noChangeAspect="1" noChangeArrowheads="1"/>
          </p:cNvPicPr>
          <p:nvPr/>
        </p:nvPicPr>
        <p:blipFill>
          <a:blip r:embed="rId2"/>
          <a:srcRect/>
          <a:stretch>
            <a:fillRect/>
          </a:stretch>
        </p:blipFill>
        <p:spPr bwMode="auto">
          <a:xfrm>
            <a:off x="1371600" y="1219200"/>
            <a:ext cx="2133600" cy="1788459"/>
          </a:xfrm>
          <a:prstGeom prst="rect">
            <a:avLst/>
          </a:prstGeom>
          <a:noFill/>
          <a:ln w="9525">
            <a:noFill/>
            <a:miter lim="800000"/>
            <a:headEnd/>
            <a:tailEnd/>
          </a:ln>
          <a:effectLst/>
        </p:spPr>
      </p:pic>
      <p:sp>
        <p:nvSpPr>
          <p:cNvPr id="6" name="Rectangle 5"/>
          <p:cNvSpPr/>
          <p:nvPr/>
        </p:nvSpPr>
        <p:spPr>
          <a:xfrm>
            <a:off x="3733800" y="4495800"/>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p>
        </p:txBody>
      </p:sp>
      <p:sp>
        <p:nvSpPr>
          <p:cNvPr id="8" name="Rectangle 7"/>
          <p:cNvSpPr/>
          <p:nvPr/>
        </p:nvSpPr>
        <p:spPr>
          <a:xfrm>
            <a:off x="4495800" y="3048000"/>
            <a:ext cx="4267200" cy="984885"/>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PostOrderTraversal</a:t>
            </a:r>
            <a:r>
              <a:rPr lang="en-US" sz="1400" dirty="0" smtClean="0">
                <a:latin typeface="Consolas" pitchFamily="49" charset="0"/>
                <a:cs typeface="Consolas" pitchFamily="49" charset="0"/>
              </a:rPr>
              <a:t> ()</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2000"/>
                                        <p:tgtEl>
                                          <p:spTgt spid="6">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2000"/>
                                        <p:tgtEl>
                                          <p:spTgt spid="6">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2000"/>
                                        <p:tgtEl>
                                          <p:spTgt spid="6">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2000"/>
                                        <p:tgtEl>
                                          <p:spTgt spid="6">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fade">
                                      <p:cBhvr>
                                        <p:cTn id="40" dur="2000"/>
                                        <p:tgtEl>
                                          <p:spTgt spid="6">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fade">
                                      <p:cBhvr>
                                        <p:cTn id="43"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Обход</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noProof="0" dirty="0" err="1"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InOrder</a:t>
            </a:r>
            <a:r>
              <a:rPr kumimoji="0" lang="en-US"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Traversal)</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4419600" y="1981200"/>
            <a:ext cx="3429000" cy="338554"/>
          </a:xfrm>
          <a:prstGeom prst="rect">
            <a:avLst/>
          </a:prstGeom>
        </p:spPr>
        <p:txBody>
          <a:bodyPr wrap="square">
            <a:spAutoFit/>
          </a:bodyPr>
          <a:lstStyle/>
          <a:p>
            <a:r>
              <a:rPr lang="en-US" sz="1600" dirty="0" smtClean="0">
                <a:latin typeface="Consolas" pitchFamily="49" charset="0"/>
                <a:cs typeface="Consolas" pitchFamily="49" charset="0"/>
              </a:rPr>
              <a:t> </a:t>
            </a:r>
            <a:r>
              <a:rPr lang="ru-RU" sz="1600" dirty="0" smtClean="0">
                <a:latin typeface="Consolas" pitchFamily="49" charset="0"/>
                <a:cs typeface="Consolas" pitchFamily="49" charset="0"/>
              </a:rPr>
              <a:t>2 7 5 6 11 2 5 8 9</a:t>
            </a:r>
            <a:endParaRPr lang="ru-RU" sz="1600" dirty="0">
              <a:latin typeface="Consolas" pitchFamily="49" charset="0"/>
              <a:cs typeface="Consolas" pitchFamily="49" charset="0"/>
            </a:endParaRPr>
          </a:p>
        </p:txBody>
      </p:sp>
      <p:pic>
        <p:nvPicPr>
          <p:cNvPr id="27650" name="Picture 2"/>
          <p:cNvPicPr>
            <a:picLocks noChangeAspect="1" noChangeArrowheads="1"/>
          </p:cNvPicPr>
          <p:nvPr/>
        </p:nvPicPr>
        <p:blipFill>
          <a:blip r:embed="rId2"/>
          <a:srcRect/>
          <a:stretch>
            <a:fillRect/>
          </a:stretch>
        </p:blipFill>
        <p:spPr bwMode="auto">
          <a:xfrm>
            <a:off x="1371600" y="1143000"/>
            <a:ext cx="2181726" cy="1828800"/>
          </a:xfrm>
          <a:prstGeom prst="rect">
            <a:avLst/>
          </a:prstGeom>
          <a:noFill/>
          <a:ln w="9525">
            <a:noFill/>
            <a:miter lim="800000"/>
            <a:headEnd/>
            <a:tailEnd/>
          </a:ln>
          <a:effectLst/>
        </p:spPr>
      </p:pic>
      <p:sp>
        <p:nvSpPr>
          <p:cNvPr id="7" name="Rectangle 6"/>
          <p:cNvSpPr/>
          <p:nvPr/>
        </p:nvSpPr>
        <p:spPr>
          <a:xfrm>
            <a:off x="3429000" y="4369475"/>
            <a:ext cx="5410200" cy="2031325"/>
          </a:xfrm>
          <a:prstGeom prst="rect">
            <a:avLst/>
          </a:prstGeom>
        </p:spPr>
        <p:txBody>
          <a:bodyPr wrap="square">
            <a:spAutoFit/>
          </a:bodyPr>
          <a:lstStyle/>
          <a:p>
            <a:r>
              <a:rPr lang="en-US" sz="1400" dirty="0" smtClean="0">
                <a:latin typeface="Consolas" pitchFamily="49" charset="0"/>
                <a:cs typeface="Consolas" pitchFamily="49" charset="0"/>
              </a:rPr>
              <a:t>        public void </a:t>
            </a:r>
            <a:r>
              <a:rPr lang="en-US" sz="1400" dirty="0" err="1" smtClean="0">
                <a:latin typeface="Consolas" pitchFamily="49" charset="0"/>
                <a:cs typeface="Consolas" pitchFamily="49" charset="0"/>
              </a:rPr>
              <a:t>PostOrder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Console.Write</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 "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p:txBody>
      </p:sp>
      <p:sp>
        <p:nvSpPr>
          <p:cNvPr id="8" name="Rectangle 7"/>
          <p:cNvSpPr/>
          <p:nvPr/>
        </p:nvSpPr>
        <p:spPr>
          <a:xfrm>
            <a:off x="4267200" y="3053715"/>
            <a:ext cx="4191000" cy="984885"/>
          </a:xfrm>
          <a:prstGeom prst="rect">
            <a:avLst/>
          </a:prstGeom>
        </p:spPr>
        <p:txBody>
          <a:bodyPr wrap="square">
            <a:spAutoFit/>
          </a:bodyPr>
          <a:lstStyle/>
          <a:p>
            <a:r>
              <a:rPr lang="en-US" sz="1400" dirty="0" smtClean="0">
                <a:latin typeface="Consolas" pitchFamily="49" charset="0"/>
                <a:cs typeface="Consolas" pitchFamily="49" charset="0"/>
              </a:rPr>
              <a:t>public void </a:t>
            </a:r>
            <a:r>
              <a:rPr lang="en-US" sz="1400" dirty="0" err="1" smtClean="0">
                <a:latin typeface="Consolas" pitchFamily="49" charset="0"/>
                <a:cs typeface="Consolas" pitchFamily="49" charset="0"/>
              </a:rPr>
              <a:t>InOrderTraversal</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InOrder</a:t>
            </a:r>
            <a:r>
              <a:rPr lang="en-US"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2000"/>
                                        <p:tgtEl>
                                          <p:spTgt spid="7">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000"/>
                                        <p:tgtEl>
                                          <p:spTgt spid="7">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2000"/>
                                        <p:tgtEl>
                                          <p:spTgt spid="7">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2000"/>
                                        <p:tgtEl>
                                          <p:spTgt spid="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2000"/>
                                        <p:tgtEl>
                                          <p:spTgt spid="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2000"/>
                                        <p:tgtEl>
                                          <p:spTgt spid="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Effect transition="in" filter="fade">
                                      <p:cBhvr>
                                        <p:cTn id="43"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Расчет высоты узла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4577" name="Picture 1"/>
          <p:cNvPicPr>
            <a:picLocks noChangeAspect="1" noChangeArrowheads="1"/>
          </p:cNvPicPr>
          <p:nvPr/>
        </p:nvPicPr>
        <p:blipFill>
          <a:blip r:embed="rId2"/>
          <a:srcRect/>
          <a:stretch>
            <a:fillRect/>
          </a:stretch>
        </p:blipFill>
        <p:spPr bwMode="auto">
          <a:xfrm>
            <a:off x="4267200" y="1524000"/>
            <a:ext cx="2209800" cy="1852332"/>
          </a:xfrm>
          <a:prstGeom prst="rect">
            <a:avLst/>
          </a:prstGeom>
          <a:noFill/>
          <a:ln w="9525">
            <a:noFill/>
            <a:miter lim="800000"/>
            <a:headEnd/>
            <a:tailEnd/>
          </a:ln>
          <a:effectLst/>
        </p:spPr>
      </p:pic>
      <p:sp>
        <p:nvSpPr>
          <p:cNvPr id="7" name="Rectangle 6"/>
          <p:cNvSpPr/>
          <p:nvPr/>
        </p:nvSpPr>
        <p:spPr>
          <a:xfrm>
            <a:off x="914400" y="4876800"/>
            <a:ext cx="7543800" cy="1600438"/>
          </a:xfrm>
          <a:prstGeom prst="rect">
            <a:avLst/>
          </a:prstGeom>
        </p:spPr>
        <p:txBody>
          <a:bodyPr wrap="square">
            <a:spAutoFit/>
          </a:bodyPr>
          <a:lstStyle/>
          <a:p>
            <a:r>
              <a:rPr lang="en-US" sz="1400" dirty="0" smtClean="0">
                <a:latin typeface="Consolas" pitchFamily="49" charset="0"/>
                <a:cs typeface="Consolas" pitchFamily="49" charset="0"/>
              </a:rPr>
              <a:t>public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Height(</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a:t>
            </a:r>
          </a:p>
          <a:p>
            <a:r>
              <a:rPr lang="ru-RU"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if (node == null)</a:t>
            </a:r>
          </a:p>
          <a:p>
            <a:r>
              <a:rPr lang="en-US" sz="1400" dirty="0" smtClean="0">
                <a:latin typeface="Consolas" pitchFamily="49" charset="0"/>
                <a:cs typeface="Consolas" pitchFamily="49" charset="0"/>
              </a:rPr>
              <a:t>            return </a:t>
            </a:r>
            <a:r>
              <a:rPr lang="ru-RU" sz="1400" dirty="0" smtClean="0">
                <a:latin typeface="Consolas" pitchFamily="49" charset="0"/>
                <a:cs typeface="Consolas" pitchFamily="49" charset="0"/>
              </a:rPr>
              <a:t>-1</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return </a:t>
            </a:r>
            <a:r>
              <a:rPr lang="en-US" sz="1400" dirty="0" err="1" smtClean="0">
                <a:latin typeface="Consolas" pitchFamily="49" charset="0"/>
                <a:cs typeface="Consolas" pitchFamily="49" charset="0"/>
              </a:rPr>
              <a:t>Math.Max</a:t>
            </a:r>
            <a:r>
              <a:rPr lang="en-US" sz="1400" dirty="0" smtClean="0">
                <a:latin typeface="Consolas" pitchFamily="49" charset="0"/>
                <a:cs typeface="Consolas" pitchFamily="49" charset="0"/>
              </a:rPr>
              <a:t>(</a:t>
            </a:r>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Height(</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Height(</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r>
              <a:rPr lang="ru-RU" sz="1400" dirty="0" smtClean="0">
                <a:latin typeface="Consolas" pitchFamily="49" charset="0"/>
                <a:cs typeface="Consolas" pitchFamily="49" charset="0"/>
              </a:rPr>
              <a:t> </a:t>
            </a:r>
            <a:r>
              <a:rPr lang="en-US" sz="1400" dirty="0" smtClean="0">
                <a:latin typeface="Consolas" pitchFamily="49" charset="0"/>
                <a:cs typeface="Consolas" pitchFamily="49" charset="0"/>
              </a:rPr>
              <a:t>) + 1;</a:t>
            </a:r>
          </a:p>
          <a:p>
            <a:r>
              <a:rPr lang="ru-RU" sz="1400" dirty="0" smtClean="0">
                <a:latin typeface="Consolas" pitchFamily="49" charset="0"/>
                <a:cs typeface="Consolas" pitchFamily="49" charset="0"/>
              </a:rPr>
              <a:t>}</a:t>
            </a:r>
          </a:p>
        </p:txBody>
      </p:sp>
      <p:sp>
        <p:nvSpPr>
          <p:cNvPr id="8" name="Rectangle 7"/>
          <p:cNvSpPr/>
          <p:nvPr/>
        </p:nvSpPr>
        <p:spPr>
          <a:xfrm>
            <a:off x="1447800" y="3429000"/>
            <a:ext cx="7086600" cy="1169551"/>
          </a:xfrm>
          <a:prstGeom prst="rect">
            <a:avLst/>
          </a:prstGeom>
        </p:spPr>
        <p:txBody>
          <a:bodyPr wrap="square">
            <a:spAutoFit/>
          </a:bodyPr>
          <a:lstStyle/>
          <a:p>
            <a:r>
              <a:rPr lang="en-US" sz="1400" dirty="0" smtClean="0">
                <a:latin typeface="Consolas" pitchFamily="49" charset="0"/>
                <a:cs typeface="Consolas" pitchFamily="49" charset="0"/>
              </a:rPr>
              <a:t>public </a:t>
            </a:r>
            <a:r>
              <a:rPr lang="en-US" sz="1400" dirty="0" err="1" smtClean="0">
                <a:latin typeface="Consolas" pitchFamily="49" charset="0"/>
                <a:cs typeface="Consolas" pitchFamily="49" charset="0"/>
              </a:rPr>
              <a:t>int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getHeight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ru-RU" sz="1400" dirty="0" smtClean="0">
                <a:latin typeface="Consolas" pitchFamily="49" charset="0"/>
                <a:cs typeface="Consolas" pitchFamily="49" charset="0"/>
              </a:rPr>
              <a:t>/ здесь по умолчанию считается высота с корня (всего дерева)</a:t>
            </a:r>
          </a:p>
          <a:p>
            <a:r>
              <a:rPr lang="ru-RU" sz="1400" dirty="0" smtClean="0">
                <a:latin typeface="Consolas" pitchFamily="49" charset="0"/>
                <a:cs typeface="Consolas" pitchFamily="49" charset="0"/>
              </a:rPr>
              <a:t>      return </a:t>
            </a:r>
            <a:r>
              <a:rPr lang="en-US" sz="1400" dirty="0" smtClean="0">
                <a:latin typeface="Consolas" pitchFamily="49" charset="0"/>
                <a:cs typeface="Consolas" pitchFamily="49" charset="0"/>
              </a:rPr>
              <a:t>Height</a:t>
            </a:r>
            <a:r>
              <a:rPr lang="ru-RU" sz="1400" dirty="0" smtClean="0">
                <a:latin typeface="Consolas" pitchFamily="49" charset="0"/>
                <a:cs typeface="Consolas" pitchFamily="49" charset="0"/>
              </a:rPr>
              <a:t>( root );</a:t>
            </a:r>
          </a:p>
          <a:p>
            <a:r>
              <a:rPr lang="ru-RU"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
        <p:nvSpPr>
          <p:cNvPr id="9" name="Rectangle 8"/>
          <p:cNvSpPr/>
          <p:nvPr/>
        </p:nvSpPr>
        <p:spPr>
          <a:xfrm>
            <a:off x="6019800" y="1447800"/>
            <a:ext cx="1219200" cy="369332"/>
          </a:xfrm>
          <a:prstGeom prst="rect">
            <a:avLst/>
          </a:prstGeom>
        </p:spPr>
        <p:txBody>
          <a:bodyPr wrap="square">
            <a:spAutoFit/>
          </a:bodyPr>
          <a:lstStyle/>
          <a:p>
            <a:r>
              <a:rPr lang="en-US" b="1" dirty="0" smtClean="0"/>
              <a:t>Height = </a:t>
            </a:r>
            <a:r>
              <a:rPr lang="ru-RU" b="1" dirty="0" smtClean="0"/>
              <a:t>3</a:t>
            </a:r>
            <a:endParaRPr lang="ru-RU" dirty="0"/>
          </a:p>
        </p:txBody>
      </p:sp>
      <p:sp>
        <p:nvSpPr>
          <p:cNvPr id="10" name="Rectangle 9"/>
          <p:cNvSpPr/>
          <p:nvPr/>
        </p:nvSpPr>
        <p:spPr>
          <a:xfrm>
            <a:off x="6324600" y="1905000"/>
            <a:ext cx="1219200" cy="369332"/>
          </a:xfrm>
          <a:prstGeom prst="rect">
            <a:avLst/>
          </a:prstGeom>
        </p:spPr>
        <p:txBody>
          <a:bodyPr wrap="square">
            <a:spAutoFit/>
          </a:bodyPr>
          <a:lstStyle/>
          <a:p>
            <a:r>
              <a:rPr lang="en-US" b="1" dirty="0" smtClean="0"/>
              <a:t>Height = </a:t>
            </a:r>
            <a:r>
              <a:rPr lang="ru-RU" b="1" dirty="0" smtClean="0"/>
              <a:t>2</a:t>
            </a:r>
            <a:endParaRPr lang="ru-RU" dirty="0"/>
          </a:p>
        </p:txBody>
      </p:sp>
      <p:sp>
        <p:nvSpPr>
          <p:cNvPr id="11" name="Rectangle 10"/>
          <p:cNvSpPr/>
          <p:nvPr/>
        </p:nvSpPr>
        <p:spPr>
          <a:xfrm>
            <a:off x="6629400" y="2362200"/>
            <a:ext cx="1219200" cy="369332"/>
          </a:xfrm>
          <a:prstGeom prst="rect">
            <a:avLst/>
          </a:prstGeom>
        </p:spPr>
        <p:txBody>
          <a:bodyPr wrap="square">
            <a:spAutoFit/>
          </a:bodyPr>
          <a:lstStyle/>
          <a:p>
            <a:r>
              <a:rPr lang="en-US" b="1" dirty="0" smtClean="0"/>
              <a:t>Height = </a:t>
            </a:r>
            <a:r>
              <a:rPr lang="ru-RU" b="1" dirty="0" smtClean="0"/>
              <a:t>1</a:t>
            </a:r>
            <a:endParaRPr lang="ru-RU" dirty="0"/>
          </a:p>
        </p:txBody>
      </p:sp>
      <p:sp>
        <p:nvSpPr>
          <p:cNvPr id="13" name="Rectangle 12"/>
          <p:cNvSpPr/>
          <p:nvPr/>
        </p:nvSpPr>
        <p:spPr>
          <a:xfrm>
            <a:off x="6629400" y="2895600"/>
            <a:ext cx="1219200" cy="369332"/>
          </a:xfrm>
          <a:prstGeom prst="rect">
            <a:avLst/>
          </a:prstGeom>
        </p:spPr>
        <p:txBody>
          <a:bodyPr wrap="square">
            <a:spAutoFit/>
          </a:bodyPr>
          <a:lstStyle/>
          <a:p>
            <a:r>
              <a:rPr lang="en-US" b="1" dirty="0" smtClean="0"/>
              <a:t>Height = </a:t>
            </a:r>
            <a:r>
              <a:rPr lang="ru-RU" b="1" dirty="0" smtClean="0"/>
              <a:t>0</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20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20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2000"/>
                                        <p:tgtEl>
                                          <p:spTgt spid="7">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2000"/>
                                        <p:tgtEl>
                                          <p:spTgt spid="7">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2000"/>
                                        <p:tgtEl>
                                          <p:spTgt spid="7">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2000"/>
                                        <p:tgtEl>
                                          <p:spTgt spid="7">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2000"/>
                                        <p:tgtEl>
                                          <p:spTgt spid="7">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2000"/>
                                        <p:tgtEl>
                                          <p:spTgt spid="7">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fade">
                                      <p:cBhvr>
                                        <p:cTn id="40"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533400" y="381000"/>
            <a:ext cx="8229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Расчет глубины</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узла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24577" name="Picture 1"/>
          <p:cNvPicPr>
            <a:picLocks noChangeAspect="1" noChangeArrowheads="1"/>
          </p:cNvPicPr>
          <p:nvPr/>
        </p:nvPicPr>
        <p:blipFill>
          <a:blip r:embed="rId2"/>
          <a:srcRect/>
          <a:stretch>
            <a:fillRect/>
          </a:stretch>
        </p:blipFill>
        <p:spPr bwMode="auto">
          <a:xfrm>
            <a:off x="4495800" y="1524000"/>
            <a:ext cx="2209800" cy="1852332"/>
          </a:xfrm>
          <a:prstGeom prst="rect">
            <a:avLst/>
          </a:prstGeom>
          <a:noFill/>
          <a:ln w="9525">
            <a:noFill/>
            <a:miter lim="800000"/>
            <a:headEnd/>
            <a:tailEnd/>
          </a:ln>
          <a:effectLst/>
        </p:spPr>
      </p:pic>
      <p:sp>
        <p:nvSpPr>
          <p:cNvPr id="7" name="Rectangle 6"/>
          <p:cNvSpPr/>
          <p:nvPr/>
        </p:nvSpPr>
        <p:spPr>
          <a:xfrm>
            <a:off x="914400" y="5178623"/>
            <a:ext cx="3886200" cy="307777"/>
          </a:xfrm>
          <a:prstGeom prst="rect">
            <a:avLst/>
          </a:prstGeom>
        </p:spPr>
        <p:txBody>
          <a:bodyPr wrap="square">
            <a:spAutoFit/>
          </a:bodyPr>
          <a:lstStyle/>
          <a:p>
            <a:r>
              <a:rPr lang="ru-RU" sz="1400" dirty="0" smtClean="0">
                <a:latin typeface="Consolas" pitchFamily="49" charset="0"/>
                <a:cs typeface="Consolas" pitchFamily="49" charset="0"/>
              </a:rPr>
              <a:t>Попробуйте написать код сами</a:t>
            </a:r>
          </a:p>
        </p:txBody>
      </p:sp>
      <p:sp>
        <p:nvSpPr>
          <p:cNvPr id="8" name="Rectangle 7"/>
          <p:cNvSpPr/>
          <p:nvPr/>
        </p:nvSpPr>
        <p:spPr>
          <a:xfrm>
            <a:off x="1447800" y="3959423"/>
            <a:ext cx="7086600" cy="307777"/>
          </a:xfrm>
          <a:prstGeom prst="rect">
            <a:avLst/>
          </a:prstGeom>
        </p:spPr>
        <p:txBody>
          <a:bodyPr wrap="square">
            <a:spAutoFit/>
          </a:bodyPr>
          <a:lstStyle/>
          <a:p>
            <a:r>
              <a:rPr lang="ru-RU" sz="1400" dirty="0" smtClean="0">
                <a:latin typeface="Consolas" pitchFamily="49" charset="0"/>
                <a:cs typeface="Consolas" pitchFamily="49" charset="0"/>
              </a:rPr>
              <a:t>Попробуйте написать код сами</a:t>
            </a:r>
            <a:endParaRPr lang="ru-RU" sz="1400" dirty="0">
              <a:latin typeface="Consolas" pitchFamily="49" charset="0"/>
              <a:cs typeface="Consolas" pitchFamily="49" charset="0"/>
            </a:endParaRPr>
          </a:p>
        </p:txBody>
      </p:sp>
      <p:sp>
        <p:nvSpPr>
          <p:cNvPr id="9" name="Rectangle 8"/>
          <p:cNvSpPr/>
          <p:nvPr/>
        </p:nvSpPr>
        <p:spPr>
          <a:xfrm>
            <a:off x="6248400" y="1447800"/>
            <a:ext cx="1219200" cy="369332"/>
          </a:xfrm>
          <a:prstGeom prst="rect">
            <a:avLst/>
          </a:prstGeom>
        </p:spPr>
        <p:txBody>
          <a:bodyPr wrap="square">
            <a:spAutoFit/>
          </a:bodyPr>
          <a:lstStyle/>
          <a:p>
            <a:r>
              <a:rPr lang="en-US" b="1" dirty="0" smtClean="0"/>
              <a:t>Depth = 0</a:t>
            </a:r>
            <a:endParaRPr lang="ru-RU" dirty="0"/>
          </a:p>
        </p:txBody>
      </p:sp>
      <p:sp>
        <p:nvSpPr>
          <p:cNvPr id="10" name="Rectangle 9"/>
          <p:cNvSpPr/>
          <p:nvPr/>
        </p:nvSpPr>
        <p:spPr>
          <a:xfrm>
            <a:off x="6553200" y="1905000"/>
            <a:ext cx="1219200" cy="369332"/>
          </a:xfrm>
          <a:prstGeom prst="rect">
            <a:avLst/>
          </a:prstGeom>
        </p:spPr>
        <p:txBody>
          <a:bodyPr wrap="square">
            <a:spAutoFit/>
          </a:bodyPr>
          <a:lstStyle/>
          <a:p>
            <a:r>
              <a:rPr lang="en-US" b="1" dirty="0" smtClean="0"/>
              <a:t>Depth = 1</a:t>
            </a:r>
            <a:endParaRPr lang="ru-RU" dirty="0"/>
          </a:p>
        </p:txBody>
      </p:sp>
      <p:sp>
        <p:nvSpPr>
          <p:cNvPr id="11" name="Rectangle 10"/>
          <p:cNvSpPr/>
          <p:nvPr/>
        </p:nvSpPr>
        <p:spPr>
          <a:xfrm>
            <a:off x="6858000" y="2362200"/>
            <a:ext cx="1219200" cy="369332"/>
          </a:xfrm>
          <a:prstGeom prst="rect">
            <a:avLst/>
          </a:prstGeom>
        </p:spPr>
        <p:txBody>
          <a:bodyPr wrap="square">
            <a:spAutoFit/>
          </a:bodyPr>
          <a:lstStyle/>
          <a:p>
            <a:r>
              <a:rPr lang="en-US" b="1" dirty="0" smtClean="0"/>
              <a:t>Depth = </a:t>
            </a:r>
            <a:r>
              <a:rPr lang="ru-RU" b="1" dirty="0" smtClean="0"/>
              <a:t>2</a:t>
            </a:r>
            <a:endParaRPr lang="ru-RU" dirty="0"/>
          </a:p>
        </p:txBody>
      </p:sp>
      <p:sp>
        <p:nvSpPr>
          <p:cNvPr id="13" name="Rectangle 12"/>
          <p:cNvSpPr/>
          <p:nvPr/>
        </p:nvSpPr>
        <p:spPr>
          <a:xfrm>
            <a:off x="6858000" y="2895600"/>
            <a:ext cx="1219200" cy="369332"/>
          </a:xfrm>
          <a:prstGeom prst="rect">
            <a:avLst/>
          </a:prstGeom>
        </p:spPr>
        <p:txBody>
          <a:bodyPr wrap="square">
            <a:spAutoFit/>
          </a:bodyPr>
          <a:lstStyle/>
          <a:p>
            <a:r>
              <a:rPr lang="en-US" b="1" dirty="0" smtClean="0"/>
              <a:t>Depth = 3</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4097" name="Picture 1"/>
          <p:cNvPicPr>
            <a:picLocks noChangeAspect="1" noChangeArrowheads="1"/>
          </p:cNvPicPr>
          <p:nvPr/>
        </p:nvPicPr>
        <p:blipFill>
          <a:blip r:embed="rId2"/>
          <a:srcRect/>
          <a:stretch>
            <a:fillRect/>
          </a:stretch>
        </p:blipFill>
        <p:spPr bwMode="auto">
          <a:xfrm>
            <a:off x="5638800" y="1752600"/>
            <a:ext cx="3276600" cy="2570871"/>
          </a:xfrm>
          <a:prstGeom prst="rect">
            <a:avLst/>
          </a:prstGeom>
          <a:noFill/>
          <a:ln w="9525">
            <a:noFill/>
            <a:miter lim="800000"/>
            <a:headEnd/>
            <a:tailEnd/>
          </a:ln>
          <a:effectLst/>
        </p:spPr>
      </p:pic>
      <p:sp>
        <p:nvSpPr>
          <p:cNvPr id="6" name="Rectangle 5"/>
          <p:cNvSpPr/>
          <p:nvPr/>
        </p:nvSpPr>
        <p:spPr>
          <a:xfrm>
            <a:off x="5638800" y="4876800"/>
            <a:ext cx="3200400" cy="707886"/>
          </a:xfrm>
          <a:prstGeom prst="rect">
            <a:avLst/>
          </a:prstGeom>
        </p:spPr>
        <p:txBody>
          <a:bodyPr wrap="square">
            <a:spAutoFit/>
          </a:bodyPr>
          <a:lstStyle/>
          <a:p>
            <a:r>
              <a:rPr lang="ru-RU" sz="1200" dirty="0" smtClean="0">
                <a:latin typeface="Consolas" pitchFamily="49" charset="0"/>
                <a:cs typeface="Consolas" pitchFamily="49" charset="0"/>
              </a:rPr>
              <a:t>Порядок добавления в дерево важен:</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-&gt;   </a:t>
            </a:r>
            <a:r>
              <a:rPr lang="en-US" sz="1600" dirty="0" smtClean="0">
                <a:latin typeface="Consolas" pitchFamily="49" charset="0"/>
                <a:cs typeface="Consolas" pitchFamily="49" charset="0"/>
              </a:rPr>
              <a:t>7 5 2 9 6 4 11 15 10</a:t>
            </a:r>
            <a:endParaRPr lang="ru-RU" sz="1600" dirty="0">
              <a:latin typeface="Consolas" pitchFamily="49" charset="0"/>
              <a:cs typeface="Consolas" pitchFamily="49" charset="0"/>
            </a:endParaRPr>
          </a:p>
        </p:txBody>
      </p:sp>
      <p:sp>
        <p:nvSpPr>
          <p:cNvPr id="7" name="Rectangle 6"/>
          <p:cNvSpPr/>
          <p:nvPr/>
        </p:nvSpPr>
        <p:spPr>
          <a:xfrm>
            <a:off x="381000" y="1752600"/>
            <a:ext cx="5334000" cy="3416320"/>
          </a:xfrm>
          <a:prstGeom prst="rect">
            <a:avLst/>
          </a:prstGeom>
        </p:spPr>
        <p:txBody>
          <a:bodyPr wrap="square">
            <a:spAutoFit/>
          </a:bodyPr>
          <a:lstStyle/>
          <a:p>
            <a:r>
              <a:rPr lang="ru-RU" b="1" dirty="0" smtClean="0"/>
              <a:t>Двоичное дерево поиска</a:t>
            </a:r>
            <a:r>
              <a:rPr lang="ru-RU" dirty="0" smtClean="0"/>
              <a:t> (</a:t>
            </a:r>
            <a:r>
              <a:rPr lang="ru-RU" i="1" dirty="0" smtClean="0"/>
              <a:t>binary search tree</a:t>
            </a:r>
            <a:r>
              <a:rPr lang="ru-RU" dirty="0" smtClean="0"/>
              <a:t>, BST) — это двоичное дерево, для которого выполняются следующие дополнительные условия (</a:t>
            </a:r>
            <a:r>
              <a:rPr lang="ru-RU" i="1" dirty="0" smtClean="0"/>
              <a:t>свойства дерева поиска</a:t>
            </a:r>
            <a:r>
              <a:rPr lang="ru-RU" dirty="0" smtClean="0"/>
              <a:t>):</a:t>
            </a:r>
          </a:p>
          <a:p>
            <a:pPr>
              <a:buFont typeface="Arial" pitchFamily="34" charset="0"/>
              <a:buChar char="•"/>
            </a:pPr>
            <a:r>
              <a:rPr lang="ru-RU" dirty="0" smtClean="0"/>
              <a:t>   Оба поддерева — левое и правое — являются двоичными деревьями поиска.</a:t>
            </a:r>
          </a:p>
          <a:p>
            <a:pPr>
              <a:buFont typeface="Arial" pitchFamily="34" charset="0"/>
              <a:buChar char="•"/>
            </a:pPr>
            <a:r>
              <a:rPr lang="ru-RU" dirty="0" smtClean="0"/>
              <a:t>   У всех узлов левого поддерева произвольного узла X значения ключей данных </a:t>
            </a:r>
            <a:r>
              <a:rPr lang="ru-RU" i="1" dirty="0" smtClean="0"/>
              <a:t>меньше</a:t>
            </a:r>
            <a:r>
              <a:rPr lang="ru-RU" dirty="0" smtClean="0"/>
              <a:t>, нежели значение ключа данных самого узла X.</a:t>
            </a:r>
          </a:p>
          <a:p>
            <a:pPr>
              <a:buFont typeface="Arial" pitchFamily="34" charset="0"/>
              <a:buChar char="•"/>
            </a:pPr>
            <a:r>
              <a:rPr lang="ru-RU" dirty="0" smtClean="0"/>
              <a:t>   В то время, как значения ключей данных у всех узлов правого поддерева (того же узла X) </a:t>
            </a:r>
            <a:r>
              <a:rPr lang="ru-RU" i="1" dirty="0" smtClean="0"/>
              <a:t>больше</a:t>
            </a:r>
            <a:r>
              <a:rPr lang="ru-RU" dirty="0" smtClean="0"/>
              <a:t>, нежели значение ключа данных узла X.</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4" name="Rectangle 3"/>
          <p:cNvSpPr/>
          <p:nvPr/>
        </p:nvSpPr>
        <p:spPr>
          <a:xfrm>
            <a:off x="1143000" y="2133600"/>
            <a:ext cx="7391400" cy="2862322"/>
          </a:xfrm>
          <a:prstGeom prst="rect">
            <a:avLst/>
          </a:prstGeom>
        </p:spPr>
        <p:txBody>
          <a:bodyPr wrap="square">
            <a:spAutoFit/>
          </a:bodyPr>
          <a:lstStyle/>
          <a:p>
            <a:r>
              <a:rPr lang="ru-RU" dirty="0" smtClean="0"/>
              <a:t>Основным преимуществом двоичного дерева поиска перед другими структурами данных является возможная высокая эффективность реализации основанных на нём алгоритмов </a:t>
            </a:r>
            <a:r>
              <a:rPr lang="ru-RU" i="1" dirty="0" smtClean="0"/>
              <a:t>поиска и сортировки</a:t>
            </a:r>
            <a:r>
              <a:rPr lang="ru-RU" dirty="0" smtClean="0"/>
              <a:t>.</a:t>
            </a:r>
            <a:endParaRPr lang="en-US" dirty="0" smtClean="0"/>
          </a:p>
          <a:p>
            <a:endParaRPr lang="ru-RU" dirty="0" smtClean="0"/>
          </a:p>
          <a:p>
            <a:r>
              <a:rPr lang="ru-RU" dirty="0" smtClean="0"/>
              <a:t>Двоичное дерево поиска применяется для построения таких</a:t>
            </a:r>
            <a:r>
              <a:rPr lang="en-US" dirty="0" smtClean="0"/>
              <a:t> </a:t>
            </a:r>
            <a:r>
              <a:rPr lang="ru-RU" dirty="0" smtClean="0"/>
              <a:t>АТД, как:</a:t>
            </a:r>
            <a:endParaRPr lang="en-US" dirty="0" smtClean="0"/>
          </a:p>
          <a:p>
            <a:r>
              <a:rPr lang="ru-RU" dirty="0" smtClean="0"/>
              <a:t> </a:t>
            </a:r>
          </a:p>
          <a:p>
            <a:pPr algn="ctr">
              <a:buFont typeface="Arial" pitchFamily="34" charset="0"/>
              <a:buChar char="•"/>
            </a:pPr>
            <a:r>
              <a:rPr lang="ru-RU" sz="2400" dirty="0" smtClean="0"/>
              <a:t> Множества (</a:t>
            </a:r>
            <a:r>
              <a:rPr lang="en-US" sz="2400" dirty="0" smtClean="0"/>
              <a:t>Sets</a:t>
            </a:r>
            <a:r>
              <a:rPr lang="ru-RU" sz="2400" dirty="0" smtClean="0"/>
              <a:t>)</a:t>
            </a:r>
          </a:p>
          <a:p>
            <a:pPr algn="ctr">
              <a:buFont typeface="Arial" pitchFamily="34" charset="0"/>
              <a:buChar char="•"/>
            </a:pPr>
            <a:r>
              <a:rPr lang="ru-RU" sz="2400" dirty="0" smtClean="0"/>
              <a:t> Мультимножества</a:t>
            </a:r>
            <a:r>
              <a:rPr lang="en-US" sz="2400" dirty="0" smtClean="0"/>
              <a:t> (</a:t>
            </a:r>
            <a:r>
              <a:rPr lang="en-US" sz="2400" dirty="0" err="1" smtClean="0"/>
              <a:t>MultiSets</a:t>
            </a:r>
            <a:r>
              <a:rPr lang="en-US" sz="2400" dirty="0" smtClean="0"/>
              <a:t>)</a:t>
            </a:r>
            <a:endParaRPr lang="ru-RU" sz="2400" dirty="0" smtClean="0"/>
          </a:p>
          <a:p>
            <a:pPr algn="ctr">
              <a:buFont typeface="Arial" pitchFamily="34" charset="0"/>
              <a:buChar char="•"/>
            </a:pPr>
            <a:r>
              <a:rPr lang="ru-RU" sz="2400" dirty="0" smtClean="0"/>
              <a:t> Ассоциативные массивы</a:t>
            </a:r>
            <a:r>
              <a:rPr lang="en-US" sz="2400" dirty="0" smtClean="0"/>
              <a:t> (Maps)</a:t>
            </a:r>
            <a:endParaRPr lang="ru-RU" sz="2400" dirty="0"/>
          </a:p>
        </p:txBody>
      </p:sp>
      <p:sp>
        <p:nvSpPr>
          <p:cNvPr id="6" name="Rectangle 5"/>
          <p:cNvSpPr/>
          <p:nvPr/>
        </p:nvSpPr>
        <p:spPr>
          <a:xfrm>
            <a:off x="1600200" y="5486400"/>
            <a:ext cx="6324600" cy="523220"/>
          </a:xfrm>
          <a:prstGeom prst="rect">
            <a:avLst/>
          </a:prstGeom>
        </p:spPr>
        <p:txBody>
          <a:bodyPr wrap="square">
            <a:spAutoFit/>
          </a:bodyPr>
          <a:lstStyle/>
          <a:p>
            <a:pPr algn="ctr"/>
            <a:r>
              <a:rPr lang="ru-RU" sz="1400" i="1" dirty="0" smtClean="0"/>
              <a:t>Примечание</a:t>
            </a:r>
            <a:r>
              <a:rPr lang="ru-RU" sz="1400" dirty="0" smtClean="0"/>
              <a:t>. </a:t>
            </a:r>
            <a:r>
              <a:rPr lang="ru-RU" sz="1400" i="1" dirty="0" smtClean="0"/>
              <a:t>В реальных фреймворках, тем не менее, для этих АТД используются чаще  хеш-таблицы и красно-черные деревья.</a:t>
            </a:r>
            <a:endParaRPr lang="en-US" sz="1400"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Поиск в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бинарном</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дереве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7" name="Rectangle 6"/>
          <p:cNvSpPr/>
          <p:nvPr/>
        </p:nvSpPr>
        <p:spPr>
          <a:xfrm>
            <a:off x="2286000" y="1600200"/>
            <a:ext cx="5638800" cy="4524315"/>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BinarySearchTree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root = null;</a:t>
            </a:r>
          </a:p>
          <a:p>
            <a:endParaRPr lang="ru-RU" sz="16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Find(</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a:t>
            </a:r>
            <a:r>
              <a:rPr lang="en-US" sz="1400" b="1" dirty="0" err="1" smtClean="0">
                <a:solidFill>
                  <a:srgbClr val="7030A0"/>
                </a:solidFill>
                <a:latin typeface="Consolas" pitchFamily="49" charset="0"/>
                <a:cs typeface="Consolas" pitchFamily="49" charset="0"/>
              </a:rPr>
              <a:t>elem</a:t>
            </a:r>
            <a:r>
              <a:rPr lang="en-US" sz="1400" b="1" dirty="0" smtClean="0">
                <a:solidFill>
                  <a:srgbClr val="7030A0"/>
                </a:solidFill>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 node = root;</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while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return node;</a:t>
            </a:r>
          </a:p>
          <a:p>
            <a:r>
              <a:rPr lang="en-US" sz="1400" dirty="0" smtClean="0">
                <a:latin typeface="Consolas" pitchFamily="49" charset="0"/>
                <a:cs typeface="Consolas" pitchFamily="49" charset="0"/>
              </a:rPr>
              <a:t>                else if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&lt;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node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node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return null;</a:t>
            </a:r>
          </a:p>
          <a:p>
            <a:r>
              <a:rPr lang="ru-RU" sz="1400" dirty="0" smtClean="0">
                <a:latin typeface="Consolas" pitchFamily="49" charset="0"/>
                <a:cs typeface="Consolas" pitchFamily="49" charset="0"/>
              </a:rPr>
              <a:t>        }</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Вставка в бинарное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1524000" y="1508641"/>
            <a:ext cx="6781800" cy="4739759"/>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BinarySearchTree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root = null;</a:t>
            </a:r>
          </a:p>
          <a:p>
            <a:endParaRPr lang="ru-RU" sz="1600" dirty="0" smtClean="0">
              <a:latin typeface="Consolas" pitchFamily="49" charset="0"/>
              <a:cs typeface="Consolas" pitchFamily="49" charset="0"/>
            </a:endParaRPr>
          </a:p>
          <a:p>
            <a:r>
              <a:rPr lang="en-US" sz="1400" dirty="0" smtClean="0">
                <a:latin typeface="Consolas" pitchFamily="49" charset="0"/>
                <a:cs typeface="Consolas" pitchFamily="49" charset="0"/>
              </a:rPr>
              <a:t>        </a:t>
            </a:r>
            <a:r>
              <a:rPr lang="en-US" sz="1400" b="1" dirty="0" smtClean="0">
                <a:solidFill>
                  <a:srgbClr val="7030A0"/>
                </a:solidFill>
                <a:latin typeface="Consolas" pitchFamily="49" charset="0"/>
                <a:cs typeface="Consolas" pitchFamily="49" charset="0"/>
              </a:rPr>
              <a:t>public void </a:t>
            </a:r>
            <a:r>
              <a:rPr lang="en-US" sz="1400" b="1" dirty="0" err="1" smtClean="0">
                <a:solidFill>
                  <a:srgbClr val="7030A0"/>
                </a:solidFill>
                <a:latin typeface="Consolas" pitchFamily="49" charset="0"/>
                <a:cs typeface="Consolas" pitchFamily="49" charset="0"/>
              </a:rPr>
              <a:t>InsertNode</a:t>
            </a:r>
            <a:r>
              <a:rPr lang="en-US" sz="1400" b="1" dirty="0" smtClean="0">
                <a:solidFill>
                  <a:srgbClr val="7030A0"/>
                </a:solidFill>
                <a:latin typeface="Consolas" pitchFamily="49" charset="0"/>
                <a:cs typeface="Consolas" pitchFamily="49" charset="0"/>
              </a:rPr>
              <a:t>(ref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node, </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a:t>
            </a:r>
            <a:r>
              <a:rPr lang="en-US" sz="1400" b="1" dirty="0" err="1" smtClean="0">
                <a:solidFill>
                  <a:srgbClr val="7030A0"/>
                </a:solidFill>
                <a:latin typeface="Consolas" pitchFamily="49" charset="0"/>
                <a:cs typeface="Consolas" pitchFamily="49" charset="0"/>
              </a:rPr>
              <a:t>elem</a:t>
            </a:r>
            <a:r>
              <a:rPr lang="en-US" sz="1400" b="1" dirty="0" smtClean="0">
                <a:solidFill>
                  <a:srgbClr val="7030A0"/>
                </a:solidFill>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node = new </a:t>
            </a:r>
            <a:r>
              <a:rPr lang="en-US" sz="1400" dirty="0" err="1" smtClean="0">
                <a:latin typeface="Consolas" pitchFamily="49" charset="0"/>
                <a:cs typeface="Consolas" pitchFamily="49" charset="0"/>
              </a:rPr>
              <a:t>BinaryTreeNode</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 if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 &gt; </a:t>
            </a:r>
            <a:r>
              <a:rPr lang="en-US" sz="1400" dirty="0" err="1" smtClean="0">
                <a:latin typeface="Consolas" pitchFamily="49" charset="0"/>
                <a:cs typeface="Consolas" pitchFamily="49" charset="0"/>
              </a:rPr>
              <a:t>node.data</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InsertNode</a:t>
            </a:r>
            <a:r>
              <a:rPr lang="en-US" sz="1400" dirty="0" smtClean="0">
                <a:latin typeface="Consolas" pitchFamily="49" charset="0"/>
                <a:cs typeface="Consolas" pitchFamily="49" charset="0"/>
              </a:rPr>
              <a:t>(ref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InsertNode</a:t>
            </a:r>
            <a:r>
              <a:rPr lang="en-US" sz="1400" dirty="0" smtClean="0">
                <a:latin typeface="Consolas" pitchFamily="49" charset="0"/>
                <a:cs typeface="Consolas" pitchFamily="49" charset="0"/>
              </a:rPr>
              <a:t>(ref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elem</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Rectangle 5"/>
          <p:cNvSpPr/>
          <p:nvPr/>
        </p:nvSpPr>
        <p:spPr>
          <a:xfrm>
            <a:off x="228600" y="1676400"/>
            <a:ext cx="4343400" cy="1169551"/>
          </a:xfrm>
          <a:prstGeom prst="rect">
            <a:avLst/>
          </a:prstGeom>
        </p:spPr>
        <p:txBody>
          <a:bodyPr wrap="square">
            <a:spAutoFit/>
          </a:bodyPr>
          <a:lstStyle/>
          <a:p>
            <a:r>
              <a:rPr lang="ru-RU" sz="1400" dirty="0" smtClean="0">
                <a:latin typeface="Arial Narrow" pitchFamily="34" charset="0"/>
              </a:rPr>
              <a:t>Процедура удаления узла должна различать </a:t>
            </a:r>
            <a:r>
              <a:rPr lang="en-US" sz="1400" dirty="0" smtClean="0">
                <a:latin typeface="Arial Narrow" pitchFamily="34" charset="0"/>
              </a:rPr>
              <a:t>3</a:t>
            </a:r>
            <a:r>
              <a:rPr lang="ru-RU" sz="1400" dirty="0" smtClean="0">
                <a:latin typeface="Arial Narrow" pitchFamily="34" charset="0"/>
              </a:rPr>
              <a:t> случая:</a:t>
            </a:r>
            <a:br>
              <a:rPr lang="ru-RU" sz="1400" dirty="0" smtClean="0">
                <a:latin typeface="Arial Narrow" pitchFamily="34" charset="0"/>
              </a:rPr>
            </a:br>
            <a:endParaRPr lang="ru-RU" sz="1400" dirty="0" smtClean="0">
              <a:latin typeface="Arial Narrow" pitchFamily="34" charset="0"/>
            </a:endParaRPr>
          </a:p>
          <a:p>
            <a:r>
              <a:rPr lang="ru-RU" sz="1400" dirty="0" smtClean="0">
                <a:latin typeface="Arial Narrow" pitchFamily="34" charset="0"/>
              </a:rPr>
              <a:t>- узла с данным ключом в дереве нет</a:t>
            </a:r>
            <a:r>
              <a:rPr lang="en-US" sz="1400" dirty="0" smtClean="0">
                <a:latin typeface="Arial Narrow" pitchFamily="34" charset="0"/>
              </a:rPr>
              <a:t> ( 8 )</a:t>
            </a:r>
            <a:r>
              <a:rPr lang="ru-RU" sz="1400" dirty="0" smtClean="0">
                <a:latin typeface="Arial Narrow" pitchFamily="34" charset="0"/>
              </a:rPr>
              <a:t>; </a:t>
            </a:r>
          </a:p>
          <a:p>
            <a:r>
              <a:rPr lang="ru-RU" sz="1400" dirty="0" smtClean="0">
                <a:latin typeface="Arial Narrow" pitchFamily="34" charset="0"/>
              </a:rPr>
              <a:t>- узел с заданным ключом имеет не более одной ветви</a:t>
            </a:r>
            <a:r>
              <a:rPr lang="en-US" sz="1400" dirty="0" smtClean="0">
                <a:latin typeface="Arial Narrow" pitchFamily="34" charset="0"/>
              </a:rPr>
              <a:t> ( 1 )</a:t>
            </a:r>
            <a:r>
              <a:rPr lang="ru-RU" sz="1400" dirty="0" smtClean="0">
                <a:latin typeface="Arial Narrow" pitchFamily="34" charset="0"/>
              </a:rPr>
              <a:t>; </a:t>
            </a:r>
          </a:p>
          <a:p>
            <a:r>
              <a:rPr lang="ru-RU" sz="1400" dirty="0" smtClean="0">
                <a:latin typeface="Arial Narrow" pitchFamily="34" charset="0"/>
              </a:rPr>
              <a:t>- узел с заданным ключом имеет две ветви</a:t>
            </a:r>
            <a:r>
              <a:rPr lang="en-US" sz="1400" dirty="0" smtClean="0">
                <a:latin typeface="Arial Narrow" pitchFamily="34" charset="0"/>
              </a:rPr>
              <a:t> ( 3 )</a:t>
            </a:r>
            <a:r>
              <a:rPr lang="ru-RU" sz="1400" dirty="0" smtClean="0">
                <a:latin typeface="Arial Narrow" pitchFamily="34" charset="0"/>
              </a:rPr>
              <a:t>.</a:t>
            </a:r>
            <a:endParaRPr lang="ru-RU" sz="1400" dirty="0">
              <a:latin typeface="Arial Narrow" pitchFamily="34" charset="0"/>
            </a:endParaRPr>
          </a:p>
        </p:txBody>
      </p:sp>
      <p:pic>
        <p:nvPicPr>
          <p:cNvPr id="36869" name="Picture 5"/>
          <p:cNvPicPr>
            <a:picLocks noChangeAspect="1" noChangeArrowheads="1"/>
          </p:cNvPicPr>
          <p:nvPr/>
        </p:nvPicPr>
        <p:blipFill>
          <a:blip r:embed="rId2"/>
          <a:srcRect/>
          <a:stretch>
            <a:fillRect/>
          </a:stretch>
        </p:blipFill>
        <p:spPr bwMode="auto">
          <a:xfrm>
            <a:off x="2667000" y="3810000"/>
            <a:ext cx="3505200" cy="1733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7173" name="Picture 5"/>
          <p:cNvPicPr>
            <a:picLocks noChangeAspect="1" noChangeArrowheads="1"/>
          </p:cNvPicPr>
          <p:nvPr/>
        </p:nvPicPr>
        <p:blipFill>
          <a:blip r:embed="rId2"/>
          <a:srcRect/>
          <a:stretch>
            <a:fillRect/>
          </a:stretch>
        </p:blipFill>
        <p:spPr bwMode="auto">
          <a:xfrm>
            <a:off x="457200" y="1905000"/>
            <a:ext cx="8532395" cy="2819400"/>
          </a:xfrm>
          <a:prstGeom prst="rect">
            <a:avLst/>
          </a:prstGeom>
          <a:noFill/>
          <a:ln w="9525">
            <a:noFill/>
            <a:miter lim="800000"/>
            <a:headEnd/>
            <a:tailEnd/>
          </a:ln>
          <a:effectLst/>
        </p:spPr>
      </p:pic>
      <p:sp>
        <p:nvSpPr>
          <p:cNvPr id="7" name="Rectangle 6"/>
          <p:cNvSpPr/>
          <p:nvPr/>
        </p:nvSpPr>
        <p:spPr>
          <a:xfrm>
            <a:off x="4981811" y="6019800"/>
            <a:ext cx="3704989" cy="369332"/>
          </a:xfrm>
          <a:prstGeom prst="rect">
            <a:avLst/>
          </a:prstGeom>
        </p:spPr>
        <p:txBody>
          <a:bodyPr wrap="none">
            <a:spAutoFit/>
          </a:bodyPr>
          <a:lstStyle/>
          <a:p>
            <a:r>
              <a:rPr lang="en-US" dirty="0" smtClean="0"/>
              <a:t>Copyright © 2004 by Bruno R. </a:t>
            </a:r>
            <a:r>
              <a:rPr lang="en-US" dirty="0" err="1" smtClean="0"/>
              <a:t>Preiss</a:t>
            </a:r>
            <a:r>
              <a:rPr lang="en-US" dirty="0" smtClean="0"/>
              <a:t>. </a:t>
            </a:r>
            <a:endParaRPr lang="ru-RU" dirty="0"/>
          </a:p>
        </p:txBody>
      </p:sp>
      <p:sp>
        <p:nvSpPr>
          <p:cNvPr id="8" name="Rectangle 7"/>
          <p:cNvSpPr/>
          <p:nvPr/>
        </p:nvSpPr>
        <p:spPr>
          <a:xfrm>
            <a:off x="1295400" y="5715000"/>
            <a:ext cx="7391400" cy="369332"/>
          </a:xfrm>
          <a:prstGeom prst="rect">
            <a:avLst/>
          </a:prstGeom>
        </p:spPr>
        <p:txBody>
          <a:bodyPr wrap="square">
            <a:spAutoFit/>
          </a:bodyPr>
          <a:lstStyle/>
          <a:p>
            <a:r>
              <a:rPr lang="en-US" b="1" dirty="0" smtClean="0"/>
              <a:t>Data Structures and Algorithms with Object-Oriented Design Patterns in C#</a:t>
            </a:r>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2"/>
          <p:cNvPicPr>
            <a:picLocks noChangeAspect="1" noChangeArrowheads="1"/>
          </p:cNvPicPr>
          <p:nvPr/>
        </p:nvPicPr>
        <p:blipFill>
          <a:blip r:embed="rId2"/>
          <a:srcRect/>
          <a:stretch>
            <a:fillRect/>
          </a:stretch>
        </p:blipFill>
        <p:spPr bwMode="auto">
          <a:xfrm>
            <a:off x="1981200" y="4419600"/>
            <a:ext cx="5038725" cy="1666875"/>
          </a:xfrm>
          <a:prstGeom prst="rect">
            <a:avLst/>
          </a:prstGeom>
          <a:noFill/>
          <a:ln w="9525">
            <a:noFill/>
            <a:miter lim="800000"/>
            <a:headEnd/>
            <a:tailEnd/>
          </a:ln>
          <a:effectLst/>
        </p:spPr>
      </p:pic>
      <p:pic>
        <p:nvPicPr>
          <p:cNvPr id="35842" name="Picture 2" descr="BST remove example, remove 18 from the tree, pic. 1"/>
          <p:cNvPicPr>
            <a:picLocks noChangeAspect="1" noChangeArrowheads="1"/>
          </p:cNvPicPr>
          <p:nvPr/>
        </p:nvPicPr>
        <p:blipFill>
          <a:blip r:embed="rId3"/>
          <a:srcRect/>
          <a:stretch>
            <a:fillRect/>
          </a:stretch>
        </p:blipFill>
        <p:spPr bwMode="auto">
          <a:xfrm>
            <a:off x="838200" y="1524000"/>
            <a:ext cx="2009775" cy="1679999"/>
          </a:xfrm>
          <a:prstGeom prst="rect">
            <a:avLst/>
          </a:prstGeom>
          <a:noFill/>
        </p:spPr>
      </p:pic>
      <p:pic>
        <p:nvPicPr>
          <p:cNvPr id="35844" name="Picture 4" descr="BST remove example, remove 18 from the tree, pic. 2"/>
          <p:cNvPicPr>
            <a:picLocks noChangeAspect="1" noChangeArrowheads="1"/>
          </p:cNvPicPr>
          <p:nvPr/>
        </p:nvPicPr>
        <p:blipFill>
          <a:blip r:embed="rId4"/>
          <a:srcRect/>
          <a:stretch>
            <a:fillRect/>
          </a:stretch>
        </p:blipFill>
        <p:spPr bwMode="auto">
          <a:xfrm>
            <a:off x="3429000" y="1447800"/>
            <a:ext cx="2005470" cy="1676400"/>
          </a:xfrm>
          <a:prstGeom prst="rect">
            <a:avLst/>
          </a:prstGeom>
          <a:noFill/>
        </p:spPr>
      </p:pic>
      <p:pic>
        <p:nvPicPr>
          <p:cNvPr id="35846" name="Picture 6" descr="BST remove example, remove 18 from the tree, pic. 3"/>
          <p:cNvPicPr>
            <a:picLocks noChangeAspect="1" noChangeArrowheads="1"/>
          </p:cNvPicPr>
          <p:nvPr/>
        </p:nvPicPr>
        <p:blipFill>
          <a:blip r:embed="rId5"/>
          <a:srcRect/>
          <a:stretch>
            <a:fillRect/>
          </a:stretch>
        </p:blipFill>
        <p:spPr bwMode="auto">
          <a:xfrm>
            <a:off x="6172200" y="1447800"/>
            <a:ext cx="1995994" cy="135254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 поиска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Rectangle 5"/>
          <p:cNvSpPr/>
          <p:nvPr/>
        </p:nvSpPr>
        <p:spPr>
          <a:xfrm>
            <a:off x="609600" y="1219200"/>
            <a:ext cx="8153400" cy="2123658"/>
          </a:xfrm>
          <a:prstGeom prst="rect">
            <a:avLst/>
          </a:prstGeom>
        </p:spPr>
        <p:txBody>
          <a:bodyPr wrap="square">
            <a:spAutoFit/>
          </a:bodyPr>
          <a:lstStyle/>
          <a:p>
            <a:r>
              <a:rPr lang="ru-RU" sz="1200" dirty="0" smtClean="0">
                <a:latin typeface="Arial Narrow" pitchFamily="34" charset="0"/>
              </a:rPr>
              <a:t>Наиболее трудный случай – удаление корневого узла поддерева (или всего дерева) с двумя ветвями, поскольку приходится корректировать несколько указателей. Нужно найти подходящий узел, который можно было бы вставить на место удаляемого, причем этот подходящий узел должен просто перемещаться. Такой узел всегда существует. Это либо самый левый узел правой ветви, либо самый правый узел левой ветви.</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Если это самый правый узел левой ветви, то для достижения этого узла нужно перейти в следующий от удаляемого узел по левой ветви, а затем переходить в очередные узлы только по правой ветви до тех пор, пока очередной правый указатель не будет равен </a:t>
            </a:r>
            <a:r>
              <a:rPr lang="ru-RU" sz="1200" b="1" dirty="0" smtClean="0">
                <a:latin typeface="Arial Narrow" pitchFamily="34" charset="0"/>
              </a:rPr>
              <a:t>nil</a:t>
            </a:r>
            <a:r>
              <a:rPr lang="ru-RU" sz="1200" dirty="0" smtClean="0">
                <a:latin typeface="Arial Narrow" pitchFamily="34" charset="0"/>
              </a:rPr>
              <a:t>.</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Такой узел может иметь не более одной ветви.</a:t>
            </a:r>
          </a:p>
          <a:p>
            <a:r>
              <a:rPr lang="ru-RU" sz="1200" dirty="0" smtClean="0">
                <a:latin typeface="Arial Narrow" pitchFamily="34" charset="0"/>
              </a:rPr>
              <a:t/>
            </a:r>
            <a:br>
              <a:rPr lang="ru-RU" sz="1200" dirty="0" smtClean="0">
                <a:latin typeface="Arial Narrow" pitchFamily="34" charset="0"/>
              </a:rPr>
            </a:br>
            <a:r>
              <a:rPr lang="ru-RU" sz="1200" dirty="0" smtClean="0">
                <a:latin typeface="Arial Narrow" pitchFamily="34" charset="0"/>
              </a:rPr>
              <a:t>Пример удаления из дерева узла с ключом 50.</a:t>
            </a:r>
            <a:endParaRPr lang="ru-RU" sz="1200" dirty="0">
              <a:latin typeface="Arial Narrow" pitchFamily="34" charset="0"/>
            </a:endParaRPr>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1029" name="Picture 5"/>
          <p:cNvPicPr>
            <a:picLocks noChangeAspect="1" noChangeArrowheads="1"/>
          </p:cNvPicPr>
          <p:nvPr/>
        </p:nvPicPr>
        <p:blipFill>
          <a:blip r:embed="rId2"/>
          <a:srcRect/>
          <a:stretch>
            <a:fillRect/>
          </a:stretch>
        </p:blipFill>
        <p:spPr bwMode="auto">
          <a:xfrm>
            <a:off x="2514600" y="3581400"/>
            <a:ext cx="4331368"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lvl="0" algn="ctr">
              <a:spcBef>
                <a:spcPct val="20000"/>
              </a:spcBef>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Удаление из </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BST (</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часть 1</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t>
            </a:r>
            <a:endParaRPr lang="ru-RU" sz="3200" b="1" dirty="0" smtClean="0">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533400" y="1143000"/>
            <a:ext cx="7467600" cy="5478423"/>
          </a:xfrm>
          <a:prstGeom prst="rect">
            <a:avLst/>
          </a:prstGeom>
        </p:spPr>
        <p:txBody>
          <a:bodyPr wrap="square">
            <a:spAutoFit/>
          </a:bodyPr>
          <a:lstStyle/>
          <a:p>
            <a:r>
              <a:rPr lang="en-US" sz="1400" dirty="0" smtClean="0">
                <a:latin typeface="Consolas" pitchFamily="49" charset="0"/>
                <a:cs typeface="Consolas" pitchFamily="49" charset="0"/>
              </a:rPr>
              <a:t>       </a:t>
            </a:r>
            <a:r>
              <a:rPr lang="en-US" sz="1200" b="1" dirty="0" smtClean="0">
                <a:solidFill>
                  <a:srgbClr val="0000FF"/>
                </a:solidFill>
                <a:latin typeface="Consolas" pitchFamily="49" charset="0"/>
                <a:cs typeface="Consolas" pitchFamily="49" charset="0"/>
              </a:rPr>
              <a:t>public void Remove(</a:t>
            </a:r>
            <a:r>
              <a:rPr lang="en-US" sz="1200" b="1" dirty="0" err="1" smtClean="0">
                <a:solidFill>
                  <a:srgbClr val="0000FF"/>
                </a:solidFill>
                <a:latin typeface="Consolas" pitchFamily="49" charset="0"/>
                <a:cs typeface="Consolas" pitchFamily="49" charset="0"/>
              </a:rPr>
              <a:t>int</a:t>
            </a:r>
            <a:r>
              <a:rPr lang="en-US" sz="1200" b="1" dirty="0" smtClean="0">
                <a:solidFill>
                  <a:srgbClr val="0000FF"/>
                </a:solidFill>
                <a:latin typeface="Consolas" pitchFamily="49" charset="0"/>
                <a:cs typeface="Consolas" pitchFamily="49" charset="0"/>
              </a:rPr>
              <a:t> </a:t>
            </a:r>
            <a:r>
              <a:rPr lang="en-US" sz="1200" b="1" dirty="0" err="1" smtClean="0">
                <a:solidFill>
                  <a:srgbClr val="0000FF"/>
                </a:solidFill>
                <a:latin typeface="Consolas" pitchFamily="49" charset="0"/>
                <a:cs typeface="Consolas" pitchFamily="49" charset="0"/>
              </a:rPr>
              <a:t>elem</a:t>
            </a:r>
            <a:r>
              <a:rPr lang="en-US" sz="1200" b="1" dirty="0" smtClean="0">
                <a:solidFill>
                  <a:srgbClr val="0000FF"/>
                </a:solidFill>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CASE 0 : EMPTY TREE</a:t>
            </a:r>
          </a:p>
          <a:p>
            <a:r>
              <a:rPr lang="en-US" sz="1200" dirty="0" smtClean="0">
                <a:latin typeface="Consolas" pitchFamily="49" charset="0"/>
                <a:cs typeface="Consolas" pitchFamily="49" charset="0"/>
              </a:rPr>
              <a:t>            if (root == null)</a:t>
            </a:r>
          </a:p>
          <a:p>
            <a:r>
              <a:rPr lang="en-US" sz="1200" dirty="0" smtClean="0">
                <a:latin typeface="Consolas" pitchFamily="49" charset="0"/>
                <a:cs typeface="Consolas" pitchFamily="49" charset="0"/>
              </a:rPr>
              <a:t>                return;</a:t>
            </a:r>
          </a:p>
          <a:p>
            <a:endParaRPr lang="ru-RU"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BinaryTreeNode</a:t>
            </a:r>
            <a:r>
              <a:rPr lang="en-US" sz="1200" dirty="0" smtClean="0">
                <a:latin typeface="Consolas" pitchFamily="49" charset="0"/>
                <a:cs typeface="Consolas" pitchFamily="49" charset="0"/>
              </a:rPr>
              <a:t> node = root;</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BinaryTreeNode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null;</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find the necessary node</a:t>
            </a:r>
          </a:p>
          <a:p>
            <a:r>
              <a:rPr lang="en-US" sz="1200" dirty="0" smtClean="0">
                <a:latin typeface="Consolas" pitchFamily="49" charset="0"/>
                <a:cs typeface="Consolas" pitchFamily="49" charset="0"/>
              </a:rPr>
              <a:t>            while (node != null)</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if (</a:t>
            </a:r>
            <a:r>
              <a:rPr lang="en-US" sz="1200" dirty="0" err="1" smtClean="0">
                <a:latin typeface="Consolas" pitchFamily="49" charset="0"/>
                <a:cs typeface="Consolas" pitchFamily="49" charset="0"/>
              </a:rPr>
              <a:t>node.data</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elem</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r>
              <a:rPr lang="en-US" sz="1200" dirty="0" smtClean="0">
                <a:latin typeface="Consolas" pitchFamily="49" charset="0"/>
                <a:cs typeface="Consolas" pitchFamily="49" charset="0"/>
              </a:rPr>
              <a:t>    break;</a:t>
            </a:r>
          </a:p>
          <a:p>
            <a:r>
              <a:rPr lang="ru-RU" sz="1200" dirty="0" smtClean="0">
                <a:latin typeface="Consolas" pitchFamily="49" charset="0"/>
                <a:cs typeface="Consolas" pitchFamily="49" charset="0"/>
              </a:rPr>
              <a:t>               </a:t>
            </a:r>
            <a:r>
              <a:rPr lang="en-US" sz="1200" dirty="0" smtClean="0">
                <a:latin typeface="Consolas" pitchFamily="49" charset="0"/>
                <a:cs typeface="Consolas" pitchFamily="49" charset="0"/>
              </a:rPr>
              <a:t> else if (</a:t>
            </a:r>
            <a:r>
              <a:rPr lang="en-US" sz="1200" dirty="0" err="1" smtClean="0">
                <a:latin typeface="Consolas" pitchFamily="49" charset="0"/>
                <a:cs typeface="Consolas" pitchFamily="49" charset="0"/>
              </a:rPr>
              <a:t>node.data</a:t>
            </a:r>
            <a:r>
              <a:rPr lang="en-US" sz="1200" dirty="0" smtClean="0">
                <a:latin typeface="Consolas" pitchFamily="49" charset="0"/>
                <a:cs typeface="Consolas" pitchFamily="49" charset="0"/>
              </a:rPr>
              <a:t> &lt; </a:t>
            </a:r>
            <a:r>
              <a:rPr lang="en-US" sz="1200" dirty="0" err="1" smtClean="0">
                <a:latin typeface="Consolas" pitchFamily="49" charset="0"/>
                <a:cs typeface="Consolas" pitchFamily="49" charset="0"/>
              </a:rPr>
              <a:t>elem</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node;</a:t>
            </a:r>
          </a:p>
          <a:p>
            <a:r>
              <a:rPr lang="en-US" sz="1200" dirty="0" smtClean="0">
                <a:latin typeface="Consolas" pitchFamily="49" charset="0"/>
                <a:cs typeface="Consolas" pitchFamily="49" charset="0"/>
              </a:rPr>
              <a:t>                    node = </a:t>
            </a:r>
            <a:r>
              <a:rPr lang="en-US" sz="1200" dirty="0" err="1" smtClean="0">
                <a:latin typeface="Consolas" pitchFamily="49" charset="0"/>
                <a:cs typeface="Consolas" pitchFamily="49" charset="0"/>
              </a:rPr>
              <a:t>node.right</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else</a:t>
            </a:r>
          </a:p>
          <a:p>
            <a:r>
              <a:rPr lang="ru-RU"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prevnode</a:t>
            </a:r>
            <a:r>
              <a:rPr lang="en-US" sz="1200" dirty="0" smtClean="0">
                <a:latin typeface="Consolas" pitchFamily="49" charset="0"/>
                <a:cs typeface="Consolas" pitchFamily="49" charset="0"/>
              </a:rPr>
              <a:t> = node;</a:t>
            </a:r>
          </a:p>
          <a:p>
            <a:r>
              <a:rPr lang="en-US" sz="1200" dirty="0" smtClean="0">
                <a:latin typeface="Consolas" pitchFamily="49" charset="0"/>
                <a:cs typeface="Consolas" pitchFamily="49" charset="0"/>
              </a:rPr>
              <a:t>                    node = </a:t>
            </a:r>
            <a:r>
              <a:rPr lang="en-US" sz="1200" dirty="0" err="1" smtClean="0">
                <a:latin typeface="Consolas" pitchFamily="49" charset="0"/>
                <a:cs typeface="Consolas" pitchFamily="49" charset="0"/>
              </a:rPr>
              <a:t>node.left</a:t>
            </a:r>
            <a:r>
              <a:rPr lang="en-US" sz="1200" dirty="0" smtClean="0">
                <a:latin typeface="Consolas" pitchFamily="49" charset="0"/>
                <a:cs typeface="Consolas" pitchFamily="49" charset="0"/>
              </a:rPr>
              <a:t>;</a:t>
            </a:r>
          </a:p>
          <a:p>
            <a:r>
              <a:rPr lang="ru-RU" sz="1200" dirty="0" smtClean="0">
                <a:latin typeface="Consolas" pitchFamily="49" charset="0"/>
                <a:cs typeface="Consolas" pitchFamily="49" charset="0"/>
              </a:rPr>
              <a:t>                }</a:t>
            </a:r>
          </a:p>
          <a:p>
            <a:r>
              <a:rPr lang="ru-RU" sz="1200" dirty="0" smtClean="0">
                <a:latin typeface="Consolas" pitchFamily="49" charset="0"/>
                <a:cs typeface="Consolas" pitchFamily="49" charset="0"/>
              </a:rPr>
              <a:t>            }</a:t>
            </a:r>
          </a:p>
          <a:p>
            <a:endParaRPr lang="ru-RU" sz="1200" dirty="0" smtClean="0">
              <a:latin typeface="Consolas" pitchFamily="49" charset="0"/>
              <a:cs typeface="Consolas" pitchFamily="49" charset="0"/>
            </a:endParaRPr>
          </a:p>
          <a:p>
            <a:r>
              <a:rPr lang="en-US" sz="1200" dirty="0" smtClean="0">
                <a:latin typeface="Consolas" pitchFamily="49" charset="0"/>
                <a:cs typeface="Consolas" pitchFamily="49" charset="0"/>
              </a:rPr>
              <a:t>            </a:t>
            </a:r>
            <a:r>
              <a:rPr lang="en-US" sz="1200" b="1" dirty="0" smtClean="0">
                <a:solidFill>
                  <a:schemeClr val="accent3">
                    <a:lumMod val="75000"/>
                  </a:schemeClr>
                </a:solidFill>
                <a:latin typeface="Consolas" pitchFamily="49" charset="0"/>
                <a:cs typeface="Consolas" pitchFamily="49" charset="0"/>
              </a:rPr>
              <a:t>// ----------------------------------------- if there's no such element</a:t>
            </a:r>
          </a:p>
          <a:p>
            <a:r>
              <a:rPr lang="en-US" sz="1200" dirty="0" smtClean="0">
                <a:latin typeface="Consolas" pitchFamily="49" charset="0"/>
                <a:cs typeface="Consolas" pitchFamily="49" charset="0"/>
              </a:rPr>
              <a:t>            if (node == null)</a:t>
            </a:r>
          </a:p>
          <a:p>
            <a:r>
              <a:rPr lang="en-US" sz="1200" dirty="0" smtClean="0">
                <a:latin typeface="Consolas" pitchFamily="49" charset="0"/>
                <a:cs typeface="Consolas" pitchFamily="49" charset="0"/>
              </a:rPr>
              <a:t>                return;</a:t>
            </a:r>
            <a:endParaRPr lang="ru-RU" sz="12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2</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228600" y="1981200"/>
            <a:ext cx="8686800" cy="3539430"/>
          </a:xfrm>
          <a:prstGeom prst="rect">
            <a:avLst/>
          </a:prstGeom>
        </p:spPr>
        <p:txBody>
          <a:bodyPr wrap="square">
            <a:spAutoFit/>
          </a:bodyPr>
          <a:lstStyle/>
          <a:p>
            <a:r>
              <a:rPr lang="en-US" sz="1400" dirty="0" smtClean="0">
                <a:latin typeface="Consolas" pitchFamily="49" charset="0"/>
                <a:cs typeface="Consolas" pitchFamily="49" charset="0"/>
              </a:rPr>
              <a:t>	   </a:t>
            </a:r>
            <a:r>
              <a:rPr lang="en-US" sz="1400" b="1" dirty="0" smtClean="0">
                <a:solidFill>
                  <a:schemeClr val="accent3">
                    <a:lumMod val="75000"/>
                  </a:schemeClr>
                </a:solidFill>
                <a:latin typeface="Consolas" pitchFamily="49" charset="0"/>
                <a:cs typeface="Consolas" pitchFamily="49" charset="0"/>
              </a:rPr>
              <a:t>// ------------------------------------------------------ CASE 1 : LEAF</a:t>
            </a:r>
          </a:p>
          <a:p>
            <a:endParaRPr lang="en-US"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&amp;&amp;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root)                           // perhaps this is root!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root = null;</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node)                  // otherwise</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null;</a:t>
            </a:r>
          </a:p>
          <a:p>
            <a:r>
              <a:rPr lang="en-US" sz="1400" dirty="0" smtClean="0">
                <a:latin typeface="Consolas" pitchFamily="49" charset="0"/>
                <a:cs typeface="Consolas" pitchFamily="49" charset="0"/>
              </a:rPr>
              <a:t>                else</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prevnode.right</a:t>
            </a:r>
            <a:r>
              <a:rPr lang="en-US" sz="1400" dirty="0" smtClean="0">
                <a:latin typeface="Consolas" pitchFamily="49" charset="0"/>
                <a:cs typeface="Consolas" pitchFamily="49" charset="0"/>
              </a:rPr>
              <a:t> = null;</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3</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76200" y="1981200"/>
            <a:ext cx="8686800" cy="4031873"/>
          </a:xfrm>
          <a:prstGeom prst="rect">
            <a:avLst/>
          </a:prstGeom>
        </p:spPr>
        <p:txBody>
          <a:bodyPr wrap="square">
            <a:spAutoFit/>
          </a:bodyPr>
          <a:lstStyle/>
          <a:p>
            <a:r>
              <a:rPr lang="en-US" sz="1400" dirty="0" smtClean="0">
                <a:latin typeface="Consolas" pitchFamily="49" charset="0"/>
                <a:cs typeface="Consolas" pitchFamily="49" charset="0"/>
              </a:rPr>
              <a:t>	   </a:t>
            </a:r>
            <a:r>
              <a:rPr lang="en-US" sz="1400" b="1" dirty="0" smtClean="0">
                <a:solidFill>
                  <a:schemeClr val="accent3">
                    <a:lumMod val="75000"/>
                  </a:schemeClr>
                </a:solidFill>
                <a:latin typeface="Consolas" pitchFamily="49" charset="0"/>
                <a:cs typeface="Consolas" pitchFamily="49" charset="0"/>
              </a:rPr>
              <a:t>// ------------------------------------------ CASE 2 : ONLY ONE SUBTREE</a:t>
            </a:r>
          </a:p>
          <a:p>
            <a:r>
              <a:rPr lang="en-US" sz="1400" dirty="0" smtClean="0">
                <a:latin typeface="Consolas" pitchFamily="49" charset="0"/>
                <a:cs typeface="Consolas" pitchFamily="49" charset="0"/>
              </a:rPr>
              <a:t>            else if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 )</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if (node == root)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root = (</a:t>
            </a:r>
            <a:r>
              <a:rPr lang="en-US" sz="1400" dirty="0" err="1" smtClean="0">
                <a:latin typeface="Consolas" pitchFamily="49" charset="0"/>
                <a:cs typeface="Consolas" pitchFamily="49" charset="0"/>
              </a:rPr>
              <a:t>root.left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root.left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root.right</a:t>
            </a:r>
            <a:r>
              <a:rPr lang="en-US" sz="1400" dirty="0" smtClean="0">
                <a:latin typeface="Consolas" pitchFamily="49" charset="0"/>
                <a:cs typeface="Consolas" pitchFamily="49" charset="0"/>
              </a:rPr>
              <a:t>;</a:t>
            </a:r>
          </a:p>
          <a:p>
            <a:r>
              <a:rPr lang="en-US" sz="1400" dirty="0" smtClean="0">
                <a:latin typeface="Consolas" pitchFamily="49" charset="0"/>
                <a:cs typeface="Consolas" pitchFamily="49" charset="0"/>
              </a:rPr>
              <a:t>                    return;</a:t>
            </a:r>
          </a:p>
          <a:p>
            <a:r>
              <a:rPr lang="ru-RU" sz="1400" dirty="0" smtClean="0">
                <a:latin typeface="Consolas" pitchFamily="49" charset="0"/>
                <a:cs typeface="Consolas" pitchFamily="49" charset="0"/>
              </a:rPr>
              <a:t>                }</a:t>
            </a:r>
          </a:p>
          <a:p>
            <a:endParaRPr lang="ru-RU" sz="1400" dirty="0" smtClean="0">
              <a:latin typeface="Consolas" pitchFamily="49" charset="0"/>
              <a:cs typeface="Consolas" pitchFamily="49" charset="0"/>
            </a:endParaRPr>
          </a:p>
          <a:p>
            <a:r>
              <a:rPr lang="en-US" sz="1400" dirty="0" smtClean="0">
                <a:latin typeface="Consolas" pitchFamily="49" charset="0"/>
                <a:cs typeface="Consolas" pitchFamily="49" charset="0"/>
              </a:rPr>
              <a:t>                if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node)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else</a:t>
            </a:r>
          </a:p>
          <a:p>
            <a:r>
              <a:rPr lang="ru-RU" sz="1400" dirty="0" smtClean="0">
                <a:latin typeface="Consolas" pitchFamily="49" charset="0"/>
                <a:cs typeface="Consolas" pitchFamily="49" charset="0"/>
              </a:rPr>
              <a:t>                {</a:t>
            </a:r>
          </a:p>
          <a:p>
            <a:r>
              <a:rPr lang="en-US" sz="1400" dirty="0" smtClean="0">
                <a:latin typeface="Consolas" pitchFamily="49" charset="0"/>
                <a:cs typeface="Consolas" pitchFamily="49" charset="0"/>
              </a:rPr>
              <a:t>                    </a:t>
            </a:r>
            <a:r>
              <a:rPr lang="en-US" sz="1400" dirty="0" err="1" smtClean="0">
                <a:latin typeface="Consolas" pitchFamily="49" charset="0"/>
                <a:cs typeface="Consolas" pitchFamily="49" charset="0"/>
              </a:rPr>
              <a:t>prevnode.right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null) ? </a:t>
            </a:r>
            <a:r>
              <a:rPr lang="en-US" sz="1400" dirty="0" err="1" smtClean="0">
                <a:latin typeface="Consolas" pitchFamily="49" charset="0"/>
                <a:cs typeface="Consolas" pitchFamily="49" charset="0"/>
              </a:rPr>
              <a:t>node.right</a:t>
            </a:r>
            <a:r>
              <a:rPr lang="en-US" sz="1400" dirty="0" smtClean="0">
                <a:latin typeface="Consolas" pitchFamily="49" charset="0"/>
                <a:cs typeface="Consolas" pitchFamily="49" charset="0"/>
              </a:rPr>
              <a:t> : </a:t>
            </a:r>
            <a:r>
              <a:rPr lang="en-US" sz="1400" dirty="0" err="1" smtClean="0">
                <a:latin typeface="Consolas" pitchFamily="49" charset="0"/>
                <a:cs typeface="Consolas" pitchFamily="49" charset="0"/>
              </a:rPr>
              <a:t>node.left</a:t>
            </a:r>
            <a:r>
              <a:rPr lang="en-US" sz="1400" dirty="0" smtClean="0">
                <a:latin typeface="Consolas" pitchFamily="49" charset="0"/>
                <a:cs typeface="Consolas" pitchFamily="49" charset="0"/>
              </a:rPr>
              <a:t>;</a:t>
            </a:r>
          </a:p>
          <a:p>
            <a:r>
              <a:rPr lang="ru-RU" sz="1400" dirty="0" smtClean="0">
                <a:latin typeface="Consolas" pitchFamily="49" charset="0"/>
                <a:cs typeface="Consolas" pitchFamily="49" charset="0"/>
              </a:rPr>
              <a:t>                }</a:t>
            </a:r>
          </a:p>
          <a:p>
            <a:r>
              <a:rPr lang="ru-RU" sz="1400" dirty="0" smtClean="0">
                <a:latin typeface="Consolas" pitchFamily="49" charset="0"/>
                <a:cs typeface="Consolas" pitchFamily="49" charset="0"/>
              </a:rPr>
              <a:t>            }</a:t>
            </a:r>
            <a:endParaRPr lang="ru-RU" sz="14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457200" y="381000"/>
            <a:ext cx="83820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из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BST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часть 4</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1028" name="AutoShape 4" descr="http://saod.narod.ru/saod3/IMGList013-08.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7" name="Rectangle 6"/>
          <p:cNvSpPr/>
          <p:nvPr/>
        </p:nvSpPr>
        <p:spPr>
          <a:xfrm>
            <a:off x="0" y="1396454"/>
            <a:ext cx="9144000" cy="5309146"/>
          </a:xfrm>
          <a:prstGeom prst="rect">
            <a:avLst/>
          </a:prstGeom>
        </p:spPr>
        <p:txBody>
          <a:bodyPr wrap="square">
            <a:spAutoFit/>
          </a:bodyPr>
          <a:lstStyle/>
          <a:p>
            <a:r>
              <a:rPr lang="ru-RU" sz="1400" dirty="0" smtClean="0">
                <a:latin typeface="Consolas" pitchFamily="49" charset="0"/>
                <a:cs typeface="Consolas" pitchFamily="49" charset="0"/>
              </a:rPr>
              <a:t>	   </a:t>
            </a:r>
            <a:r>
              <a:rPr lang="en-US" sz="1300" dirty="0" smtClean="0">
                <a:latin typeface="Consolas" pitchFamily="49" charset="0"/>
                <a:cs typeface="Consolas" pitchFamily="49" charset="0"/>
              </a:rPr>
              <a:t>else</a:t>
            </a:r>
          </a:p>
          <a:p>
            <a:r>
              <a:rPr lang="en-US" sz="1300" dirty="0" smtClean="0">
                <a:latin typeface="Consolas" pitchFamily="49" charset="0"/>
                <a:cs typeface="Consolas" pitchFamily="49" charset="0"/>
              </a:rPr>
              <a:t>            </a:t>
            </a:r>
            <a:r>
              <a:rPr lang="en-US" sz="1300" b="1" dirty="0" smtClean="0">
                <a:solidFill>
                  <a:schemeClr val="accent3">
                    <a:lumMod val="75000"/>
                  </a:schemeClr>
                </a:solidFill>
                <a:latin typeface="Consolas" pitchFamily="49" charset="0"/>
                <a:cs typeface="Consolas" pitchFamily="49" charset="0"/>
              </a:rPr>
              <a:t>// --------------------------------------------- CASE 3 : BOTH CHILDREN</a:t>
            </a:r>
          </a:p>
          <a:p>
            <a:r>
              <a:rPr lang="en-US" sz="1300" dirty="0" smtClean="0">
                <a:latin typeface="Consolas" pitchFamily="49" charset="0"/>
                <a:cs typeface="Consolas" pitchFamily="49" charset="0"/>
              </a:rPr>
              <a:t>            if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 != null &amp;&amp; </a:t>
            </a:r>
            <a:r>
              <a:rPr lang="en-US" sz="1300" dirty="0" err="1" smtClean="0">
                <a:latin typeface="Consolas" pitchFamily="49" charset="0"/>
                <a:cs typeface="Consolas" pitchFamily="49" charset="0"/>
              </a:rPr>
              <a:t>node.right</a:t>
            </a:r>
            <a:r>
              <a:rPr lang="en-US" sz="1300" dirty="0" smtClean="0">
                <a:latin typeface="Consolas" pitchFamily="49" charset="0"/>
                <a:cs typeface="Consolas" pitchFamily="49" charset="0"/>
              </a:rPr>
              <a:t> != null )</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BinaryTreeNode</a:t>
            </a:r>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null;</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BinaryTreeNode</a:t>
            </a:r>
            <a:r>
              <a:rPr lang="en-US" sz="1300" dirty="0" smtClean="0">
                <a:latin typeface="Consolas" pitchFamily="49" charset="0"/>
                <a:cs typeface="Consolas" pitchFamily="49" charset="0"/>
              </a:rPr>
              <a:t> t =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while (</a:t>
            </a:r>
            <a:r>
              <a:rPr lang="en-US" sz="1300" dirty="0" err="1" smtClean="0">
                <a:latin typeface="Consolas" pitchFamily="49" charset="0"/>
                <a:cs typeface="Consolas" pitchFamily="49" charset="0"/>
              </a:rPr>
              <a:t>t.right</a:t>
            </a:r>
            <a:r>
              <a:rPr lang="en-US" sz="1300" dirty="0" smtClean="0">
                <a:latin typeface="Consolas" pitchFamily="49" charset="0"/>
                <a:cs typeface="Consolas" pitchFamily="49" charset="0"/>
              </a:rPr>
              <a:t> != null)             // traverse to the top-right node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t;</a:t>
            </a:r>
          </a:p>
          <a:p>
            <a:r>
              <a:rPr lang="en-US" sz="1300" dirty="0" smtClean="0">
                <a:latin typeface="Consolas" pitchFamily="49" charset="0"/>
                <a:cs typeface="Consolas" pitchFamily="49" charset="0"/>
              </a:rPr>
              <a:t>                    t = </a:t>
            </a:r>
            <a:r>
              <a:rPr lang="en-US" sz="1300" dirty="0" err="1" smtClean="0">
                <a:latin typeface="Consolas" pitchFamily="49" charset="0"/>
                <a:cs typeface="Consolas" pitchFamily="49" charset="0"/>
              </a:rPr>
              <a:t>t.right</a:t>
            </a:r>
            <a:r>
              <a:rPr lang="en-US" sz="1300" dirty="0" smtClean="0">
                <a:latin typeface="Consolas" pitchFamily="49" charset="0"/>
                <a:cs typeface="Consolas" pitchFamily="49" charset="0"/>
              </a:rPr>
              <a:t>;</a:t>
            </a:r>
          </a:p>
          <a:p>
            <a:r>
              <a:rPr lang="ru-RU" sz="1300" dirty="0" smtClean="0">
                <a:latin typeface="Consolas" pitchFamily="49" charset="0"/>
                <a:cs typeface="Consolas" pitchFamily="49" charset="0"/>
              </a:rPr>
              <a:t>                }</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int</a:t>
            </a:r>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tmp</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node.data</a:t>
            </a:r>
            <a:r>
              <a:rPr lang="en-US" sz="1300" dirty="0" smtClean="0">
                <a:latin typeface="Consolas" pitchFamily="49" charset="0"/>
                <a:cs typeface="Consolas" pitchFamily="49" charset="0"/>
              </a:rPr>
              <a:t>;</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node.data</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t.data</a:t>
            </a:r>
            <a:r>
              <a:rPr lang="en-US" sz="1300" dirty="0" smtClean="0">
                <a:latin typeface="Consolas" pitchFamily="49" charset="0"/>
                <a:cs typeface="Consolas" pitchFamily="49" charset="0"/>
              </a:rPr>
              <a:t>;</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t.data</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tmp</a:t>
            </a:r>
            <a:r>
              <a:rPr lang="en-US" sz="1300" dirty="0" smtClean="0">
                <a:latin typeface="Consolas" pitchFamily="49" charset="0"/>
                <a:cs typeface="Consolas" pitchFamily="49" charset="0"/>
              </a:rPr>
              <a:t>;</a:t>
            </a:r>
          </a:p>
          <a:p>
            <a:endParaRPr lang="ru-RU" sz="1300" dirty="0" smtClean="0">
              <a:latin typeface="Consolas" pitchFamily="49" charset="0"/>
              <a:cs typeface="Consolas" pitchFamily="49" charset="0"/>
            </a:endParaRPr>
          </a:p>
          <a:p>
            <a:r>
              <a:rPr lang="en-US" sz="1300" dirty="0" smtClean="0">
                <a:latin typeface="Consolas" pitchFamily="49" charset="0"/>
                <a:cs typeface="Consolas" pitchFamily="49" charset="0"/>
              </a:rPr>
              <a:t>                if (</a:t>
            </a:r>
            <a:r>
              <a:rPr lang="en-US" sz="1300" dirty="0" err="1" smtClean="0">
                <a:latin typeface="Consolas" pitchFamily="49" charset="0"/>
                <a:cs typeface="Consolas" pitchFamily="49" charset="0"/>
              </a:rPr>
              <a:t>prev</a:t>
            </a:r>
            <a:r>
              <a:rPr lang="en-US" sz="1300" dirty="0" smtClean="0">
                <a:latin typeface="Consolas" pitchFamily="49" charset="0"/>
                <a:cs typeface="Consolas" pitchFamily="49" charset="0"/>
              </a:rPr>
              <a:t> == null)                   // if a left node was the only one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node.left</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t.left</a:t>
            </a:r>
            <a:r>
              <a:rPr lang="en-US" sz="1300" dirty="0" smtClean="0">
                <a:latin typeface="Consolas" pitchFamily="49" charset="0"/>
                <a:cs typeface="Consolas" pitchFamily="49" charset="0"/>
              </a:rPr>
              <a:t>;             // recombine pointers in this manner</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else</a:t>
            </a:r>
          </a:p>
          <a:p>
            <a:r>
              <a:rPr lang="ru-RU" sz="1300" dirty="0" smtClean="0">
                <a:latin typeface="Consolas" pitchFamily="49" charset="0"/>
                <a:cs typeface="Consolas" pitchFamily="49" charset="0"/>
              </a:rPr>
              <a:t>                {</a:t>
            </a:r>
          </a:p>
          <a:p>
            <a:r>
              <a:rPr lang="en-US" sz="1300" dirty="0" smtClean="0">
                <a:latin typeface="Consolas" pitchFamily="49" charset="0"/>
                <a:cs typeface="Consolas" pitchFamily="49" charset="0"/>
              </a:rPr>
              <a:t>                    </a:t>
            </a:r>
            <a:r>
              <a:rPr lang="en-US" sz="1300" dirty="0" err="1" smtClean="0">
                <a:latin typeface="Consolas" pitchFamily="49" charset="0"/>
                <a:cs typeface="Consolas" pitchFamily="49" charset="0"/>
              </a:rPr>
              <a:t>prev.right</a:t>
            </a:r>
            <a:r>
              <a:rPr lang="en-US" sz="1300" dirty="0" smtClean="0">
                <a:latin typeface="Consolas" pitchFamily="49" charset="0"/>
                <a:cs typeface="Consolas" pitchFamily="49" charset="0"/>
              </a:rPr>
              <a:t> = </a:t>
            </a:r>
            <a:r>
              <a:rPr lang="en-US" sz="1300" dirty="0" err="1" smtClean="0">
                <a:latin typeface="Consolas" pitchFamily="49" charset="0"/>
                <a:cs typeface="Consolas" pitchFamily="49" charset="0"/>
              </a:rPr>
              <a:t>t.left</a:t>
            </a:r>
            <a:r>
              <a:rPr lang="en-US" sz="1300" dirty="0" smtClean="0">
                <a:latin typeface="Consolas" pitchFamily="49" charset="0"/>
                <a:cs typeface="Consolas" pitchFamily="49" charset="0"/>
              </a:rPr>
              <a:t>;            // recombine pointers in this manner</a:t>
            </a:r>
          </a:p>
          <a:p>
            <a:r>
              <a:rPr lang="ru-RU" sz="1300" dirty="0" smtClean="0">
                <a:latin typeface="Consolas" pitchFamily="49" charset="0"/>
                <a:cs typeface="Consolas" pitchFamily="49" charset="0"/>
              </a:rPr>
              <a:t>                }</a:t>
            </a:r>
          </a:p>
          <a:p>
            <a:r>
              <a:rPr lang="ru-RU" sz="1300" dirty="0" smtClean="0">
                <a:latin typeface="Consolas" pitchFamily="49" charset="0"/>
                <a:cs typeface="Consolas" pitchFamily="49" charset="0"/>
              </a:rPr>
              <a:t>            }</a:t>
            </a:r>
            <a:endParaRPr lang="ru-RU" sz="13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1026" name="Picture 2"/>
          <p:cNvPicPr>
            <a:picLocks noChangeAspect="1" noChangeArrowheads="1"/>
          </p:cNvPicPr>
          <p:nvPr/>
        </p:nvPicPr>
        <p:blipFill>
          <a:blip r:embed="rId2"/>
          <a:srcRect/>
          <a:stretch>
            <a:fillRect/>
          </a:stretch>
        </p:blipFill>
        <p:spPr bwMode="auto">
          <a:xfrm>
            <a:off x="457200" y="1295400"/>
            <a:ext cx="3397770" cy="2590800"/>
          </a:xfrm>
          <a:prstGeom prst="rect">
            <a:avLst/>
          </a:prstGeom>
          <a:noFill/>
          <a:ln w="9525">
            <a:noFill/>
            <a:miter lim="800000"/>
            <a:headEnd/>
            <a:tailEnd/>
          </a:ln>
          <a:effectLst/>
        </p:spPr>
      </p:pic>
      <p:sp>
        <p:nvSpPr>
          <p:cNvPr id="1027" name="Rectangle 3"/>
          <p:cNvSpPr>
            <a:spLocks noChangeArrowheads="1"/>
          </p:cNvSpPr>
          <p:nvPr/>
        </p:nvSpPr>
        <p:spPr bwMode="auto">
          <a:xfrm>
            <a:off x="228600" y="4191000"/>
            <a:ext cx="85344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cs typeface="Arial" charset="0"/>
              </a:rPr>
              <a:t>Definition (Perfect Binary Tree)</a:t>
            </a:r>
            <a:r>
              <a:rPr kumimoji="0" lang="ru-RU" sz="1400" b="0" i="0" u="none" strike="noStrike" cap="none" normalizeH="0" baseline="0" dirty="0" smtClean="0">
                <a:ln>
                  <a:noFill/>
                </a:ln>
                <a:solidFill>
                  <a:schemeClr val="tx1"/>
                </a:solidFill>
                <a:effectLst/>
                <a:latin typeface="Arial" charset="0"/>
                <a:cs typeface="Arial" charset="0"/>
              </a:rPr>
              <a:t> </a:t>
            </a: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cs typeface="Arial" charset="0"/>
              </a:rPr>
              <a:t>A </a:t>
            </a:r>
            <a:r>
              <a:rPr kumimoji="0" lang="ru-RU" sz="1400" b="0" i="1" u="none" strike="noStrike" cap="none" normalizeH="0" baseline="0" dirty="0" smtClean="0">
                <a:ln>
                  <a:noFill/>
                </a:ln>
                <a:solidFill>
                  <a:schemeClr val="tx1"/>
                </a:solidFill>
                <a:effectLst/>
                <a:latin typeface="Arial" charset="0"/>
                <a:cs typeface="Arial" charset="0"/>
              </a:rPr>
              <a:t>perfect binary tree</a:t>
            </a:r>
            <a:r>
              <a:rPr kumimoji="0" lang="ru-RU" sz="1400" b="0" i="0" u="none" strike="noStrike" cap="none" normalizeH="0" baseline="0" dirty="0" smtClean="0">
                <a:ln>
                  <a:noFill/>
                </a:ln>
                <a:solidFill>
                  <a:schemeClr val="tx1"/>
                </a:solidFill>
                <a:effectLst/>
                <a:latin typeface="Arial" charset="0"/>
                <a:cs typeface="Arial" charset="0"/>
              </a:rPr>
              <a:t> of height    is a binary tree    with the following properties: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sz="1400" b="0" i="0" u="none" strike="noStrike" cap="none" normalizeH="0" baseline="0" dirty="0" smtClean="0">
                <a:ln>
                  <a:noFill/>
                </a:ln>
                <a:solidFill>
                  <a:schemeClr val="tx1"/>
                </a:solidFill>
                <a:effectLst/>
                <a:latin typeface="Arial" charset="0"/>
                <a:cs typeface="Arial" charset="0"/>
              </a:rPr>
              <a:t>If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=0, then    and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ru-RU" sz="1400" b="0" i="0" u="none" strike="noStrike" cap="none" normalizeH="0" baseline="0" dirty="0" smtClean="0">
                <a:ln>
                  <a:noFill/>
                </a:ln>
                <a:solidFill>
                  <a:schemeClr val="tx1"/>
                </a:solidFill>
                <a:effectLst/>
                <a:latin typeface="Arial" charset="0"/>
                <a:cs typeface="Arial" charset="0"/>
              </a:rPr>
              <a:t>Otherwise, </a:t>
            </a:r>
            <a:r>
              <a:rPr kumimoji="0" lang="ru-RU" sz="1400" b="0" i="1" u="none" strike="noStrike" cap="none" normalizeH="0" baseline="0" dirty="0" smtClean="0">
                <a:ln>
                  <a:noFill/>
                </a:ln>
                <a:solidFill>
                  <a:schemeClr val="tx1"/>
                </a:solidFill>
                <a:effectLst/>
                <a:latin typeface="Arial" charset="0"/>
                <a:cs typeface="Arial" charset="0"/>
              </a:rPr>
              <a:t>h&gt;</a:t>
            </a:r>
            <a:r>
              <a:rPr kumimoji="0" lang="ru-RU" sz="1400" b="0" i="0" u="none" strike="noStrike" cap="none" normalizeH="0" baseline="0" dirty="0" smtClean="0">
                <a:ln>
                  <a:noFill/>
                </a:ln>
                <a:solidFill>
                  <a:schemeClr val="tx1"/>
                </a:solidFill>
                <a:effectLst/>
                <a:latin typeface="Arial" charset="0"/>
                <a:cs typeface="Arial" charset="0"/>
              </a:rPr>
              <a:t>0, in which case both    and    are both perfect binary trees of height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cs typeface="Arial" charset="0"/>
              </a:rPr>
              <a:t>It is fairly easy to show that a perfect binary tree of height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 has exactly    internal nodes. Conversely, the height of a perfect binary tree with </a:t>
            </a:r>
            <a:r>
              <a:rPr kumimoji="0" lang="ru-RU" sz="1400" b="0" i="1" u="none" strike="noStrike" cap="none" normalizeH="0" baseline="0" dirty="0" smtClean="0">
                <a:ln>
                  <a:noFill/>
                </a:ln>
                <a:solidFill>
                  <a:schemeClr val="tx1"/>
                </a:solidFill>
                <a:effectLst/>
                <a:latin typeface="Arial" charset="0"/>
                <a:cs typeface="Arial" charset="0"/>
              </a:rPr>
              <a:t>n</a:t>
            </a:r>
            <a:r>
              <a:rPr kumimoji="0" lang="ru-RU" sz="1400" b="0" i="0" u="none" strike="noStrike" cap="none" normalizeH="0" baseline="0" dirty="0" smtClean="0">
                <a:ln>
                  <a:noFill/>
                </a:ln>
                <a:solidFill>
                  <a:schemeClr val="tx1"/>
                </a:solidFill>
                <a:effectLst/>
                <a:latin typeface="Arial" charset="0"/>
                <a:cs typeface="Arial" charset="0"/>
              </a:rPr>
              <a:t> internal nodes is   . If we have a search tree that has the shape of a perfect binary tree, then every unsuccessful search visits exactly </a:t>
            </a:r>
            <a:r>
              <a:rPr kumimoji="0" lang="ru-RU" sz="1400" b="0" i="1" u="none" strike="noStrike" cap="none" normalizeH="0" baseline="0" dirty="0" smtClean="0">
                <a:ln>
                  <a:noFill/>
                </a:ln>
                <a:solidFill>
                  <a:schemeClr val="tx1"/>
                </a:solidFill>
                <a:effectLst/>
                <a:latin typeface="Arial" charset="0"/>
                <a:cs typeface="Arial" charset="0"/>
              </a:rPr>
              <a:t>h</a:t>
            </a:r>
            <a:r>
              <a:rPr kumimoji="0" lang="ru-RU" sz="1400" b="0" i="0" u="none" strike="noStrike" cap="none" normalizeH="0" baseline="0" dirty="0" smtClean="0">
                <a:ln>
                  <a:noFill/>
                </a:ln>
                <a:solidFill>
                  <a:schemeClr val="tx1"/>
                </a:solidFill>
                <a:effectLst/>
                <a:latin typeface="Arial" charset="0"/>
                <a:cs typeface="Arial" charset="0"/>
              </a:rPr>
              <a:t>+1 internal nodes, where   . Thus, the worst case for unsuccessful search in a perfect tree is   . </a:t>
            </a:r>
          </a:p>
        </p:txBody>
      </p:sp>
      <p:sp>
        <p:nvSpPr>
          <p:cNvPr id="1028" name="AutoShape 4" descr="tex2html_wrap_inline62845"/>
          <p:cNvSpPr>
            <a:spLocks noChangeAspect="1" noChangeArrowheads="1"/>
          </p:cNvSpPr>
          <p:nvPr/>
        </p:nvSpPr>
        <p:spPr bwMode="auto">
          <a:xfrm>
            <a:off x="6708775" y="-823913"/>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29" name="AutoShape 5" descr="tex2html_wrap_inline62933"/>
          <p:cNvSpPr>
            <a:spLocks noChangeAspect="1" noChangeArrowheads="1"/>
          </p:cNvSpPr>
          <p:nvPr/>
        </p:nvSpPr>
        <p:spPr bwMode="auto">
          <a:xfrm>
            <a:off x="8447088" y="-823913"/>
            <a:ext cx="10287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0" name="AutoShape 6" descr="tex2html_wrap_inline63629"/>
          <p:cNvSpPr>
            <a:spLocks noChangeAspect="1" noChangeArrowheads="1"/>
          </p:cNvSpPr>
          <p:nvPr/>
        </p:nvSpPr>
        <p:spPr bwMode="auto">
          <a:xfrm>
            <a:off x="1466850" y="-549275"/>
            <a:ext cx="4572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1" name="AutoShape 7" descr="tex2html_wrap_inline63631"/>
          <p:cNvSpPr>
            <a:spLocks noChangeAspect="1" noChangeArrowheads="1"/>
          </p:cNvSpPr>
          <p:nvPr/>
        </p:nvSpPr>
        <p:spPr bwMode="auto">
          <a:xfrm>
            <a:off x="2087563" y="-549275"/>
            <a:ext cx="4572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2" name="AutoShape 8" descr="tex2html_wrap_inline62929"/>
          <p:cNvSpPr>
            <a:spLocks noChangeAspect="1" noChangeArrowheads="1"/>
          </p:cNvSpPr>
          <p:nvPr/>
        </p:nvSpPr>
        <p:spPr bwMode="auto">
          <a:xfrm>
            <a:off x="3867150" y="-274638"/>
            <a:ext cx="171450" cy="2095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3" name="AutoShape 9" descr="tex2html_wrap_inline62931"/>
          <p:cNvSpPr>
            <a:spLocks noChangeAspect="1" noChangeArrowheads="1"/>
          </p:cNvSpPr>
          <p:nvPr/>
        </p:nvSpPr>
        <p:spPr bwMode="auto">
          <a:xfrm>
            <a:off x="4484688" y="-274638"/>
            <a:ext cx="171450" cy="2095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4" name="AutoShape 10" descr="tex2html_wrap_inline62957"/>
          <p:cNvSpPr>
            <a:spLocks noChangeAspect="1" noChangeArrowheads="1"/>
          </p:cNvSpPr>
          <p:nvPr/>
        </p:nvSpPr>
        <p:spPr bwMode="auto">
          <a:xfrm>
            <a:off x="7394575" y="0"/>
            <a:ext cx="552450" cy="2476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5" name="AutoShape 11" descr="tex2html_wrap_inline63647"/>
          <p:cNvSpPr>
            <a:spLocks noChangeAspect="1" noChangeArrowheads="1"/>
          </p:cNvSpPr>
          <p:nvPr/>
        </p:nvSpPr>
        <p:spPr bwMode="auto">
          <a:xfrm>
            <a:off x="16209963" y="0"/>
            <a:ext cx="7239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6" name="AutoShape 12" descr="tex2html_wrap_inline63651"/>
          <p:cNvSpPr>
            <a:spLocks noChangeAspect="1" noChangeArrowheads="1"/>
          </p:cNvSpPr>
          <p:nvPr/>
        </p:nvSpPr>
        <p:spPr bwMode="auto">
          <a:xfrm>
            <a:off x="12277725" y="274638"/>
            <a:ext cx="10001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037" name="AutoShape 13" descr="tex2html_wrap_inline59121"/>
          <p:cNvSpPr>
            <a:spLocks noChangeAspect="1" noChangeArrowheads="1"/>
          </p:cNvSpPr>
          <p:nvPr/>
        </p:nvSpPr>
        <p:spPr bwMode="auto">
          <a:xfrm>
            <a:off x="841375" y="549275"/>
            <a:ext cx="53340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7169" name="Picture 1"/>
          <p:cNvPicPr>
            <a:picLocks noChangeAspect="1" noChangeArrowheads="1"/>
          </p:cNvPicPr>
          <p:nvPr/>
        </p:nvPicPr>
        <p:blipFill>
          <a:blip r:embed="rId3"/>
          <a:srcRect/>
          <a:stretch>
            <a:fillRect/>
          </a:stretch>
        </p:blipFill>
        <p:spPr bwMode="auto">
          <a:xfrm>
            <a:off x="4267200" y="1447800"/>
            <a:ext cx="4438618"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2000"/>
                                        <p:tgtEl>
                                          <p:spTgt spid="7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2000"/>
                                        <p:tgtEl>
                                          <p:spTgt spid="1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2000"/>
                                        <p:tgtEl>
                                          <p:spTgt spid="1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2000"/>
                                        <p:tgtEl>
                                          <p:spTgt spid="10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2000"/>
                                        <p:tgtEl>
                                          <p:spTgt spid="10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7">
                                            <p:txEl>
                                              <p:pRg st="5" end="5"/>
                                            </p:txEl>
                                          </p:spTgt>
                                        </p:tgtEl>
                                        <p:attrNameLst>
                                          <p:attrName>style.visibility</p:attrName>
                                        </p:attrNameLst>
                                      </p:cBhvr>
                                      <p:to>
                                        <p:strVal val="visible"/>
                                      </p:to>
                                    </p:set>
                                    <p:animEffect transition="in" filter="fade">
                                      <p:cBhvr>
                                        <p:cTn id="24" dur="2000"/>
                                        <p:tgtEl>
                                          <p:spTgt spid="1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146" name="Picture 2"/>
          <p:cNvPicPr>
            <a:picLocks noChangeAspect="1" noChangeArrowheads="1"/>
          </p:cNvPicPr>
          <p:nvPr/>
        </p:nvPicPr>
        <p:blipFill>
          <a:blip r:embed="rId2"/>
          <a:srcRect/>
          <a:stretch>
            <a:fillRect/>
          </a:stretch>
        </p:blipFill>
        <p:spPr bwMode="auto">
          <a:xfrm>
            <a:off x="1371600" y="1295400"/>
            <a:ext cx="6847962" cy="5105400"/>
          </a:xfrm>
          <a:prstGeom prst="rect">
            <a:avLst/>
          </a:prstGeom>
          <a:noFill/>
          <a:ln w="9525">
            <a:noFill/>
            <a:miter lim="800000"/>
            <a:headEnd/>
            <a:tailEnd/>
          </a:ln>
          <a:effectLst/>
        </p:spPr>
      </p:pic>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5121" name="Picture 1"/>
          <p:cNvPicPr>
            <a:picLocks noChangeAspect="1" noChangeArrowheads="1"/>
          </p:cNvPicPr>
          <p:nvPr/>
        </p:nvPicPr>
        <p:blipFill>
          <a:blip r:embed="rId2"/>
          <a:srcRect/>
          <a:stretch>
            <a:fillRect/>
          </a:stretch>
        </p:blipFill>
        <p:spPr bwMode="auto">
          <a:xfrm>
            <a:off x="1219200" y="1371600"/>
            <a:ext cx="7283670" cy="4800600"/>
          </a:xfrm>
          <a:prstGeom prst="rect">
            <a:avLst/>
          </a:prstGeom>
          <a:noFill/>
          <a:ln w="9525">
            <a:noFill/>
            <a:miter lim="800000"/>
            <a:headEnd/>
            <a:tailEnd/>
          </a:ln>
          <a:effectLst/>
        </p:spPr>
      </p:pic>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4036" name="Picture 4"/>
          <p:cNvPicPr>
            <a:picLocks noChangeAspect="1" noChangeArrowheads="1"/>
          </p:cNvPicPr>
          <p:nvPr/>
        </p:nvPicPr>
        <p:blipFill>
          <a:blip r:embed="rId2"/>
          <a:srcRect/>
          <a:stretch>
            <a:fillRect/>
          </a:stretch>
        </p:blipFill>
        <p:spPr bwMode="auto">
          <a:xfrm>
            <a:off x="1371600" y="1371600"/>
            <a:ext cx="6943725" cy="4653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22532" name="Picture 4" descr="http://www.4to40.com/images/games/2014_FIFA_World_Cup/2014_FIFA_World_Cup_Third%20Place%20Play-Off.gif"/>
          <p:cNvPicPr>
            <a:picLocks noChangeAspect="1" noChangeArrowheads="1"/>
          </p:cNvPicPr>
          <p:nvPr/>
        </p:nvPicPr>
        <p:blipFill>
          <a:blip r:embed="rId2"/>
          <a:srcRect/>
          <a:stretch>
            <a:fillRect/>
          </a:stretch>
        </p:blipFill>
        <p:spPr bwMode="auto">
          <a:xfrm>
            <a:off x="990600" y="1219200"/>
            <a:ext cx="7231098" cy="5257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5058" name="Picture 2"/>
          <p:cNvPicPr>
            <a:picLocks noChangeAspect="1" noChangeArrowheads="1"/>
          </p:cNvPicPr>
          <p:nvPr/>
        </p:nvPicPr>
        <p:blipFill>
          <a:blip r:embed="rId2"/>
          <a:srcRect/>
          <a:stretch>
            <a:fillRect/>
          </a:stretch>
        </p:blipFill>
        <p:spPr bwMode="auto">
          <a:xfrm>
            <a:off x="1066800" y="1371600"/>
            <a:ext cx="7029450" cy="4718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Балансировка дерева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re-balancing</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46082" name="Picture 2"/>
          <p:cNvPicPr>
            <a:picLocks noChangeAspect="1" noChangeArrowheads="1"/>
          </p:cNvPicPr>
          <p:nvPr/>
        </p:nvPicPr>
        <p:blipFill>
          <a:blip r:embed="rId2"/>
          <a:srcRect/>
          <a:stretch>
            <a:fillRect/>
          </a:stretch>
        </p:blipFill>
        <p:spPr bwMode="auto">
          <a:xfrm>
            <a:off x="990600" y="1371600"/>
            <a:ext cx="7410450"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145" name="Picture 1"/>
          <p:cNvPicPr>
            <a:picLocks noChangeAspect="1" noChangeArrowheads="1"/>
          </p:cNvPicPr>
          <p:nvPr/>
        </p:nvPicPr>
        <p:blipFill>
          <a:blip r:embed="rId2"/>
          <a:srcRect/>
          <a:stretch>
            <a:fillRect/>
          </a:stretch>
        </p:blipFill>
        <p:spPr bwMode="auto">
          <a:xfrm>
            <a:off x="1219200" y="1676400"/>
            <a:ext cx="680085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2226" name="Picture 2"/>
          <p:cNvPicPr>
            <a:picLocks noChangeAspect="1" noChangeArrowheads="1"/>
          </p:cNvPicPr>
          <p:nvPr/>
        </p:nvPicPr>
        <p:blipFill>
          <a:blip r:embed="rId2"/>
          <a:srcRect/>
          <a:stretch>
            <a:fillRect/>
          </a:stretch>
        </p:blipFill>
        <p:spPr bwMode="auto">
          <a:xfrm>
            <a:off x="1219200" y="1143000"/>
            <a:ext cx="6791325" cy="482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3250" name="Picture 2"/>
          <p:cNvPicPr>
            <a:picLocks noChangeAspect="1" noChangeArrowheads="1"/>
          </p:cNvPicPr>
          <p:nvPr/>
        </p:nvPicPr>
        <p:blipFill>
          <a:blip r:embed="rId2"/>
          <a:srcRect/>
          <a:stretch>
            <a:fillRect/>
          </a:stretch>
        </p:blipFill>
        <p:spPr bwMode="auto">
          <a:xfrm>
            <a:off x="1247775" y="1114425"/>
            <a:ext cx="7058025"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7346" name="Picture 2"/>
          <p:cNvPicPr>
            <a:picLocks noChangeAspect="1" noChangeArrowheads="1"/>
          </p:cNvPicPr>
          <p:nvPr/>
        </p:nvPicPr>
        <p:blipFill>
          <a:blip r:embed="rId2"/>
          <a:srcRect/>
          <a:stretch>
            <a:fillRect/>
          </a:stretch>
        </p:blipFill>
        <p:spPr bwMode="auto">
          <a:xfrm>
            <a:off x="914400" y="1295400"/>
            <a:ext cx="7362825" cy="5029200"/>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2209800" y="3505200"/>
            <a:ext cx="52387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8370" name="Picture 2"/>
          <p:cNvPicPr>
            <a:picLocks noChangeAspect="1" noChangeArrowheads="1"/>
          </p:cNvPicPr>
          <p:nvPr/>
        </p:nvPicPr>
        <p:blipFill>
          <a:blip r:embed="rId2"/>
          <a:srcRect/>
          <a:stretch>
            <a:fillRect/>
          </a:stretch>
        </p:blipFill>
        <p:spPr bwMode="auto">
          <a:xfrm>
            <a:off x="838200" y="1600200"/>
            <a:ext cx="7439025"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9394" name="Picture 2"/>
          <p:cNvPicPr>
            <a:picLocks noChangeAspect="1" noChangeArrowheads="1"/>
          </p:cNvPicPr>
          <p:nvPr/>
        </p:nvPicPr>
        <p:blipFill>
          <a:blip r:embed="rId2"/>
          <a:srcRect/>
          <a:stretch>
            <a:fillRect/>
          </a:stretch>
        </p:blipFill>
        <p:spPr bwMode="auto">
          <a:xfrm>
            <a:off x="1066800" y="1371600"/>
            <a:ext cx="7419975" cy="486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0418" name="Picture 2"/>
          <p:cNvPicPr>
            <a:picLocks noChangeAspect="1" noChangeArrowheads="1"/>
          </p:cNvPicPr>
          <p:nvPr/>
        </p:nvPicPr>
        <p:blipFill>
          <a:blip r:embed="rId2"/>
          <a:srcRect/>
          <a:stretch>
            <a:fillRect/>
          </a:stretch>
        </p:blipFill>
        <p:spPr bwMode="auto">
          <a:xfrm>
            <a:off x="1066800" y="1524000"/>
            <a:ext cx="7048500"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Двойной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LR(</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лево-правый</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поворот</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61442" name="Picture 2"/>
          <p:cNvPicPr>
            <a:picLocks noChangeAspect="1" noChangeArrowheads="1"/>
          </p:cNvPicPr>
          <p:nvPr/>
        </p:nvPicPr>
        <p:blipFill>
          <a:blip r:embed="rId2"/>
          <a:srcRect/>
          <a:stretch>
            <a:fillRect/>
          </a:stretch>
        </p:blipFill>
        <p:spPr bwMode="auto">
          <a:xfrm>
            <a:off x="990600" y="1371600"/>
            <a:ext cx="7410450"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Терминология</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381000" y="2133600"/>
            <a:ext cx="8153400" cy="3970318"/>
          </a:xfrm>
          <a:prstGeom prst="rect">
            <a:avLst/>
          </a:prstGeom>
        </p:spPr>
        <p:txBody>
          <a:bodyPr wrap="square">
            <a:spAutoFit/>
          </a:bodyPr>
          <a:lstStyle/>
          <a:p>
            <a:r>
              <a:rPr lang="ru-RU" i="1" dirty="0" smtClean="0"/>
              <a:t>Корневой узел</a:t>
            </a:r>
            <a:r>
              <a:rPr lang="ru-RU" dirty="0" smtClean="0"/>
              <a:t> — самый верхний узел дерева (узел 2 на примере).</a:t>
            </a:r>
            <a:endParaRPr lang="en-US" dirty="0" smtClean="0"/>
          </a:p>
          <a:p>
            <a:endParaRPr lang="ru-RU" dirty="0" smtClean="0"/>
          </a:p>
          <a:p>
            <a:r>
              <a:rPr lang="ru-RU" i="1" dirty="0" smtClean="0"/>
              <a:t>Корень</a:t>
            </a:r>
            <a:r>
              <a:rPr lang="ru-RU" dirty="0" smtClean="0"/>
              <a:t> — одна из вершин, по желанию наблюдателя.</a:t>
            </a:r>
            <a:endParaRPr lang="en-US" dirty="0" smtClean="0"/>
          </a:p>
          <a:p>
            <a:endParaRPr lang="ru-RU" dirty="0" smtClean="0"/>
          </a:p>
          <a:p>
            <a:r>
              <a:rPr lang="ru-RU" i="1" dirty="0" smtClean="0"/>
              <a:t>Лист</a:t>
            </a:r>
            <a:r>
              <a:rPr lang="ru-RU" dirty="0" smtClean="0"/>
              <a:t>, </a:t>
            </a:r>
            <a:r>
              <a:rPr lang="ru-RU" i="1" dirty="0" smtClean="0"/>
              <a:t>листовой</a:t>
            </a:r>
            <a:r>
              <a:rPr lang="ru-RU" dirty="0" smtClean="0"/>
              <a:t> или </a:t>
            </a:r>
            <a:r>
              <a:rPr lang="ru-RU" i="1" dirty="0" smtClean="0"/>
              <a:t>терминальный</a:t>
            </a:r>
            <a:r>
              <a:rPr lang="ru-RU" dirty="0" smtClean="0"/>
              <a:t> </a:t>
            </a:r>
            <a:r>
              <a:rPr lang="ru-RU" i="1" dirty="0" smtClean="0"/>
              <a:t>узел</a:t>
            </a:r>
            <a:r>
              <a:rPr lang="ru-RU" dirty="0" smtClean="0"/>
              <a:t> — узел, не имеющий дочерних элементов (узлы 4, 5, 11).</a:t>
            </a:r>
            <a:endParaRPr lang="en-US" dirty="0" smtClean="0"/>
          </a:p>
          <a:p>
            <a:endParaRPr lang="ru-RU" dirty="0" smtClean="0"/>
          </a:p>
          <a:p>
            <a:r>
              <a:rPr lang="ru-RU" i="1" dirty="0" smtClean="0"/>
              <a:t>Внутренний узел</a:t>
            </a:r>
            <a:r>
              <a:rPr lang="ru-RU" dirty="0" smtClean="0"/>
              <a:t> — любой </a:t>
            </a:r>
            <a:r>
              <a:rPr lang="ru-RU" i="1" dirty="0" smtClean="0"/>
              <a:t>узел</a:t>
            </a:r>
            <a:r>
              <a:rPr lang="ru-RU" dirty="0" smtClean="0"/>
              <a:t> дерева, имеющий </a:t>
            </a:r>
            <a:r>
              <a:rPr lang="ru-RU" i="1" dirty="0" smtClean="0"/>
              <a:t>потомков</a:t>
            </a:r>
            <a:r>
              <a:rPr lang="ru-RU" dirty="0" smtClean="0"/>
              <a:t>, и таким образом, не являющийся </a:t>
            </a:r>
            <a:r>
              <a:rPr lang="ru-RU" i="1" dirty="0" smtClean="0"/>
              <a:t>листовым узлом</a:t>
            </a:r>
            <a:r>
              <a:rPr lang="ru-RU" dirty="0" smtClean="0"/>
              <a:t> (7, 6, 9).</a:t>
            </a:r>
            <a:endParaRPr lang="en-US" dirty="0" smtClean="0"/>
          </a:p>
          <a:p>
            <a:endParaRPr lang="ru-RU" dirty="0" smtClean="0"/>
          </a:p>
          <a:p>
            <a:r>
              <a:rPr lang="ru-RU" dirty="0" smtClean="0"/>
              <a:t>Дерево считается </a:t>
            </a:r>
            <a:r>
              <a:rPr lang="ru-RU" i="1" dirty="0" smtClean="0"/>
              <a:t>ориентированным</a:t>
            </a:r>
            <a:r>
              <a:rPr lang="ru-RU" dirty="0" smtClean="0"/>
              <a:t>, если в корень не заходит ни одно ребро.</a:t>
            </a:r>
            <a:endParaRPr lang="en-US" dirty="0" smtClean="0"/>
          </a:p>
          <a:p>
            <a:endParaRPr lang="ru-RU" dirty="0" smtClean="0"/>
          </a:p>
          <a:p>
            <a:r>
              <a:rPr lang="ru-RU" i="1" dirty="0" smtClean="0"/>
              <a:t>Полный сцепленный ключ</a:t>
            </a:r>
            <a:r>
              <a:rPr lang="ru-RU" dirty="0" smtClean="0"/>
              <a:t> — идентификатор записи, который образуется путём конкатенации всех ключей экземпляров родительских записей (групп).</a:t>
            </a:r>
            <a:endParaRPr lang="ru-RU" dirty="0"/>
          </a:p>
        </p:txBody>
      </p:sp>
      <p:pic>
        <p:nvPicPr>
          <p:cNvPr id="6146" name="Picture 2" descr="https://upload.wikimedia.org/wikipedia/commons/thumb/f/f7/Binary_tree.svg/192px-Binary_tree.svg.png"/>
          <p:cNvPicPr>
            <a:picLocks noChangeAspect="1" noChangeArrowheads="1"/>
          </p:cNvPicPr>
          <p:nvPr/>
        </p:nvPicPr>
        <p:blipFill>
          <a:blip r:embed="rId2"/>
          <a:srcRect/>
          <a:stretch>
            <a:fillRect/>
          </a:stretch>
        </p:blipFill>
        <p:spPr bwMode="auto">
          <a:xfrm>
            <a:off x="7239000" y="1371600"/>
            <a:ext cx="1828800" cy="1524001"/>
          </a:xfrm>
          <a:prstGeom prst="rect">
            <a:avLst/>
          </a:prstGeom>
          <a:noFill/>
        </p:spPr>
      </p:pic>
      <p:sp>
        <p:nvSpPr>
          <p:cNvPr id="7" name="Rectangle 6"/>
          <p:cNvSpPr/>
          <p:nvPr/>
        </p:nvSpPr>
        <p:spPr>
          <a:xfrm>
            <a:off x="304800" y="1371600"/>
            <a:ext cx="7391400" cy="523220"/>
          </a:xfrm>
          <a:prstGeom prst="rect">
            <a:avLst/>
          </a:prstGeom>
        </p:spPr>
        <p:txBody>
          <a:bodyPr wrap="square">
            <a:spAutoFit/>
          </a:bodyPr>
          <a:lstStyle/>
          <a:p>
            <a:r>
              <a:rPr lang="ru-RU" sz="1400" b="1" dirty="0" smtClean="0">
                <a:latin typeface="Arial Narrow" pitchFamily="34" charset="0"/>
              </a:rPr>
              <a:t>Дерево</a:t>
            </a:r>
            <a:r>
              <a:rPr lang="ru-RU" sz="1400" dirty="0" smtClean="0">
                <a:latin typeface="Arial Narrow" pitchFamily="34" charset="0"/>
              </a:rPr>
              <a:t> — структура данных, эмулирующая древовидную структуру в виде набора связанных узлов.</a:t>
            </a:r>
          </a:p>
          <a:p>
            <a:r>
              <a:rPr lang="ru-RU" sz="1400" dirty="0" smtClean="0">
                <a:latin typeface="Arial Narrow" pitchFamily="34" charset="0"/>
              </a:rPr>
              <a:t>Является связанным графом, не содержащим циклы. </a:t>
            </a:r>
            <a:endParaRPr lang="ru-RU" sz="1400" dirty="0">
              <a:latin typeface="Arial Narrow"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Повороты</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в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4274" name="Picture 2"/>
          <p:cNvPicPr>
            <a:picLocks noChangeAspect="1" noChangeArrowheads="1"/>
          </p:cNvPicPr>
          <p:nvPr/>
        </p:nvPicPr>
        <p:blipFill>
          <a:blip r:embed="rId2"/>
          <a:srcRect/>
          <a:stretch>
            <a:fillRect/>
          </a:stretch>
        </p:blipFill>
        <p:spPr bwMode="auto">
          <a:xfrm>
            <a:off x="1295400" y="2362200"/>
            <a:ext cx="6667500"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Анализ эффективности</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AVL-</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деревьев</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5298" name="Picture 2"/>
          <p:cNvPicPr>
            <a:picLocks noChangeAspect="1" noChangeArrowheads="1"/>
          </p:cNvPicPr>
          <p:nvPr/>
        </p:nvPicPr>
        <p:blipFill>
          <a:blip r:embed="rId2"/>
          <a:srcRect/>
          <a:stretch>
            <a:fillRect/>
          </a:stretch>
        </p:blipFill>
        <p:spPr bwMode="auto">
          <a:xfrm>
            <a:off x="1219200" y="1447800"/>
            <a:ext cx="70008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lvl="0" algn="ctr">
              <a:spcBef>
                <a:spcPct val="20000"/>
              </a:spcBef>
              <a:defRPr/>
            </a:pP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Анализ эффективности </a:t>
            </a:r>
            <a:r>
              <a:rPr lang="en-US"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AVL-</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деревьев</a:t>
            </a:r>
            <a:endParaRPr lang="ru-RU" sz="3200" b="1" dirty="0" smtClean="0">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Rectangle 5"/>
          <p:cNvSpPr/>
          <p:nvPr/>
        </p:nvSpPr>
        <p:spPr>
          <a:xfrm>
            <a:off x="5181600" y="6324600"/>
            <a:ext cx="3048000" cy="369332"/>
          </a:xfrm>
          <a:prstGeom prst="rect">
            <a:avLst/>
          </a:prstGeom>
        </p:spPr>
        <p:txBody>
          <a:bodyPr wrap="square">
            <a:spAutoFit/>
          </a:bodyPr>
          <a:lstStyle/>
          <a:p>
            <a:r>
              <a:rPr lang="en-US" dirty="0" smtClean="0">
                <a:solidFill>
                  <a:srgbClr val="0000FF"/>
                </a:solidFill>
              </a:rPr>
              <a:t>http://www.mkurnosov.net/</a:t>
            </a:r>
            <a:endParaRPr lang="ru-RU" dirty="0">
              <a:solidFill>
                <a:srgbClr val="0000FF"/>
              </a:solidFill>
            </a:endParaRPr>
          </a:p>
        </p:txBody>
      </p:sp>
      <p:pic>
        <p:nvPicPr>
          <p:cNvPr id="56322" name="Picture 2"/>
          <p:cNvPicPr>
            <a:picLocks noChangeAspect="1" noChangeArrowheads="1"/>
          </p:cNvPicPr>
          <p:nvPr/>
        </p:nvPicPr>
        <p:blipFill>
          <a:blip r:embed="rId2"/>
          <a:srcRect/>
          <a:stretch>
            <a:fillRect/>
          </a:stretch>
        </p:blipFill>
        <p:spPr bwMode="auto">
          <a:xfrm>
            <a:off x="1066800" y="1261503"/>
            <a:ext cx="7553325" cy="48249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7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RB-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красно-черные деревья</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4098" name="Picture 2" descr="http://saod.narod.ru/saod3/rbtree.png"/>
          <p:cNvPicPr>
            <a:picLocks noChangeAspect="1" noChangeArrowheads="1"/>
          </p:cNvPicPr>
          <p:nvPr/>
        </p:nvPicPr>
        <p:blipFill>
          <a:blip r:embed="rId2"/>
          <a:srcRect/>
          <a:stretch>
            <a:fillRect/>
          </a:stretch>
        </p:blipFill>
        <p:spPr bwMode="auto">
          <a:xfrm>
            <a:off x="1828800" y="1143000"/>
            <a:ext cx="5891430" cy="2895600"/>
          </a:xfrm>
          <a:prstGeom prst="rect">
            <a:avLst/>
          </a:prstGeom>
          <a:noFill/>
        </p:spPr>
      </p:pic>
      <p:sp>
        <p:nvSpPr>
          <p:cNvPr id="6" name="Rectangle 5"/>
          <p:cNvSpPr/>
          <p:nvPr/>
        </p:nvSpPr>
        <p:spPr>
          <a:xfrm>
            <a:off x="609600" y="4419600"/>
            <a:ext cx="8229600" cy="2123658"/>
          </a:xfrm>
          <a:prstGeom prst="rect">
            <a:avLst/>
          </a:prstGeom>
        </p:spPr>
        <p:txBody>
          <a:bodyPr wrap="square">
            <a:spAutoFit/>
          </a:bodyPr>
          <a:lstStyle/>
          <a:p>
            <a:r>
              <a:rPr lang="ru-RU" sz="1200" b="1" dirty="0" smtClean="0">
                <a:latin typeface="Arial Narrow" pitchFamily="34" charset="0"/>
              </a:rPr>
              <a:t>Красно-чёрное</a:t>
            </a:r>
            <a:r>
              <a:rPr lang="ru-RU" sz="1200" dirty="0" smtClean="0">
                <a:latin typeface="Arial Narrow" pitchFamily="34" charset="0"/>
              </a:rPr>
              <a:t> дерево (</a:t>
            </a:r>
            <a:r>
              <a:rPr lang="ru-RU" sz="1200" b="1" dirty="0" smtClean="0">
                <a:latin typeface="Arial Narrow" pitchFamily="34" charset="0"/>
              </a:rPr>
              <a:t>RB</a:t>
            </a:r>
            <a:r>
              <a:rPr lang="ru-RU" sz="1200" dirty="0" smtClean="0">
                <a:latin typeface="Arial Narrow" pitchFamily="34" charset="0"/>
              </a:rPr>
              <a:t>-tree) отличается от АВЛ-дерева смыслом признака сбалансированности: вместо разности высот ветвей используется абстрактный "цвет" (красный или чёрный) и дерево строится по следующим правилам:</a:t>
            </a:r>
            <a:br>
              <a:rPr lang="ru-RU" sz="1200" dirty="0" smtClean="0">
                <a:latin typeface="Arial Narrow" pitchFamily="34" charset="0"/>
              </a:rPr>
            </a:br>
            <a:endParaRPr lang="ru-RU" sz="1200" dirty="0" smtClean="0">
              <a:latin typeface="Arial Narrow" pitchFamily="34" charset="0"/>
            </a:endParaRPr>
          </a:p>
          <a:p>
            <a:pPr marL="228600" indent="-228600">
              <a:buAutoNum type="arabicPeriod"/>
            </a:pPr>
            <a:r>
              <a:rPr lang="ru-RU" sz="1200" dirty="0" smtClean="0">
                <a:latin typeface="Arial Narrow" pitchFamily="34" charset="0"/>
              </a:rPr>
              <a:t>Все </a:t>
            </a:r>
            <a:r>
              <a:rPr lang="ru-RU" sz="1200" b="1" dirty="0" smtClean="0">
                <a:latin typeface="Arial Narrow" pitchFamily="34" charset="0"/>
              </a:rPr>
              <a:t>указатели</a:t>
            </a:r>
            <a:r>
              <a:rPr lang="ru-RU" sz="1200" dirty="0" smtClean="0">
                <a:latin typeface="Arial Narrow" pitchFamily="34" charset="0"/>
              </a:rPr>
              <a:t> на терминальные узлы считаются </a:t>
            </a:r>
            <a:r>
              <a:rPr lang="ru-RU" sz="1200" b="1" dirty="0" smtClean="0">
                <a:latin typeface="Arial Narrow" pitchFamily="34" charset="0"/>
              </a:rPr>
              <a:t>непустыми</a:t>
            </a:r>
            <a:r>
              <a:rPr lang="ru-RU" sz="1200" dirty="0" smtClean="0">
                <a:latin typeface="Arial Narrow" pitchFamily="34" charset="0"/>
              </a:rPr>
              <a:t> (т.е. в дереве имеются </a:t>
            </a:r>
            <a:r>
              <a:rPr lang="ru-RU" sz="1200" b="1" dirty="0" smtClean="0">
                <a:latin typeface="Arial Narrow" pitchFamily="34" charset="0"/>
              </a:rPr>
              <a:t>фиктивные терминальные узлы</a:t>
            </a:r>
            <a:r>
              <a:rPr lang="ru-RU" sz="1200" dirty="0" smtClean="0">
                <a:latin typeface="Arial Narrow" pitchFamily="34" charset="0"/>
              </a:rPr>
              <a:t>). </a:t>
            </a:r>
            <a:endParaRPr lang="en-US" sz="1200" dirty="0" smtClean="0">
              <a:latin typeface="Arial Narrow" pitchFamily="34" charset="0"/>
            </a:endParaRPr>
          </a:p>
          <a:p>
            <a:pPr marL="228600" indent="-228600">
              <a:buAutoNum type="arabicPeriod"/>
            </a:pPr>
            <a:endParaRPr lang="ru-RU" sz="1200" dirty="0" smtClean="0">
              <a:latin typeface="Arial Narrow" pitchFamily="34" charset="0"/>
            </a:endParaRPr>
          </a:p>
          <a:p>
            <a:r>
              <a:rPr lang="ru-RU" sz="1200" dirty="0" smtClean="0">
                <a:latin typeface="Arial Narrow" pitchFamily="34" charset="0"/>
              </a:rPr>
              <a:t>2. </a:t>
            </a:r>
            <a:r>
              <a:rPr lang="en-US" sz="1200" dirty="0" smtClean="0">
                <a:latin typeface="Arial Narrow" pitchFamily="34" charset="0"/>
              </a:rPr>
              <a:t>   </a:t>
            </a:r>
            <a:r>
              <a:rPr lang="ru-RU" sz="1200" b="1" dirty="0" smtClean="0">
                <a:latin typeface="Arial Narrow" pitchFamily="34" charset="0"/>
              </a:rPr>
              <a:t>Все</a:t>
            </a:r>
            <a:r>
              <a:rPr lang="ru-RU" sz="1200" dirty="0" smtClean="0">
                <a:latin typeface="Arial Narrow" pitchFamily="34" charset="0"/>
              </a:rPr>
              <a:t> такие </a:t>
            </a:r>
            <a:r>
              <a:rPr lang="ru-RU" sz="1200" b="1" dirty="0" smtClean="0">
                <a:latin typeface="Arial Narrow" pitchFamily="34" charset="0"/>
              </a:rPr>
              <a:t>терминальные узлы</a:t>
            </a:r>
            <a:r>
              <a:rPr lang="ru-RU" sz="1200" dirty="0" smtClean="0">
                <a:latin typeface="Arial Narrow" pitchFamily="34" charset="0"/>
              </a:rPr>
              <a:t> считаются "</a:t>
            </a:r>
            <a:r>
              <a:rPr lang="ru-RU" sz="1200" b="1" dirty="0" smtClean="0">
                <a:latin typeface="Arial Narrow" pitchFamily="34" charset="0"/>
              </a:rPr>
              <a:t>чёрными</a:t>
            </a:r>
            <a:r>
              <a:rPr lang="ru-RU" sz="1200" dirty="0" smtClean="0">
                <a:latin typeface="Arial Narrow" pitchFamily="34" charset="0"/>
              </a:rPr>
              <a:t>".</a:t>
            </a:r>
            <a:br>
              <a:rPr lang="ru-RU" sz="1200" dirty="0" smtClean="0">
                <a:latin typeface="Arial Narrow" pitchFamily="34" charset="0"/>
              </a:rPr>
            </a:br>
            <a:endParaRPr lang="ru-RU" sz="1200" dirty="0" smtClean="0">
              <a:latin typeface="Arial Narrow" pitchFamily="34" charset="0"/>
            </a:endParaRPr>
          </a:p>
          <a:p>
            <a:r>
              <a:rPr lang="ru-RU" sz="1200" dirty="0" smtClean="0">
                <a:latin typeface="Arial Narrow" pitchFamily="34" charset="0"/>
              </a:rPr>
              <a:t>3. </a:t>
            </a:r>
            <a:r>
              <a:rPr lang="en-US" sz="1200" dirty="0" smtClean="0">
                <a:latin typeface="Arial Narrow" pitchFamily="34" charset="0"/>
              </a:rPr>
              <a:t>   </a:t>
            </a:r>
            <a:r>
              <a:rPr lang="ru-RU" sz="1200" b="1" dirty="0" smtClean="0">
                <a:latin typeface="Arial Narrow" pitchFamily="34" charset="0"/>
              </a:rPr>
              <a:t>Все</a:t>
            </a:r>
            <a:r>
              <a:rPr lang="ru-RU" sz="1200" dirty="0" smtClean="0">
                <a:latin typeface="Arial Narrow" pitchFamily="34" charset="0"/>
              </a:rPr>
              <a:t> узлы, соседние с "</a:t>
            </a:r>
            <a:r>
              <a:rPr lang="ru-RU" sz="1200" b="1" dirty="0" smtClean="0">
                <a:latin typeface="Arial Narrow" pitchFamily="34" charset="0"/>
              </a:rPr>
              <a:t>красными</a:t>
            </a:r>
            <a:r>
              <a:rPr lang="ru-RU" sz="1200" dirty="0" smtClean="0">
                <a:latin typeface="Arial Narrow" pitchFamily="34" charset="0"/>
              </a:rPr>
              <a:t>" узлами, считаются "</a:t>
            </a:r>
            <a:r>
              <a:rPr lang="ru-RU" sz="1200" b="1" dirty="0" smtClean="0">
                <a:latin typeface="Arial Narrow" pitchFamily="34" charset="0"/>
              </a:rPr>
              <a:t>чёрными</a:t>
            </a:r>
            <a:r>
              <a:rPr lang="ru-RU" sz="1200" dirty="0" smtClean="0">
                <a:latin typeface="Arial Narrow" pitchFamily="34" charset="0"/>
              </a:rPr>
              <a:t>" (т.е. запрещена ситуация с двумя "красными" узлами подряд).</a:t>
            </a:r>
            <a:br>
              <a:rPr lang="ru-RU" sz="1200" dirty="0" smtClean="0">
                <a:latin typeface="Arial Narrow" pitchFamily="34" charset="0"/>
              </a:rPr>
            </a:br>
            <a:endParaRPr lang="ru-RU" sz="1200" dirty="0" smtClean="0">
              <a:latin typeface="Arial Narrow" pitchFamily="34" charset="0"/>
            </a:endParaRPr>
          </a:p>
          <a:p>
            <a:r>
              <a:rPr lang="ru-RU" sz="1200" dirty="0" smtClean="0">
                <a:latin typeface="Arial Narrow" pitchFamily="34" charset="0"/>
              </a:rPr>
              <a:t>4. </a:t>
            </a:r>
            <a:r>
              <a:rPr lang="en-US" sz="1200" dirty="0" smtClean="0">
                <a:latin typeface="Arial Narrow" pitchFamily="34" charset="0"/>
              </a:rPr>
              <a:t>   </a:t>
            </a:r>
            <a:r>
              <a:rPr lang="ru-RU" sz="1200" dirty="0" smtClean="0">
                <a:latin typeface="Arial Narrow" pitchFamily="34" charset="0"/>
              </a:rPr>
              <a:t>В левой и правой ветвях дерева, ведущих от его корня к листьям, число "</a:t>
            </a:r>
            <a:r>
              <a:rPr lang="ru-RU" sz="1200" b="1" dirty="0" smtClean="0">
                <a:latin typeface="Arial Narrow" pitchFamily="34" charset="0"/>
              </a:rPr>
              <a:t>чёрных</a:t>
            </a:r>
            <a:r>
              <a:rPr lang="ru-RU" sz="1200" dirty="0" smtClean="0">
                <a:latin typeface="Arial Narrow" pitchFamily="34" charset="0"/>
              </a:rPr>
              <a:t>" узлов одинаково. Это число называется "</a:t>
            </a:r>
            <a:r>
              <a:rPr lang="ru-RU" sz="1200" b="1" dirty="0" smtClean="0">
                <a:latin typeface="Arial Narrow" pitchFamily="34" charset="0"/>
              </a:rPr>
              <a:t>чёрной высотой</a:t>
            </a:r>
            <a:r>
              <a:rPr lang="ru-RU" sz="1200" dirty="0" smtClean="0">
                <a:latin typeface="Arial Narrow" pitchFamily="34" charset="0"/>
              </a:rPr>
              <a:t>" дерева.</a:t>
            </a:r>
            <a:endParaRPr lang="ru-RU" sz="1200" dirty="0">
              <a:latin typeface="Arial Narrow"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pic>
        <p:nvPicPr>
          <p:cNvPr id="3076" name="Picture 4" descr="http://saod.narod.ru/saod3/b-tree.png"/>
          <p:cNvPicPr>
            <a:picLocks noChangeAspect="1" noChangeArrowheads="1"/>
          </p:cNvPicPr>
          <p:nvPr/>
        </p:nvPicPr>
        <p:blipFill>
          <a:blip r:embed="rId2"/>
          <a:srcRect/>
          <a:stretch>
            <a:fillRect/>
          </a:stretch>
        </p:blipFill>
        <p:spPr bwMode="auto">
          <a:xfrm>
            <a:off x="1371600" y="2590800"/>
            <a:ext cx="6344544" cy="2057400"/>
          </a:xfrm>
          <a:prstGeom prst="rect">
            <a:avLst/>
          </a:prstGeom>
          <a:noFill/>
        </p:spPr>
      </p:pic>
      <p:sp>
        <p:nvSpPr>
          <p:cNvPr id="6" name="Rectangle 5"/>
          <p:cNvSpPr/>
          <p:nvPr/>
        </p:nvSpPr>
        <p:spPr>
          <a:xfrm>
            <a:off x="533400" y="1219200"/>
            <a:ext cx="8153400" cy="954107"/>
          </a:xfrm>
          <a:prstGeom prst="rect">
            <a:avLst/>
          </a:prstGeom>
        </p:spPr>
        <p:txBody>
          <a:bodyPr wrap="square">
            <a:spAutoFit/>
          </a:bodyPr>
          <a:lstStyle/>
          <a:p>
            <a:r>
              <a:rPr lang="ru-RU" sz="1400" b="1" dirty="0" smtClean="0">
                <a:latin typeface="Arial Narrow" pitchFamily="34" charset="0"/>
              </a:rPr>
              <a:t>В-деревья</a:t>
            </a:r>
            <a:r>
              <a:rPr lang="ru-RU" sz="1400" dirty="0" smtClean="0">
                <a:latin typeface="Arial Narrow" pitchFamily="34" charset="0"/>
              </a:rPr>
              <a:t> являются сбалансированными деревьями, у которых число ветвей, исходящих из узлов, может быть 2 и более. Узел, корневой для двух ветвей, содержит единственный ключ, а узел, корневой для нескольких ветвей, содержит составной ключ – несколько ключей, число которых на 1 меньше числа ветвей.</a:t>
            </a:r>
          </a:p>
          <a:p>
            <a:r>
              <a:rPr lang="ru-RU" sz="1400" dirty="0" smtClean="0">
                <a:latin typeface="Arial Narrow" pitchFamily="34" charset="0"/>
              </a:rPr>
              <a:t>Упрощенная архитектура Б-дерева показана на рисунке:</a:t>
            </a:r>
            <a:endParaRPr lang="ru-RU" sz="1400" dirty="0">
              <a:latin typeface="Arial Narrow" pitchFamily="34" charset="0"/>
            </a:endParaRPr>
          </a:p>
        </p:txBody>
      </p:sp>
      <p:sp>
        <p:nvSpPr>
          <p:cNvPr id="7" name="Rectangle 6"/>
          <p:cNvSpPr/>
          <p:nvPr/>
        </p:nvSpPr>
        <p:spPr>
          <a:xfrm>
            <a:off x="533400" y="5078849"/>
            <a:ext cx="8382000" cy="1169551"/>
          </a:xfrm>
          <a:prstGeom prst="rect">
            <a:avLst/>
          </a:prstGeom>
        </p:spPr>
        <p:txBody>
          <a:bodyPr wrap="square">
            <a:spAutoFit/>
          </a:bodyPr>
          <a:lstStyle/>
          <a:p>
            <a:r>
              <a:rPr lang="ru-RU" sz="1400" dirty="0" smtClean="0">
                <a:latin typeface="Arial Narrow" pitchFamily="34" charset="0"/>
              </a:rPr>
              <a:t>В зависимости от области применения таких деревьев, полезные данные могут храниться только в их терминальных узлах (в этом случае узлы верхних уровней обеспечивают быстрый доступ по ключам к терминальным узлам), или во всех узлах, как в обычных деревьях.</a:t>
            </a:r>
          </a:p>
          <a:p>
            <a:r>
              <a:rPr lang="ru-RU" sz="1400" dirty="0" smtClean="0">
                <a:latin typeface="Arial Narrow" pitchFamily="34" charset="0"/>
              </a:rPr>
              <a:t/>
            </a:r>
            <a:br>
              <a:rPr lang="ru-RU" sz="1400" dirty="0" smtClean="0">
                <a:latin typeface="Arial Narrow" pitchFamily="34" charset="0"/>
              </a:rPr>
            </a:br>
            <a:r>
              <a:rPr lang="ru-RU" sz="1400" dirty="0" smtClean="0">
                <a:latin typeface="Arial Narrow" pitchFamily="34" charset="0"/>
              </a:rPr>
              <a:t>Существуют способы преобразования двоичного дерева в Б-дерево и наоборот.</a:t>
            </a:r>
            <a:endParaRPr lang="ru-RU" sz="1400" dirty="0">
              <a:latin typeface="Arial Narrow"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49154" name="Picture 2"/>
          <p:cNvPicPr>
            <a:picLocks noChangeAspect="1" noChangeArrowheads="1"/>
          </p:cNvPicPr>
          <p:nvPr/>
        </p:nvPicPr>
        <p:blipFill>
          <a:blip r:embed="rId2"/>
          <a:srcRect/>
          <a:stretch>
            <a:fillRect/>
          </a:stretch>
        </p:blipFill>
        <p:spPr bwMode="auto">
          <a:xfrm>
            <a:off x="304800" y="1828800"/>
            <a:ext cx="8726424"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3076" name="Picture 4" descr="http://saod.narod.ru/saod3/b-tree.png"/>
          <p:cNvPicPr>
            <a:picLocks noChangeAspect="1" noChangeArrowheads="1"/>
          </p:cNvPicPr>
          <p:nvPr/>
        </p:nvPicPr>
        <p:blipFill>
          <a:blip r:embed="rId2"/>
          <a:srcRect/>
          <a:stretch>
            <a:fillRect/>
          </a:stretch>
        </p:blipFill>
        <p:spPr bwMode="auto">
          <a:xfrm>
            <a:off x="1371600" y="2590800"/>
            <a:ext cx="6344544" cy="2057400"/>
          </a:xfrm>
          <a:prstGeom prst="rect">
            <a:avLst/>
          </a:prstGeom>
          <a:noFill/>
        </p:spPr>
      </p:pic>
      <p:pic>
        <p:nvPicPr>
          <p:cNvPr id="4098" name="Picture 2" descr="https://upload.wikimedia.org/wikipedia/commons/9/92/B-tree-definition.png"/>
          <p:cNvPicPr>
            <a:picLocks noChangeAspect="1" noChangeArrowheads="1"/>
          </p:cNvPicPr>
          <p:nvPr/>
        </p:nvPicPr>
        <p:blipFill>
          <a:blip r:embed="rId3"/>
          <a:srcRect/>
          <a:stretch>
            <a:fillRect/>
          </a:stretch>
        </p:blipFill>
        <p:spPr bwMode="auto">
          <a:xfrm>
            <a:off x="228600" y="1905000"/>
            <a:ext cx="8587098" cy="36576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Rectangle 5"/>
          <p:cNvSpPr/>
          <p:nvPr/>
        </p:nvSpPr>
        <p:spPr>
          <a:xfrm>
            <a:off x="533400" y="1381780"/>
            <a:ext cx="8153400" cy="523220"/>
          </a:xfrm>
          <a:prstGeom prst="rect">
            <a:avLst/>
          </a:prstGeom>
        </p:spPr>
        <p:txBody>
          <a:bodyPr wrap="square">
            <a:spAutoFit/>
          </a:bodyPr>
          <a:lstStyle/>
          <a:p>
            <a:r>
              <a:rPr lang="ru-RU" sz="1400" dirty="0" smtClean="0">
                <a:latin typeface="Arial Narrow" pitchFamily="34" charset="0"/>
              </a:rPr>
              <a:t>Модификацией Б-дерева является </a:t>
            </a:r>
            <a:r>
              <a:rPr lang="ru-RU" sz="1400" b="1" dirty="0" smtClean="0">
                <a:latin typeface="Arial Narrow" pitchFamily="34" charset="0"/>
              </a:rPr>
              <a:t>Б+ дерево</a:t>
            </a:r>
            <a:r>
              <a:rPr lang="ru-RU" sz="1400" dirty="0" smtClean="0">
                <a:latin typeface="Arial Narrow" pitchFamily="34" charset="0"/>
              </a:rPr>
              <a:t> – Б-дерево, у которого терминальные узлы соединены в связный список:</a:t>
            </a:r>
            <a:endParaRPr lang="ru-RU" sz="1400" dirty="0">
              <a:latin typeface="Arial Narrow" pitchFamily="34" charset="0"/>
            </a:endParaRPr>
          </a:p>
        </p:txBody>
      </p:sp>
      <p:sp>
        <p:nvSpPr>
          <p:cNvPr id="7" name="Rectangle 6"/>
          <p:cNvSpPr/>
          <p:nvPr/>
        </p:nvSpPr>
        <p:spPr>
          <a:xfrm>
            <a:off x="533400" y="4800600"/>
            <a:ext cx="8382000" cy="1600438"/>
          </a:xfrm>
          <a:prstGeom prst="rect">
            <a:avLst/>
          </a:prstGeom>
        </p:spPr>
        <p:txBody>
          <a:bodyPr wrap="square">
            <a:spAutoFit/>
          </a:bodyPr>
          <a:lstStyle/>
          <a:p>
            <a:r>
              <a:rPr lang="ru-RU" sz="1400" dirty="0" smtClean="0">
                <a:latin typeface="Arial Narrow" pitchFamily="34" charset="0"/>
              </a:rPr>
              <a:t>Именно по такому принципу хранятся данные в базах данных по технологии Microsoft SQL Server.</a:t>
            </a:r>
            <a:br>
              <a:rPr lang="ru-RU" sz="1400" dirty="0" smtClean="0">
                <a:latin typeface="Arial Narrow" pitchFamily="34" charset="0"/>
              </a:rPr>
            </a:br>
            <a:endParaRPr lang="ru-RU" sz="1400" dirty="0" smtClean="0">
              <a:latin typeface="Arial Narrow" pitchFamily="34" charset="0"/>
            </a:endParaRPr>
          </a:p>
          <a:p>
            <a:r>
              <a:rPr lang="ru-RU" sz="1400" dirty="0" smtClean="0">
                <a:latin typeface="Arial Narrow" pitchFamily="34" charset="0"/>
              </a:rPr>
              <a:t>Возможны и другие модификации Б-дерева, например Б++ дерево – Б+ дерево, у которого связный список формируется не только на самом нижнем уровне, но и на уровне выше.</a:t>
            </a:r>
          </a:p>
          <a:p>
            <a:r>
              <a:rPr lang="ru-RU" sz="1400" dirty="0" smtClean="0">
                <a:latin typeface="Arial Narrow" pitchFamily="34" charset="0"/>
              </a:rPr>
              <a:t/>
            </a:r>
            <a:br>
              <a:rPr lang="ru-RU" sz="1400" dirty="0" smtClean="0">
                <a:latin typeface="Arial Narrow" pitchFamily="34" charset="0"/>
              </a:rPr>
            </a:br>
            <a:r>
              <a:rPr lang="ru-RU" sz="1400" dirty="0" smtClean="0">
                <a:latin typeface="Arial Narrow" pitchFamily="34" charset="0"/>
              </a:rPr>
              <a:t>В тех случаях, когда максимальное число ветвей, исходящих из узла, ограничено, получаются, например, </a:t>
            </a:r>
            <a:r>
              <a:rPr lang="ru-RU" sz="1400" b="1" dirty="0" smtClean="0">
                <a:latin typeface="Arial Narrow" pitchFamily="34" charset="0"/>
              </a:rPr>
              <a:t>2-3</a:t>
            </a:r>
            <a:r>
              <a:rPr lang="ru-RU" sz="1400" dirty="0" smtClean="0">
                <a:latin typeface="Arial Narrow" pitchFamily="34" charset="0"/>
              </a:rPr>
              <a:t>-деревья и </a:t>
            </a:r>
            <a:r>
              <a:rPr lang="ru-RU" sz="1400" b="1" dirty="0" smtClean="0">
                <a:latin typeface="Arial Narrow" pitchFamily="34" charset="0"/>
              </a:rPr>
              <a:t>2-3-4</a:t>
            </a:r>
            <a:r>
              <a:rPr lang="ru-RU" sz="1400" dirty="0" smtClean="0">
                <a:latin typeface="Arial Narrow" pitchFamily="34" charset="0"/>
              </a:rPr>
              <a:t>-деревья.</a:t>
            </a:r>
            <a:endParaRPr lang="ru-RU" sz="1400" dirty="0">
              <a:latin typeface="Arial Narrow" pitchFamily="34" charset="0"/>
            </a:endParaRPr>
          </a:p>
        </p:txBody>
      </p:sp>
      <p:pic>
        <p:nvPicPr>
          <p:cNvPr id="43012" name="Picture 4" descr="http://saod.narod.ru/saod3/b--tree.png"/>
          <p:cNvPicPr>
            <a:picLocks noChangeAspect="1" noChangeArrowheads="1"/>
          </p:cNvPicPr>
          <p:nvPr/>
        </p:nvPicPr>
        <p:blipFill>
          <a:blip r:embed="rId2"/>
          <a:srcRect/>
          <a:stretch>
            <a:fillRect/>
          </a:stretch>
        </p:blipFill>
        <p:spPr bwMode="auto">
          <a:xfrm>
            <a:off x="1600200" y="2286000"/>
            <a:ext cx="5629275" cy="191452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 </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 </a:t>
            </a: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B</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pic>
        <p:nvPicPr>
          <p:cNvPr id="50178" name="Picture 2" descr="http://algolist.manual.ru/ds/gif/s_fig43.gif"/>
          <p:cNvPicPr>
            <a:picLocks noChangeAspect="1" noChangeArrowheads="1"/>
          </p:cNvPicPr>
          <p:nvPr/>
        </p:nvPicPr>
        <p:blipFill>
          <a:blip r:embed="rId2"/>
          <a:srcRect/>
          <a:stretch>
            <a:fillRect/>
          </a:stretch>
        </p:blipFill>
        <p:spPr bwMode="auto">
          <a:xfrm>
            <a:off x="1371600" y="1676400"/>
            <a:ext cx="4838700" cy="1657351"/>
          </a:xfrm>
          <a:prstGeom prst="rect">
            <a:avLst/>
          </a:prstGeom>
          <a:noFill/>
        </p:spPr>
      </p:pic>
      <p:pic>
        <p:nvPicPr>
          <p:cNvPr id="50180" name="Picture 4" descr="http://algolist.manual.ru/ds/gif/s_fig44.gif"/>
          <p:cNvPicPr>
            <a:picLocks noChangeAspect="1" noChangeArrowheads="1"/>
          </p:cNvPicPr>
          <p:nvPr/>
        </p:nvPicPr>
        <p:blipFill>
          <a:blip r:embed="rId3"/>
          <a:srcRect/>
          <a:stretch>
            <a:fillRect/>
          </a:stretch>
        </p:blipFill>
        <p:spPr bwMode="auto">
          <a:xfrm>
            <a:off x="2667000" y="4419600"/>
            <a:ext cx="4800600" cy="1657351"/>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a:srcRect/>
          <a:stretch>
            <a:fillRect/>
          </a:stretch>
        </p:blipFill>
        <p:spPr bwMode="auto">
          <a:xfrm>
            <a:off x="533400" y="1066800"/>
            <a:ext cx="7820025" cy="5452149"/>
          </a:xfrm>
          <a:prstGeom prst="rect">
            <a:avLst/>
          </a:prstGeom>
          <a:noFill/>
          <a:ln w="9525">
            <a:noFill/>
            <a:miter lim="800000"/>
            <a:headEnd/>
            <a:tailEnd/>
          </a:ln>
          <a:effectLst/>
        </p:spPr>
      </p:pic>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 деревья (кучи)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Rectangle 5"/>
          <p:cNvSpPr/>
          <p:nvPr/>
        </p:nvSpPr>
        <p:spPr>
          <a:xfrm>
            <a:off x="4953000" y="6172200"/>
            <a:ext cx="3962400" cy="523220"/>
          </a:xfrm>
          <a:prstGeom prst="rect">
            <a:avLst/>
          </a:prstGeom>
        </p:spPr>
        <p:txBody>
          <a:bodyPr wrap="square">
            <a:spAutoFit/>
          </a:bodyPr>
          <a:lstStyle/>
          <a:p>
            <a:r>
              <a:rPr lang="en-US" sz="1400" dirty="0" smtClean="0">
                <a:solidFill>
                  <a:srgbClr val="0000FF"/>
                </a:solidFill>
              </a:rPr>
              <a:t>http://www.mkurnosov.net/teaching/uploads/DSA/dsa-spring2015-lec7.pdf</a:t>
            </a:r>
            <a:endParaRPr lang="ru-RU" sz="1400" dirty="0">
              <a:solidFill>
                <a:srgbClr val="0000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Еще немного терминологии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5121" name="Rectangle 1"/>
          <p:cNvSpPr>
            <a:spLocks noChangeArrowheads="1"/>
          </p:cNvSpPr>
          <p:nvPr/>
        </p:nvSpPr>
        <p:spPr bwMode="auto">
          <a:xfrm>
            <a:off x="914400" y="1295400"/>
            <a:ext cx="7086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Высота</a:t>
            </a:r>
            <a:r>
              <a:rPr kumimoji="0" lang="ru-RU" sz="1800" b="0" i="0" u="none" strike="noStrike" cap="none" normalizeH="0" baseline="0" dirty="0" smtClean="0">
                <a:ln>
                  <a:noFill/>
                </a:ln>
                <a:solidFill>
                  <a:schemeClr val="tx1"/>
                </a:solidFill>
                <a:effectLst/>
                <a:latin typeface="Arial" charset="0"/>
                <a:cs typeface="Arial" charset="0"/>
              </a:rPr>
              <a:t> узла</a:t>
            </a:r>
            <a:r>
              <a:rPr kumimoji="0" lang="ru-RU" sz="1800" b="0" i="0" u="none" strike="noStrike" cap="none" normalizeH="0" dirty="0" smtClean="0">
                <a:ln>
                  <a:noFill/>
                </a:ln>
                <a:solidFill>
                  <a:schemeClr val="tx1"/>
                </a:solidFill>
                <a:effectLst/>
                <a:latin typeface="Arial" charset="0"/>
                <a:cs typeface="Arial" charset="0"/>
              </a:rPr>
              <a:t> – это длина</a:t>
            </a:r>
            <a:r>
              <a:rPr kumimoji="0" lang="ru-RU" sz="1800" b="0" i="0" u="none" strike="noStrike" cap="none" normalizeH="0" baseline="0" dirty="0" smtClean="0">
                <a:ln>
                  <a:noFill/>
                </a:ln>
                <a:solidFill>
                  <a:schemeClr val="tx1"/>
                </a:solidFill>
                <a:effectLst/>
                <a:latin typeface="Arial" charset="0"/>
                <a:cs typeface="Arial" charset="0"/>
              </a:rPr>
              <a:t> самого длинного пути от этого узла к листу. Высота корня – это высота всего дерева. Иными словами</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высота</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дерева</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 это</a:t>
            </a:r>
            <a:r>
              <a:rPr kumimoji="0" lang="ru-RU" sz="1800" b="0" i="0" u="none" strike="noStrike" cap="none" normalizeH="0" dirty="0" smtClean="0">
                <a:ln>
                  <a:noFill/>
                </a:ln>
                <a:solidFill>
                  <a:schemeClr val="tx1"/>
                </a:solidFill>
                <a:effectLst/>
                <a:latin typeface="Arial" charset="0"/>
                <a:cs typeface="Arial" charset="0"/>
              </a:rPr>
              <a:t> </a:t>
            </a:r>
            <a:r>
              <a:rPr kumimoji="0" lang="en-GB" sz="18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число уровней</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 дереве</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Более</a:t>
            </a:r>
            <a:r>
              <a:rPr kumimoji="0" lang="ru-RU" sz="1800" b="0" i="0" u="none" strike="noStrike" cap="none" normalizeH="0" dirty="0" smtClean="0">
                <a:ln>
                  <a:noFill/>
                </a:ln>
                <a:solidFill>
                  <a:schemeClr val="tx1"/>
                </a:solidFill>
                <a:effectLst/>
                <a:latin typeface="Arial" charset="0"/>
                <a:cs typeface="Arial" charset="0"/>
              </a:rPr>
              <a:t> формально</a:t>
            </a:r>
            <a:r>
              <a:rPr kumimoji="0" lang="en-GB"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высота дерева определяет</a:t>
            </a:r>
            <a:r>
              <a:rPr lang="ru-RU" baseline="0" dirty="0" smtClean="0">
                <a:latin typeface="Arial" charset="0"/>
                <a:cs typeface="Arial" charset="0"/>
              </a:rPr>
              <a:t>ся</a:t>
            </a:r>
            <a:r>
              <a:rPr lang="ru-RU" dirty="0" smtClean="0">
                <a:latin typeface="Arial" charset="0"/>
                <a:cs typeface="Arial" charset="0"/>
              </a:rPr>
              <a:t> так</a:t>
            </a:r>
            <a:r>
              <a:rPr kumimoji="0" lang="en-GB" sz="1800" b="0" i="0" u="none" strike="noStrike" cap="none" normalizeH="0" baseline="0" dirty="0" smtClean="0">
                <a:ln>
                  <a:noFill/>
                </a:ln>
                <a:solidFill>
                  <a:schemeClr val="tx1"/>
                </a:solidFill>
                <a:effectLst/>
                <a:latin typeface="Arial" charset="0"/>
                <a:cs typeface="Arial" charset="0"/>
              </a:rPr>
              <a:t>: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пустого дерева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равна</a:t>
            </a:r>
            <a:r>
              <a:rPr kumimoji="0" lang="en-GB" b="0" i="0" u="none" strike="noStrike" cap="none" normalizeH="0" baseline="0" dirty="0" smtClean="0">
                <a:ln>
                  <a:noFill/>
                </a:ln>
                <a:solidFill>
                  <a:schemeClr val="tx1"/>
                </a:solidFill>
                <a:effectLst/>
                <a:latin typeface="Arial" charset="0"/>
                <a:cs typeface="Arial" charset="0"/>
              </a:rPr>
              <a:t> 0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дерева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с </a:t>
            </a:r>
            <a:r>
              <a:rPr kumimoji="0" lang="en-GB" b="0" i="0" u="none" strike="noStrike" cap="none" normalizeH="0" baseline="0" dirty="0" smtClean="0">
                <a:ln>
                  <a:noFill/>
                </a:ln>
                <a:solidFill>
                  <a:schemeClr val="tx1"/>
                </a:solidFill>
                <a:effectLst/>
                <a:latin typeface="Arial" charset="0"/>
                <a:cs typeface="Arial" charset="0"/>
              </a:rPr>
              <a:t>1 </a:t>
            </a:r>
            <a:r>
              <a:rPr kumimoji="0" lang="ru-RU" b="0" i="0" u="none" strike="noStrike" cap="none" normalizeH="0" baseline="0" dirty="0" smtClean="0">
                <a:ln>
                  <a:noFill/>
                </a:ln>
                <a:solidFill>
                  <a:schemeClr val="tx1"/>
                </a:solidFill>
                <a:effectLst/>
                <a:latin typeface="Arial" charset="0"/>
                <a:cs typeface="Arial" charset="0"/>
              </a:rPr>
              <a:t>элементом</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равна</a:t>
            </a:r>
            <a:r>
              <a:rPr kumimoji="0" lang="en-GB" b="0" i="0" u="none" strike="noStrike" cap="none" normalizeH="0" baseline="0" dirty="0" smtClean="0">
                <a:ln>
                  <a:noFill/>
                </a:ln>
                <a:solidFill>
                  <a:schemeClr val="tx1"/>
                </a:solidFill>
                <a:effectLst/>
                <a:latin typeface="Arial" charset="0"/>
                <a:cs typeface="Arial" charset="0"/>
              </a:rPr>
              <a:t> 1 </a:t>
            </a:r>
          </a:p>
          <a:p>
            <a:pPr lvl="1" indent="457200" algn="just" eaLnBrk="0" fontAlgn="base" hangingPunct="0">
              <a:spcBef>
                <a:spcPct val="0"/>
              </a:spcBef>
              <a:spcAft>
                <a:spcPct val="0"/>
              </a:spcAft>
              <a:buFontTx/>
              <a:buAutoNum type="arabicPeriod"/>
            </a:pPr>
            <a:r>
              <a:rPr kumimoji="0" lang="ru-RU" b="0" i="0" u="none" strike="noStrike" cap="none" normalizeH="0" baseline="0" dirty="0" smtClean="0">
                <a:ln>
                  <a:noFill/>
                </a:ln>
                <a:solidFill>
                  <a:schemeClr val="tx1"/>
                </a:solidFill>
                <a:effectLst/>
                <a:latin typeface="Arial" charset="0"/>
                <a:cs typeface="Arial" charset="0"/>
              </a:rPr>
              <a:t>Высота дерева</a:t>
            </a:r>
            <a:r>
              <a:rPr kumimoji="0" lang="ru-RU" b="0" i="0" u="none" strike="noStrike" cap="none" normalizeH="0" dirty="0" smtClean="0">
                <a:ln>
                  <a:noFill/>
                </a:ln>
                <a:solidFill>
                  <a:schemeClr val="tx1"/>
                </a:solidFill>
                <a:effectLst/>
                <a:latin typeface="Arial" charset="0"/>
                <a:cs typeface="Arial" charset="0"/>
              </a:rPr>
              <a:t> с числом элементов</a:t>
            </a:r>
            <a:r>
              <a:rPr kumimoji="0" lang="en-GB" b="0" i="0" u="none" strike="noStrike" cap="none" normalizeH="0" baseline="0" dirty="0" smtClean="0">
                <a:ln>
                  <a:noFill/>
                </a:ln>
                <a:solidFill>
                  <a:schemeClr val="tx1"/>
                </a:solidFill>
                <a:effectLst/>
                <a:latin typeface="Arial" charset="0"/>
                <a:cs typeface="Arial" charset="0"/>
              </a:rPr>
              <a:t> &gt; 1 </a:t>
            </a:r>
            <a:r>
              <a:rPr kumimoji="0" lang="ru-RU" b="0" i="0" u="none" strike="noStrike" cap="none" normalizeH="0" baseline="0" dirty="0" smtClean="0">
                <a:ln>
                  <a:noFill/>
                </a:ln>
                <a:solidFill>
                  <a:schemeClr val="tx1"/>
                </a:solidFill>
                <a:effectLst/>
                <a:latin typeface="Arial" charset="0"/>
                <a:cs typeface="Arial" charset="0"/>
              </a:rPr>
              <a:t>равна</a:t>
            </a:r>
            <a:endParaRPr lang="ru-RU" dirty="0" smtClean="0">
              <a:latin typeface="Arial" charset="0"/>
              <a:cs typeface="Arial" charset="0"/>
            </a:endParaRPr>
          </a:p>
          <a:p>
            <a:pPr lvl="1" indent="457200" algn="just" eaLnBrk="0" fontAlgn="base" hangingPunct="0">
              <a:spcBef>
                <a:spcPct val="0"/>
              </a:spcBef>
              <a:spcAft>
                <a:spcPct val="0"/>
              </a:spcAft>
            </a:pPr>
            <a:r>
              <a:rPr kumimoji="0" lang="ru-RU" b="0" i="0" u="none" strike="noStrike" cap="none" normalizeH="0" dirty="0" smtClean="0">
                <a:ln>
                  <a:noFill/>
                </a:ln>
                <a:solidFill>
                  <a:schemeClr val="tx1"/>
                </a:solidFill>
                <a:effectLst/>
                <a:latin typeface="Arial" charset="0"/>
                <a:cs typeface="Arial" charset="0"/>
              </a:rPr>
              <a:t>     (</a:t>
            </a:r>
            <a:r>
              <a:rPr kumimoji="0" lang="en-GB" b="0" i="0" u="none" strike="noStrike" cap="none" normalizeH="0" baseline="0" dirty="0" smtClean="0">
                <a:ln>
                  <a:noFill/>
                </a:ln>
                <a:solidFill>
                  <a:schemeClr val="tx1"/>
                </a:solidFill>
                <a:effectLst/>
                <a:latin typeface="Arial" charset="0"/>
                <a:cs typeface="Arial" charset="0"/>
              </a:rPr>
              <a:t>1 + </a:t>
            </a:r>
            <a:r>
              <a:rPr kumimoji="0" lang="ru-RU" b="0" i="0" u="none" strike="noStrike" cap="none" normalizeH="0" baseline="0" dirty="0" smtClean="0">
                <a:ln>
                  <a:noFill/>
                </a:ln>
                <a:solidFill>
                  <a:schemeClr val="tx1"/>
                </a:solidFill>
                <a:effectLst/>
                <a:latin typeface="Arial" charset="0"/>
                <a:cs typeface="Arial" charset="0"/>
              </a:rPr>
              <a:t>высота</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его</a:t>
            </a:r>
            <a:r>
              <a:rPr kumimoji="0" lang="en-GB" b="0" i="0" u="none" strike="noStrike" cap="none" normalizeH="0" baseline="0" dirty="0" smtClean="0">
                <a:ln>
                  <a:noFill/>
                </a:ln>
                <a:solidFill>
                  <a:schemeClr val="tx1"/>
                </a:solidFill>
                <a:effectLst/>
                <a:latin typeface="Arial" charset="0"/>
                <a:cs typeface="Arial" charset="0"/>
              </a:rPr>
              <a:t> </a:t>
            </a:r>
            <a:r>
              <a:rPr kumimoji="0" lang="ru-RU" b="0" i="0" u="none" strike="noStrike" cap="none" normalizeH="0" baseline="0" dirty="0" smtClean="0">
                <a:ln>
                  <a:noFill/>
                </a:ln>
                <a:solidFill>
                  <a:schemeClr val="tx1"/>
                </a:solidFill>
                <a:effectLst/>
                <a:latin typeface="Arial" charset="0"/>
                <a:cs typeface="Arial" charset="0"/>
              </a:rPr>
              <a:t>самого высокого поддерева)</a:t>
            </a:r>
            <a:r>
              <a:rPr kumimoji="0" lang="en-GB" b="0" i="0" u="none" strike="noStrike" cap="none" normalizeH="0" baseline="0" dirty="0" smtClean="0">
                <a:ln>
                  <a:noFill/>
                </a:ln>
                <a:solidFill>
                  <a:schemeClr val="tx1"/>
                </a:solidFill>
                <a:effectLst/>
                <a:latin typeface="Arial" charset="0"/>
                <a:cs typeface="Arial" charset="0"/>
              </a:rPr>
              <a:t>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6" name="Rectangle 5"/>
          <p:cNvSpPr/>
          <p:nvPr/>
        </p:nvSpPr>
        <p:spPr>
          <a:xfrm>
            <a:off x="685800" y="3962400"/>
            <a:ext cx="7696200" cy="646331"/>
          </a:xfrm>
          <a:prstGeom prst="rect">
            <a:avLst/>
          </a:prstGeom>
        </p:spPr>
        <p:txBody>
          <a:bodyPr wrap="square">
            <a:spAutoFit/>
          </a:bodyPr>
          <a:lstStyle/>
          <a:p>
            <a:r>
              <a:rPr lang="ru-RU" b="1" dirty="0" smtClean="0"/>
              <a:t>Глубина</a:t>
            </a:r>
            <a:r>
              <a:rPr lang="en-US" dirty="0" smtClean="0"/>
              <a:t> </a:t>
            </a:r>
            <a:r>
              <a:rPr lang="ru-RU" dirty="0" smtClean="0"/>
              <a:t>узла</a:t>
            </a:r>
            <a:r>
              <a:rPr lang="en-US" dirty="0" smtClean="0"/>
              <a:t> </a:t>
            </a:r>
            <a:r>
              <a:rPr lang="ru-RU" dirty="0" smtClean="0"/>
              <a:t>– это длина</a:t>
            </a:r>
            <a:r>
              <a:rPr lang="en-US" dirty="0" smtClean="0"/>
              <a:t> </a:t>
            </a:r>
            <a:r>
              <a:rPr lang="ru-RU" dirty="0" smtClean="0"/>
              <a:t>пути к его корню.</a:t>
            </a:r>
            <a:r>
              <a:rPr lang="en-US" dirty="0" smtClean="0"/>
              <a:t> </a:t>
            </a:r>
            <a:r>
              <a:rPr lang="ru-RU" dirty="0" smtClean="0"/>
              <a:t>Любой дочерний узел</a:t>
            </a:r>
            <a:r>
              <a:rPr lang="en-US" dirty="0" smtClean="0"/>
              <a:t> </a:t>
            </a:r>
            <a:r>
              <a:rPr lang="ru-RU" dirty="0" smtClean="0"/>
              <a:t>всегда на один уровень ниже своего родительского узла</a:t>
            </a:r>
            <a:r>
              <a:rPr lang="en-US" dirty="0" smtClean="0"/>
              <a:t>.</a:t>
            </a:r>
            <a:endParaRPr lang="ru-RU" dirty="0"/>
          </a:p>
        </p:txBody>
      </p:sp>
      <p:pic>
        <p:nvPicPr>
          <p:cNvPr id="5122" name="Picture 2"/>
          <p:cNvPicPr>
            <a:picLocks noChangeAspect="1" noChangeArrowheads="1"/>
          </p:cNvPicPr>
          <p:nvPr/>
        </p:nvPicPr>
        <p:blipFill>
          <a:blip r:embed="rId2"/>
          <a:srcRect/>
          <a:stretch>
            <a:fillRect/>
          </a:stretch>
        </p:blipFill>
        <p:spPr bwMode="auto">
          <a:xfrm>
            <a:off x="2133600" y="4800600"/>
            <a:ext cx="4657725" cy="165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Реализация кучи</a:t>
            </a:r>
            <a:r>
              <a:rPr lang="ru-RU" sz="3900" b="1" dirty="0" smtClean="0">
                <a:solidFill>
                  <a:schemeClr val="bg1">
                    <a:lumMod val="50000"/>
                  </a:schemeClr>
                </a:solidFill>
                <a:effectLst>
                  <a:outerShdw blurRad="38100" dist="38100" dir="2700000" algn="tl">
                    <a:srgbClr val="000000">
                      <a:alpha val="43137"/>
                    </a:srgbClr>
                  </a:outerShdw>
                </a:effectLst>
                <a:latin typeface="Goudy Stout" pitchFamily="18" charset="0"/>
              </a:rPr>
              <a:t> на основе массива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41987" name="Picture 3"/>
          <p:cNvPicPr>
            <a:picLocks noChangeAspect="1" noChangeArrowheads="1"/>
          </p:cNvPicPr>
          <p:nvPr/>
        </p:nvPicPr>
        <p:blipFill>
          <a:blip r:embed="rId2"/>
          <a:srcRect/>
          <a:stretch>
            <a:fillRect/>
          </a:stretch>
        </p:blipFill>
        <p:spPr bwMode="auto">
          <a:xfrm>
            <a:off x="990600" y="1295400"/>
            <a:ext cx="7581900" cy="513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Поиск максимального элемента в куче</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1026" name="Picture 2"/>
          <p:cNvPicPr>
            <a:picLocks noChangeAspect="1" noChangeArrowheads="1"/>
          </p:cNvPicPr>
          <p:nvPr/>
        </p:nvPicPr>
        <p:blipFill>
          <a:blip r:embed="rId2"/>
          <a:srcRect/>
          <a:stretch>
            <a:fillRect/>
          </a:stretch>
        </p:blipFill>
        <p:spPr bwMode="auto">
          <a:xfrm>
            <a:off x="914400" y="1219200"/>
            <a:ext cx="7777163" cy="5170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Иллюстрация связи кучи с массивом </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1027" name="Picture 3"/>
          <p:cNvPicPr>
            <a:picLocks noChangeAspect="1" noChangeArrowheads="1"/>
          </p:cNvPicPr>
          <p:nvPr/>
        </p:nvPicPr>
        <p:blipFill>
          <a:blip r:embed="rId2"/>
          <a:srcRect/>
          <a:stretch>
            <a:fillRect/>
          </a:stretch>
        </p:blipFill>
        <p:spPr bwMode="auto">
          <a:xfrm>
            <a:off x="914400" y="1600200"/>
            <a:ext cx="5476875" cy="17240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62200" y="4191000"/>
            <a:ext cx="5476875" cy="184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Вставка элемента в кучу</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2050" name="Picture 2"/>
          <p:cNvPicPr>
            <a:picLocks noChangeAspect="1" noChangeArrowheads="1"/>
          </p:cNvPicPr>
          <p:nvPr/>
        </p:nvPicPr>
        <p:blipFill>
          <a:blip r:embed="rId2"/>
          <a:srcRect/>
          <a:stretch>
            <a:fillRect/>
          </a:stretch>
        </p:blipFill>
        <p:spPr bwMode="auto">
          <a:xfrm>
            <a:off x="914400" y="1295400"/>
            <a:ext cx="7561858"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304800" y="381000"/>
            <a:ext cx="85344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Удаление элемента из кучи</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3074" name="Picture 2"/>
          <p:cNvPicPr>
            <a:picLocks noChangeAspect="1" noChangeArrowheads="1"/>
          </p:cNvPicPr>
          <p:nvPr/>
        </p:nvPicPr>
        <p:blipFill>
          <a:blip r:embed="rId2"/>
          <a:srcRect/>
          <a:stretch>
            <a:fillRect/>
          </a:stretch>
        </p:blipFill>
        <p:spPr bwMode="auto">
          <a:xfrm>
            <a:off x="1371600" y="1676400"/>
            <a:ext cx="6800850" cy="43697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N-</a:t>
            </a: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арные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25601" name="Picture 1"/>
          <p:cNvPicPr>
            <a:picLocks noChangeAspect="1" noChangeArrowheads="1"/>
          </p:cNvPicPr>
          <p:nvPr/>
        </p:nvPicPr>
        <p:blipFill>
          <a:blip r:embed="rId2"/>
          <a:srcRect/>
          <a:stretch>
            <a:fillRect/>
          </a:stretch>
        </p:blipFill>
        <p:spPr bwMode="auto">
          <a:xfrm>
            <a:off x="3048000" y="2743200"/>
            <a:ext cx="4800600" cy="384802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3"/>
          <a:srcRect/>
          <a:stretch>
            <a:fillRect/>
          </a:stretch>
        </p:blipFill>
        <p:spPr bwMode="auto">
          <a:xfrm>
            <a:off x="152400" y="1447800"/>
            <a:ext cx="54864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И даже немного теорем...</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28674" name="Picture 2"/>
          <p:cNvPicPr>
            <a:picLocks noChangeAspect="1" noChangeArrowheads="1"/>
          </p:cNvPicPr>
          <p:nvPr/>
        </p:nvPicPr>
        <p:blipFill>
          <a:blip r:embed="rId2"/>
          <a:srcRect/>
          <a:stretch>
            <a:fillRect/>
          </a:stretch>
        </p:blipFill>
        <p:spPr bwMode="auto">
          <a:xfrm>
            <a:off x="6096000" y="2438400"/>
            <a:ext cx="1092679" cy="609600"/>
          </a:xfrm>
          <a:prstGeom prst="rect">
            <a:avLst/>
          </a:prstGeom>
          <a:noFill/>
          <a:ln w="9525">
            <a:noFill/>
            <a:miter lim="800000"/>
            <a:headEnd/>
            <a:tailEnd/>
          </a:ln>
          <a:effectLst/>
        </p:spPr>
      </p:pic>
      <p:sp>
        <p:nvSpPr>
          <p:cNvPr id="28675" name="Rectangle 3"/>
          <p:cNvSpPr>
            <a:spLocks noChangeArrowheads="1"/>
          </p:cNvSpPr>
          <p:nvPr/>
        </p:nvSpPr>
        <p:spPr bwMode="auto">
          <a:xfrm>
            <a:off x="1524000" y="4038600"/>
            <a:ext cx="7239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Tеорема</a:t>
            </a:r>
            <a:r>
              <a:rPr kumimoji="0" lang="ru-RU" sz="1800" b="0" i="0" u="none" strike="noStrike" cap="none" normalizeH="0" baseline="0" dirty="0" smtClean="0">
                <a:ln>
                  <a:noFill/>
                </a:ln>
                <a:solidFill>
                  <a:schemeClr val="tx1"/>
                </a:solidFill>
                <a:effectLst/>
                <a:latin typeface="Arial" charset="0"/>
                <a:cs typeface="Arial" charset="0"/>
              </a:rPr>
              <a:t>  Пусть задано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-арное дерево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высоты </a:t>
            </a:r>
            <a:r>
              <a:rPr kumimoji="0" lang="en-US" sz="1800" b="0" i="1" u="none" strike="noStrike" cap="none" normalizeH="0" baseline="0" dirty="0"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Максимальное</a:t>
            </a:r>
            <a:r>
              <a:rPr kumimoji="0" lang="ru-RU" sz="1800" b="0" i="0" u="none" strike="noStrike" cap="none" normalizeH="0" dirty="0" smtClean="0">
                <a:ln>
                  <a:noFill/>
                </a:ln>
                <a:solidFill>
                  <a:schemeClr val="tx1"/>
                </a:solidFill>
                <a:effectLst/>
                <a:latin typeface="Arial" charset="0"/>
                <a:cs typeface="Arial" charset="0"/>
              </a:rPr>
              <a:t> число</a:t>
            </a:r>
            <a:r>
              <a:rPr kumimoji="0" lang="ru-RU" sz="1800" b="0" i="0" u="none" strike="noStrike" cap="none" normalizeH="0" baseline="0" dirty="0" smtClean="0">
                <a:ln>
                  <a:noFill/>
                </a:ln>
                <a:solidFill>
                  <a:schemeClr val="tx1"/>
                </a:solidFill>
                <a:effectLst/>
                <a:latin typeface="Arial" charset="0"/>
                <a:cs typeface="Arial" charset="0"/>
              </a:rPr>
              <a:t> листовых узлов в </a:t>
            </a:r>
            <a:r>
              <a:rPr kumimoji="0" lang="ru-RU" sz="1800" b="0" i="1" u="none" strike="noStrike" cap="none" normalizeH="0" baseline="0" dirty="0" smtClean="0">
                <a:ln>
                  <a:noFill/>
                </a:ln>
                <a:solidFill>
                  <a:schemeClr val="tx1"/>
                </a:solidFill>
                <a:effectLst/>
                <a:latin typeface="Arial" charset="0"/>
                <a:cs typeface="Arial" charset="0"/>
              </a:rPr>
              <a:t>Т</a:t>
            </a:r>
            <a:r>
              <a:rPr kumimoji="0" lang="ru-RU" sz="1800" b="0" i="0" u="none" strike="noStrike" cap="none" normalizeH="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равно </a:t>
            </a:r>
            <a:r>
              <a:rPr kumimoji="0" lang="en-US" sz="1800" b="0" i="1" u="none" strike="noStrike" cap="none" normalizeH="0" baseline="0" dirty="0" err="1" smtClean="0">
                <a:ln>
                  <a:noFill/>
                </a:ln>
                <a:solidFill>
                  <a:schemeClr val="tx1"/>
                </a:solidFill>
                <a:effectLst/>
                <a:latin typeface="Arial" charset="0"/>
                <a:cs typeface="Arial" charset="0"/>
              </a:rPr>
              <a:t>N</a:t>
            </a:r>
            <a:r>
              <a:rPr kumimoji="0" lang="en-US" sz="1800" b="0" i="1" u="none" strike="noStrike" cap="none" normalizeH="0" baseline="30000" dirty="0" err="1"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8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28676" name="AutoShape 4" descr="tex2html_wrap_inline62845"/>
          <p:cNvSpPr>
            <a:spLocks noChangeAspect="1" noChangeArrowheads="1"/>
          </p:cNvSpPr>
          <p:nvPr/>
        </p:nvSpPr>
        <p:spPr bwMode="auto">
          <a:xfrm>
            <a:off x="4765675" y="90488"/>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8677" name="AutoShape 5" descr="tex2html_wrap_inline62887"/>
          <p:cNvSpPr>
            <a:spLocks noChangeAspect="1" noChangeArrowheads="1"/>
          </p:cNvSpPr>
          <p:nvPr/>
        </p:nvSpPr>
        <p:spPr bwMode="auto">
          <a:xfrm>
            <a:off x="9399588" y="90488"/>
            <a:ext cx="209550" cy="1333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8678" name="Rectangle 6"/>
          <p:cNvSpPr>
            <a:spLocks noChangeArrowheads="1"/>
          </p:cNvSpPr>
          <p:nvPr/>
        </p:nvSpPr>
        <p:spPr bwMode="auto">
          <a:xfrm>
            <a:off x="762000" y="2133600"/>
            <a:ext cx="716280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smtClean="0">
                <a:ln>
                  <a:noFill/>
                </a:ln>
                <a:solidFill>
                  <a:schemeClr val="tx1"/>
                </a:solidFill>
                <a:effectLst/>
                <a:latin typeface="Arial" charset="0"/>
                <a:cs typeface="Arial" charset="0"/>
              </a:rPr>
              <a:t>Теорема</a:t>
            </a:r>
            <a:r>
              <a:rPr kumimoji="0" lang="en-US" sz="1800" b="0" i="0" u="none" strike="noStrike" cap="none" normalizeH="0" baseline="0" dirty="0" smtClean="0">
                <a:ln>
                  <a:noFill/>
                </a:ln>
                <a:solidFill>
                  <a:schemeClr val="tx1"/>
                </a:solidFill>
                <a:effectLst/>
                <a:latin typeface="Arial" charset="0"/>
                <a:cs typeface="Arial" charset="0"/>
              </a:rPr>
              <a:t> </a:t>
            </a:r>
            <a:r>
              <a:rPr kumimoji="0" lang="ru-RU" sz="1800" b="0" i="0" u="none" strike="noStrike" cap="none" normalizeH="0" baseline="0" dirty="0" smtClean="0">
                <a:ln>
                  <a:noFill/>
                </a:ln>
                <a:solidFill>
                  <a:schemeClr val="tx1"/>
                </a:solidFill>
                <a:effectLst/>
                <a:latin typeface="Arial" charset="0"/>
                <a:cs typeface="Arial" charset="0"/>
              </a:rPr>
              <a:t>Пусть задано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-арное дерево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высоты </a:t>
            </a:r>
            <a:r>
              <a:rPr kumimoji="0" lang="en-US" sz="1800" b="0" i="1" u="none" strike="noStrike" cap="none" normalizeH="0" baseline="0" dirty="0" smtClean="0">
                <a:ln>
                  <a:noFill/>
                </a:ln>
                <a:solidFill>
                  <a:schemeClr val="tx1"/>
                </a:solidFill>
                <a:effectLst/>
                <a:latin typeface="Arial" charset="0"/>
                <a:cs typeface="Arial" charset="0"/>
              </a:rPr>
              <a:t>h</a:t>
            </a:r>
            <a:r>
              <a:rPr kumimoji="0" lang="ru-RU"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ts val="120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Максимальное число внутренних узлов в </a:t>
            </a:r>
            <a:r>
              <a:rPr kumimoji="0" lang="ru-RU" sz="1800" b="0" i="1" u="none" strike="noStrike" cap="none" normalizeH="0" baseline="0" dirty="0" smtClean="0">
                <a:ln>
                  <a:noFill/>
                </a:ln>
                <a:solidFill>
                  <a:schemeClr val="tx1"/>
                </a:solidFill>
                <a:effectLst/>
                <a:latin typeface="Arial" charset="0"/>
                <a:cs typeface="Arial" charset="0"/>
              </a:rPr>
              <a:t>T</a:t>
            </a:r>
            <a:r>
              <a:rPr kumimoji="0" lang="ru-RU" sz="1800" b="0" i="0" u="none" strike="noStrike" cap="none" normalizeH="0" baseline="0" dirty="0" smtClean="0">
                <a:ln>
                  <a:noFill/>
                </a:ln>
                <a:solidFill>
                  <a:schemeClr val="tx1"/>
                </a:solidFill>
                <a:effectLst/>
                <a:latin typeface="Arial" charset="0"/>
                <a:cs typeface="Arial" charset="0"/>
              </a:rPr>
              <a:t> равно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Бинарные</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деревья</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23555" name="Picture 3"/>
          <p:cNvPicPr>
            <a:picLocks noChangeAspect="1" noChangeArrowheads="1"/>
          </p:cNvPicPr>
          <p:nvPr/>
        </p:nvPicPr>
        <p:blipFill>
          <a:blip r:embed="rId2"/>
          <a:srcRect/>
          <a:stretch>
            <a:fillRect/>
          </a:stretch>
        </p:blipFill>
        <p:spPr bwMode="auto">
          <a:xfrm>
            <a:off x="2514600" y="1447800"/>
            <a:ext cx="4106680" cy="1905000"/>
          </a:xfrm>
          <a:prstGeom prst="rect">
            <a:avLst/>
          </a:prstGeom>
          <a:noFill/>
          <a:ln w="9525">
            <a:noFill/>
            <a:miter lim="800000"/>
            <a:headEnd/>
            <a:tailEnd/>
          </a:ln>
          <a:effectLst/>
        </p:spPr>
      </p:pic>
      <p:sp>
        <p:nvSpPr>
          <p:cNvPr id="23556" name="Rectangle 4"/>
          <p:cNvSpPr>
            <a:spLocks noChangeArrowheads="1"/>
          </p:cNvSpPr>
          <p:nvPr/>
        </p:nvSpPr>
        <p:spPr bwMode="auto">
          <a:xfrm>
            <a:off x="228600" y="4036874"/>
            <a:ext cx="86868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Следствия из теорем для бинарных деревьев:</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charset="0"/>
                <a:cs typeface="Arial" charset="0"/>
              </a:rPr>
              <a:t>Бинарное дерево</a:t>
            </a:r>
            <a:r>
              <a:rPr kumimoji="0" lang="ru-RU" sz="1600" b="0" i="0" u="none" strike="noStrike" cap="none" normalizeH="0" dirty="0" smtClean="0">
                <a:ln>
                  <a:noFill/>
                </a:ln>
                <a:solidFill>
                  <a:schemeClr val="tx1"/>
                </a:solidFill>
                <a:effectLst/>
                <a:latin typeface="Arial" charset="0"/>
                <a:cs typeface="Arial" charset="0"/>
              </a:rPr>
              <a:t> высоты</a:t>
            </a:r>
            <a:r>
              <a:rPr kumimoji="0" lang="ru-RU" sz="1600" b="0" i="0" u="none" strike="noStrike" cap="none" normalizeH="0" baseline="0" dirty="0" smtClean="0">
                <a:ln>
                  <a:noFill/>
                </a:ln>
                <a:solidFill>
                  <a:schemeClr val="tx1"/>
                </a:solidFill>
                <a:effectLst/>
                <a:latin typeface="Arial" charset="0"/>
                <a:cs typeface="Arial" charset="0"/>
              </a:rPr>
              <a:t> </a:t>
            </a:r>
            <a:r>
              <a:rPr kumimoji="0" lang="en-US" sz="1600" b="0" i="1" u="none" strike="noStrike" cap="none" normalizeH="0" baseline="0" dirty="0" smtClean="0">
                <a:ln>
                  <a:noFill/>
                </a:ln>
                <a:solidFill>
                  <a:schemeClr val="tx1"/>
                </a:solidFill>
                <a:effectLst/>
                <a:latin typeface="Arial" charset="0"/>
                <a:cs typeface="Arial" charset="0"/>
              </a:rPr>
              <a:t>h</a:t>
            </a:r>
            <a:r>
              <a:rPr kumimoji="0" lang="ru-RU" sz="1600" b="0" i="0" u="none" strike="noStrike" cap="none" normalizeH="0" baseline="0" dirty="0" smtClean="0">
                <a:ln>
                  <a:noFill/>
                </a:ln>
                <a:solidFill>
                  <a:schemeClr val="tx1"/>
                </a:solidFill>
                <a:effectLst/>
                <a:latin typeface="Arial" charset="0"/>
                <a:cs typeface="Arial" charset="0"/>
              </a:rPr>
              <a:t>  имеет максимум</a:t>
            </a:r>
            <a:r>
              <a:rPr kumimoji="0" lang="en-US" sz="1600" b="0" i="0" u="none" strike="noStrike" cap="none" normalizeH="0" baseline="0" dirty="0" smtClean="0">
                <a:ln>
                  <a:noFill/>
                </a:ln>
                <a:solidFill>
                  <a:schemeClr val="tx1"/>
                </a:solidFill>
                <a:effectLst/>
                <a:latin typeface="Arial" charset="0"/>
                <a:cs typeface="Arial" charset="0"/>
              </a:rPr>
              <a:t> </a:t>
            </a:r>
            <a:r>
              <a:rPr kumimoji="0" lang="en-US" sz="1600" b="0" i="1" u="none" strike="noStrike" cap="none" normalizeH="0" baseline="0" dirty="0" smtClean="0">
                <a:ln>
                  <a:noFill/>
                </a:ln>
                <a:solidFill>
                  <a:schemeClr val="tx1"/>
                </a:solidFill>
                <a:effectLst/>
                <a:latin typeface="Arial" charset="0"/>
                <a:cs typeface="Arial" charset="0"/>
              </a:rPr>
              <a:t>2</a:t>
            </a:r>
            <a:r>
              <a:rPr kumimoji="0" lang="en-US" sz="1600" b="0" i="1" u="none" strike="noStrike" cap="none" normalizeH="0" baseline="30000" dirty="0" smtClean="0">
                <a:ln>
                  <a:noFill/>
                </a:ln>
                <a:solidFill>
                  <a:schemeClr val="tx1"/>
                </a:solidFill>
                <a:effectLst/>
                <a:latin typeface="Arial" charset="0"/>
                <a:cs typeface="Arial" charset="0"/>
              </a:rPr>
              <a:t>h+1</a:t>
            </a:r>
            <a:r>
              <a:rPr kumimoji="0" lang="en-US" sz="1600" b="0" i="1" u="none" strike="noStrike" cap="none" normalizeH="0" baseline="0" dirty="0" smtClean="0">
                <a:ln>
                  <a:noFill/>
                </a:ln>
                <a:solidFill>
                  <a:schemeClr val="tx1"/>
                </a:solidFill>
                <a:effectLst/>
                <a:latin typeface="Arial" charset="0"/>
                <a:cs typeface="Arial" charset="0"/>
              </a:rPr>
              <a:t>-1</a:t>
            </a:r>
            <a:r>
              <a:rPr kumimoji="0" lang="ru-RU" sz="1600" b="0" i="0" u="none" strike="noStrike" cap="none" normalizeH="0" baseline="0" dirty="0" smtClean="0">
                <a:ln>
                  <a:noFill/>
                </a:ln>
                <a:solidFill>
                  <a:schemeClr val="tx1"/>
                </a:solidFill>
                <a:effectLst/>
                <a:latin typeface="Arial" charset="0"/>
                <a:cs typeface="Arial" charset="0"/>
              </a:rPr>
              <a:t> внутренних узлов.</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chemeClr val="tx1"/>
                </a:solidFill>
                <a:effectLst/>
                <a:latin typeface="Arial" charset="0"/>
                <a:cs typeface="Arial" charset="0"/>
              </a:rPr>
              <a:t>Высота бинарного дерева с </a:t>
            </a:r>
            <a:r>
              <a:rPr kumimoji="0" lang="ru-RU" sz="1600" b="0" i="1" u="none" strike="noStrike" cap="none" normalizeH="0" baseline="0" dirty="0" smtClean="0">
                <a:ln>
                  <a:noFill/>
                </a:ln>
                <a:solidFill>
                  <a:schemeClr val="tx1"/>
                </a:solidFill>
                <a:effectLst/>
                <a:latin typeface="Arial" charset="0"/>
                <a:cs typeface="Arial" charset="0"/>
              </a:rPr>
              <a:t>n</a:t>
            </a:r>
            <a:r>
              <a:rPr kumimoji="0" lang="ru-RU" sz="1600" b="0" i="0" u="none" strike="noStrike" cap="none" normalizeH="0" baseline="0" dirty="0" smtClean="0">
                <a:ln>
                  <a:noFill/>
                </a:ln>
                <a:solidFill>
                  <a:schemeClr val="tx1"/>
                </a:solidFill>
                <a:effectLst/>
                <a:latin typeface="Arial" charset="0"/>
                <a:cs typeface="Arial" charset="0"/>
              </a:rPr>
              <a:t> внутренними узлами равна как минимум</a:t>
            </a:r>
            <a:r>
              <a:rPr kumimoji="0" lang="en-US" sz="1800" b="0" i="0" u="none" strike="noStrike" cap="none" normalizeH="0" baseline="0" dirty="0" smtClean="0">
                <a:ln>
                  <a:noFill/>
                </a:ln>
                <a:solidFill>
                  <a:schemeClr val="tx1"/>
                </a:solidFill>
                <a:effectLst/>
                <a:latin typeface="Arial" charset="0"/>
                <a:cs typeface="Arial" charset="0"/>
              </a:rPr>
              <a:t>         </a:t>
            </a:r>
            <a:endParaRPr lang="en-US" dirty="0" smtClean="0">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                    Высота бинарного</a:t>
            </a:r>
            <a:r>
              <a:rPr kumimoji="0" lang="ru-RU" sz="1800" b="0" i="0" u="none" strike="noStrike" cap="none" normalizeH="0" dirty="0" smtClean="0">
                <a:ln>
                  <a:noFill/>
                </a:ln>
                <a:solidFill>
                  <a:schemeClr val="tx1"/>
                </a:solidFill>
                <a:effectLst/>
                <a:latin typeface="Arial" charset="0"/>
                <a:cs typeface="Arial" charset="0"/>
              </a:rPr>
              <a:t> дерева с </a:t>
            </a:r>
            <a:r>
              <a:rPr kumimoji="0" lang="ru-RU" sz="1800" b="0" i="1" u="none" strike="noStrike" cap="none" normalizeH="0" baseline="0" dirty="0" smtClean="0">
                <a:ln>
                  <a:noFill/>
                </a:ln>
                <a:solidFill>
                  <a:schemeClr val="tx1"/>
                </a:solidFill>
                <a:effectLst/>
                <a:latin typeface="Arial" charset="0"/>
                <a:cs typeface="Arial" charset="0"/>
              </a:rPr>
              <a:t>n</a:t>
            </a:r>
            <a:r>
              <a:rPr kumimoji="0" lang="ru-RU" sz="1800" b="0" i="0" u="none" strike="noStrike" cap="none" normalizeH="0" baseline="0" dirty="0" smtClean="0">
                <a:ln>
                  <a:noFill/>
                </a:ln>
                <a:solidFill>
                  <a:schemeClr val="tx1"/>
                </a:solidFill>
                <a:effectLst/>
                <a:latin typeface="Arial" charset="0"/>
                <a:cs typeface="Arial" charset="0"/>
              </a:rPr>
              <a:t> узлами равна   </a:t>
            </a:r>
            <a:r>
              <a:rPr kumimoji="0" lang="en-US" sz="1800" b="0" i="0" u="none" strike="noStrike" cap="none" normalizeH="0" baseline="0" dirty="0" smtClean="0">
                <a:ln>
                  <a:noFill/>
                </a:ln>
                <a:solidFill>
                  <a:schemeClr val="tx1"/>
                </a:solidFill>
                <a:effectLst/>
                <a:latin typeface="Arial" charset="0"/>
                <a:cs typeface="Arial" charset="0"/>
              </a:rPr>
              <a:t>            </a:t>
            </a:r>
            <a:r>
              <a:rPr kumimoji="0" lang="ru-RU" sz="1400" b="0" i="0" u="none" strike="noStrike" cap="none" normalizeH="0" baseline="0" dirty="0" smtClean="0">
                <a:ln>
                  <a:noFill/>
                </a:ln>
                <a:solidFill>
                  <a:schemeClr val="tx1"/>
                </a:solidFill>
                <a:effectLst/>
                <a:latin typeface="Arial" charset="0"/>
                <a:cs typeface="Arial" charset="0"/>
              </a:rPr>
              <a:t>.</a:t>
            </a:r>
            <a:r>
              <a:rPr kumimoji="0" lang="ru-RU" sz="1800" b="0" i="0" u="none" strike="noStrike" cap="none" normalizeH="0" baseline="0" dirty="0" smtClean="0">
                <a:ln>
                  <a:noFill/>
                </a:ln>
                <a:solidFill>
                  <a:schemeClr val="tx1"/>
                </a:solidFill>
                <a:effectLst/>
                <a:latin typeface="Arial" charset="0"/>
                <a:cs typeface="Arial" charset="0"/>
              </a:rPr>
              <a:t> </a:t>
            </a:r>
          </a:p>
        </p:txBody>
      </p:sp>
      <p:sp>
        <p:nvSpPr>
          <p:cNvPr id="23557" name="AutoShape 5" descr="tex2html_wrap_inline62845"/>
          <p:cNvSpPr>
            <a:spLocks noChangeAspect="1" noChangeArrowheads="1"/>
          </p:cNvSpPr>
          <p:nvPr/>
        </p:nvSpPr>
        <p:spPr bwMode="auto">
          <a:xfrm>
            <a:off x="2428875" y="-136525"/>
            <a:ext cx="352425"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58" name="AutoShape 6" descr="tex2html_wrap_inline62957"/>
          <p:cNvSpPr>
            <a:spLocks noChangeAspect="1" noChangeArrowheads="1"/>
          </p:cNvSpPr>
          <p:nvPr/>
        </p:nvSpPr>
        <p:spPr bwMode="auto">
          <a:xfrm>
            <a:off x="3849688" y="-136525"/>
            <a:ext cx="552450" cy="24765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59" name="AutoShape 7" descr="tex2html_wrap_inline62961"/>
          <p:cNvSpPr>
            <a:spLocks noChangeAspect="1" noChangeArrowheads="1"/>
          </p:cNvSpPr>
          <p:nvPr/>
        </p:nvSpPr>
        <p:spPr bwMode="auto">
          <a:xfrm>
            <a:off x="12703175" y="-136525"/>
            <a:ext cx="100965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23560" name="AutoShape 8" descr="tex2html_wrap_inline59909"/>
          <p:cNvSpPr>
            <a:spLocks noChangeAspect="1" noChangeArrowheads="1"/>
          </p:cNvSpPr>
          <p:nvPr/>
        </p:nvSpPr>
        <p:spPr bwMode="auto">
          <a:xfrm>
            <a:off x="17984788" y="-136525"/>
            <a:ext cx="514350" cy="228600"/>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23561" name="Picture 9"/>
          <p:cNvPicPr>
            <a:picLocks noChangeAspect="1" noChangeArrowheads="1"/>
          </p:cNvPicPr>
          <p:nvPr/>
        </p:nvPicPr>
        <p:blipFill>
          <a:blip r:embed="rId3"/>
          <a:srcRect/>
          <a:stretch>
            <a:fillRect/>
          </a:stretch>
        </p:blipFill>
        <p:spPr bwMode="auto">
          <a:xfrm>
            <a:off x="6400800" y="5486400"/>
            <a:ext cx="685800" cy="304800"/>
          </a:xfrm>
          <a:prstGeom prst="rect">
            <a:avLst/>
          </a:prstGeom>
          <a:noFill/>
          <a:ln w="9525">
            <a:noFill/>
            <a:miter lim="800000"/>
            <a:headEnd/>
            <a:tailEnd/>
          </a:ln>
          <a:effectLst/>
        </p:spPr>
      </p:pic>
      <p:pic>
        <p:nvPicPr>
          <p:cNvPr id="23564" name="Picture 12"/>
          <p:cNvPicPr>
            <a:picLocks noChangeAspect="1" noChangeArrowheads="1"/>
          </p:cNvPicPr>
          <p:nvPr/>
        </p:nvPicPr>
        <p:blipFill>
          <a:blip r:embed="rId4"/>
          <a:srcRect/>
          <a:stretch>
            <a:fillRect/>
          </a:stretch>
        </p:blipFill>
        <p:spPr bwMode="auto">
          <a:xfrm>
            <a:off x="7162800" y="4953000"/>
            <a:ext cx="13462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p:cNvSpPr txBox="1">
            <a:spLocks/>
          </p:cNvSpPr>
          <p:nvPr/>
        </p:nvSpPr>
        <p:spPr>
          <a:xfrm>
            <a:off x="914400" y="381000"/>
            <a:ext cx="7467600" cy="533400"/>
          </a:xfrm>
          <a:prstGeom prst="rect">
            <a:avLst/>
          </a:prstGeom>
          <a:ln cap="rnd">
            <a:noFill/>
            <a:bevel/>
          </a:ln>
          <a:effectLst>
            <a:innerShdw blurRad="63500" dist="50800" dir="2700000">
              <a:prstClr val="black">
                <a:alpha val="50000"/>
              </a:prstClr>
            </a:innerShdw>
          </a:effectLst>
          <a:scene3d>
            <a:camera prst="orthographicFront"/>
            <a:lightRig rig="threePt" dir="t"/>
          </a:scene3d>
          <a:sp3d>
            <a:bevelT/>
          </a:sp3d>
        </p:spPr>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sz="3900" b="1" i="0" u="none" strike="noStrike" kern="1200" cap="none" spc="0" normalizeH="0" baseline="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Реализация бинарного</a:t>
            </a:r>
            <a:r>
              <a:rPr kumimoji="0" lang="ru-RU" sz="3900" b="1" i="0" u="none" strike="noStrike" kern="1200" cap="none" spc="0" normalizeH="0" noProof="0" dirty="0" smtClean="0">
                <a:ln>
                  <a:noFill/>
                </a:ln>
                <a:solidFill>
                  <a:schemeClr val="bg1">
                    <a:lumMod val="50000"/>
                  </a:schemeClr>
                </a:solidFill>
                <a:effectLst>
                  <a:outerShdw blurRad="38100" dist="38100" dir="2700000" algn="tl">
                    <a:srgbClr val="000000">
                      <a:alpha val="43137"/>
                    </a:srgbClr>
                  </a:outerShdw>
                </a:effectLst>
                <a:uLnTx/>
                <a:uFillTx/>
                <a:latin typeface="Goudy Stout" pitchFamily="18" charset="0"/>
              </a:rPr>
              <a:t> дерева</a:t>
            </a:r>
            <a:endParaRPr kumimoji="0" lang="ru-RU" sz="3200" b="1" i="0" u="none" strike="noStrike" kern="1200" cap="none" spc="0" normalizeH="0" baseline="0" noProof="0" dirty="0" smtClean="0">
              <a:ln>
                <a:noFill/>
              </a:ln>
              <a:solidFill>
                <a:schemeClr val="tx1"/>
              </a:solidFill>
              <a:effectLst/>
              <a:uLnTx/>
              <a:uFillTx/>
              <a:latin typeface="Goudy Stout"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609600" y="1524000"/>
            <a:ext cx="6324600" cy="1384995"/>
          </a:xfrm>
          <a:prstGeom prst="rect">
            <a:avLst/>
          </a:prstGeom>
        </p:spPr>
        <p:txBody>
          <a:bodyPr wrap="square">
            <a:spAutoFit/>
          </a:bodyPr>
          <a:lstStyle/>
          <a:p>
            <a:r>
              <a:rPr lang="en-US" sz="1400" b="1" dirty="0" smtClean="0">
                <a:solidFill>
                  <a:srgbClr val="7030A0"/>
                </a:solidFill>
                <a:latin typeface="Consolas" pitchFamily="49" charset="0"/>
                <a:cs typeface="Consolas" pitchFamily="49" charset="0"/>
              </a:rPr>
              <a:t> class </a:t>
            </a:r>
            <a:r>
              <a:rPr lang="en-US" sz="1400" b="1" dirty="0" err="1" smtClean="0">
                <a:solidFill>
                  <a:srgbClr val="7030A0"/>
                </a:solidFill>
                <a:latin typeface="Consolas" pitchFamily="49" charset="0"/>
                <a:cs typeface="Consolas" pitchFamily="49" charset="0"/>
              </a:rPr>
              <a:t>BinaryTreeNode</a:t>
            </a:r>
            <a:endParaRPr lang="en-US" sz="1400" b="1" dirty="0" smtClean="0">
              <a:solidFill>
                <a:srgbClr val="7030A0"/>
              </a:solidFill>
              <a:latin typeface="Consolas" pitchFamily="49" charset="0"/>
              <a:cs typeface="Consolas" pitchFamily="49" charset="0"/>
            </a:endParaRPr>
          </a:p>
          <a:p>
            <a:r>
              <a:rPr lang="ru-RU" sz="1400" b="1" dirty="0" smtClean="0">
                <a:solidFill>
                  <a:srgbClr val="7030A0"/>
                </a:solidFill>
                <a:latin typeface="Consolas" pitchFamily="49" charset="0"/>
                <a:cs typeface="Consolas" pitchFamily="49" charset="0"/>
              </a:rPr>
              <a:t>    {</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int</a:t>
            </a:r>
            <a:r>
              <a:rPr lang="en-US" sz="1400" b="1" dirty="0" smtClean="0">
                <a:solidFill>
                  <a:srgbClr val="7030A0"/>
                </a:solidFill>
                <a:latin typeface="Consolas" pitchFamily="49" charset="0"/>
                <a:cs typeface="Consolas" pitchFamily="49" charset="0"/>
              </a:rPr>
              <a:t> data;</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left = null;</a:t>
            </a:r>
          </a:p>
          <a:p>
            <a:r>
              <a:rPr lang="en-US" sz="1400" b="1" dirty="0" smtClean="0">
                <a:solidFill>
                  <a:srgbClr val="7030A0"/>
                </a:solidFill>
                <a:latin typeface="Consolas" pitchFamily="49" charset="0"/>
                <a:cs typeface="Consolas" pitchFamily="49" charset="0"/>
              </a:rPr>
              <a:t>        public </a:t>
            </a:r>
            <a:r>
              <a:rPr lang="en-US" sz="1400" b="1" dirty="0" err="1" smtClean="0">
                <a:solidFill>
                  <a:srgbClr val="7030A0"/>
                </a:solidFill>
                <a:latin typeface="Consolas" pitchFamily="49" charset="0"/>
                <a:cs typeface="Consolas" pitchFamily="49" charset="0"/>
              </a:rPr>
              <a:t>BinaryTreeNode</a:t>
            </a:r>
            <a:r>
              <a:rPr lang="en-US" sz="1400" b="1" dirty="0" smtClean="0">
                <a:solidFill>
                  <a:srgbClr val="7030A0"/>
                </a:solidFill>
                <a:latin typeface="Consolas" pitchFamily="49" charset="0"/>
                <a:cs typeface="Consolas" pitchFamily="49" charset="0"/>
              </a:rPr>
              <a:t> right = null;</a:t>
            </a:r>
          </a:p>
          <a:p>
            <a:r>
              <a:rPr lang="ru-RU" sz="1400" b="1" dirty="0" smtClean="0">
                <a:solidFill>
                  <a:srgbClr val="7030A0"/>
                </a:solidFill>
                <a:latin typeface="Consolas" pitchFamily="49" charset="0"/>
                <a:cs typeface="Consolas" pitchFamily="49" charset="0"/>
              </a:rPr>
              <a:t>    }</a:t>
            </a:r>
            <a:endParaRPr lang="ru-RU" sz="1400" b="1" dirty="0">
              <a:solidFill>
                <a:srgbClr val="7030A0"/>
              </a:solidFill>
              <a:latin typeface="Consolas" pitchFamily="49" charset="0"/>
              <a:cs typeface="Consolas" pitchFamily="49" charset="0"/>
            </a:endParaRPr>
          </a:p>
        </p:txBody>
      </p:sp>
      <p:sp>
        <p:nvSpPr>
          <p:cNvPr id="7" name="Rectangle 6"/>
          <p:cNvSpPr/>
          <p:nvPr/>
        </p:nvSpPr>
        <p:spPr>
          <a:xfrm>
            <a:off x="2590800" y="3336191"/>
            <a:ext cx="6019800" cy="3293209"/>
          </a:xfrm>
          <a:prstGeom prst="rect">
            <a:avLst/>
          </a:prstGeom>
        </p:spPr>
        <p:txBody>
          <a:bodyPr wrap="square">
            <a:spAutoFit/>
          </a:bodyPr>
          <a:lstStyle/>
          <a:p>
            <a:r>
              <a:rPr lang="en-US" sz="1600" dirty="0" smtClean="0">
                <a:latin typeface="Consolas" pitchFamily="49" charset="0"/>
                <a:cs typeface="Consolas" pitchFamily="49" charset="0"/>
              </a:rPr>
              <a:t>public class </a:t>
            </a:r>
            <a:r>
              <a:rPr lang="en-US" sz="1600" dirty="0" err="1" smtClean="0">
                <a:latin typeface="Consolas" pitchFamily="49" charset="0"/>
                <a:cs typeface="Consolas" pitchFamily="49" charset="0"/>
              </a:rPr>
              <a:t>BinaryTree</a:t>
            </a:r>
            <a:endParaRPr lang="en-US" sz="1600" dirty="0" smtClean="0">
              <a:latin typeface="Consolas" pitchFamily="49" charset="0"/>
              <a:cs typeface="Consolas" pitchFamily="49" charset="0"/>
            </a:endParaRPr>
          </a:p>
          <a:p>
            <a:r>
              <a:rPr lang="ru-RU" sz="1600" dirty="0" smtClean="0">
                <a:latin typeface="Consolas" pitchFamily="49" charset="0"/>
                <a:cs typeface="Consolas" pitchFamily="49" charset="0"/>
              </a:rPr>
              <a:t>{</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BinaryTreeNode</a:t>
            </a:r>
            <a:r>
              <a:rPr lang="en-US" sz="1600" dirty="0" smtClean="0">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root</a:t>
            </a:r>
            <a:r>
              <a:rPr lang="en-US" sz="1600" dirty="0" smtClean="0">
                <a:latin typeface="Consolas" pitchFamily="49" charset="0"/>
                <a:cs typeface="Consolas" pitchFamily="49" charset="0"/>
              </a:rPr>
              <a:t> = null;</a:t>
            </a:r>
          </a:p>
          <a:p>
            <a:endParaRPr lang="ru-RU" sz="1600" dirty="0" smtClean="0">
              <a:latin typeface="Consolas" pitchFamily="49" charset="0"/>
              <a:cs typeface="Consolas" pitchFamily="49" charset="0"/>
            </a:endParaRPr>
          </a:p>
          <a:p>
            <a:r>
              <a:rPr lang="nl-NL" sz="1600" dirty="0" smtClean="0">
                <a:latin typeface="Consolas" pitchFamily="49" charset="0"/>
                <a:cs typeface="Consolas" pitchFamily="49" charset="0"/>
              </a:rPr>
              <a:t>        void Insert(</a:t>
            </a:r>
            <a:r>
              <a:rPr lang="ru-RU" sz="1600" dirty="0" smtClean="0">
                <a:latin typeface="Consolas" pitchFamily="49" charset="0"/>
                <a:cs typeface="Consolas" pitchFamily="49" charset="0"/>
              </a:rPr>
              <a:t> </a:t>
            </a:r>
            <a:r>
              <a:rPr lang="nl-NL" sz="1600" dirty="0" smtClean="0">
                <a:latin typeface="Consolas" pitchFamily="49" charset="0"/>
                <a:cs typeface="Consolas" pitchFamily="49" charset="0"/>
              </a:rPr>
              <a:t>int elem )</a:t>
            </a:r>
            <a:r>
              <a:rPr lang="en-US" sz="1600" dirty="0" smtClean="0">
                <a:latin typeface="Consolas" pitchFamily="49" charset="0"/>
                <a:cs typeface="Consolas" pitchFamily="49" charset="0"/>
              </a:rPr>
              <a:t>;</a:t>
            </a:r>
            <a:endParaRPr lang="ru-RU" sz="1600" dirty="0" smtClean="0">
              <a:latin typeface="Consolas" pitchFamily="49" charset="0"/>
              <a:cs typeface="Consolas" pitchFamily="49" charset="0"/>
            </a:endParaRPr>
          </a:p>
          <a:p>
            <a:r>
              <a:rPr lang="en-US" sz="1600" dirty="0" smtClean="0">
                <a:latin typeface="Consolas" pitchFamily="49" charset="0"/>
                <a:cs typeface="Consolas" pitchFamily="49" charset="0"/>
              </a:rPr>
              <a:t>	void Remove( </a:t>
            </a:r>
            <a:r>
              <a:rPr lang="en-US" sz="1600" dirty="0" err="1" smtClean="0">
                <a:latin typeface="Consolas" pitchFamily="49" charset="0"/>
                <a:cs typeface="Consolas" pitchFamily="49" charset="0"/>
              </a:rPr>
              <a:t>int</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elem</a:t>
            </a:r>
            <a:r>
              <a:rPr lang="en-US" sz="1600" dirty="0" smtClean="0">
                <a:latin typeface="Consolas" pitchFamily="49" charset="0"/>
                <a:cs typeface="Consolas" pitchFamily="49" charset="0"/>
              </a:rPr>
              <a:t> );</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PreOrderTraversal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PostOrderTraversal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void </a:t>
            </a:r>
            <a:r>
              <a:rPr lang="en-US" sz="1600" b="1" dirty="0" err="1" smtClean="0">
                <a:solidFill>
                  <a:srgbClr val="7030A0"/>
                </a:solidFill>
                <a:latin typeface="Consolas" pitchFamily="49" charset="0"/>
                <a:cs typeface="Consolas" pitchFamily="49" charset="0"/>
              </a:rPr>
              <a:t>InOrderTraversal</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int</a:t>
            </a:r>
            <a:r>
              <a:rPr lang="en-US" sz="1600" b="1" dirty="0" smtClean="0">
                <a:solidFill>
                  <a:srgbClr val="7030A0"/>
                </a:solidFill>
                <a:latin typeface="Consolas" pitchFamily="49" charset="0"/>
                <a:cs typeface="Consolas" pitchFamily="49" charset="0"/>
              </a:rPr>
              <a:t> Depth( </a:t>
            </a:r>
            <a:r>
              <a:rPr lang="en-US" sz="1600" b="1" dirty="0" err="1" smtClean="0">
                <a:solidFill>
                  <a:srgbClr val="7030A0"/>
                </a:solidFill>
                <a:latin typeface="Consolas" pitchFamily="49" charset="0"/>
                <a:cs typeface="Consolas" pitchFamily="49" charset="0"/>
              </a:rPr>
              <a:t>BinaryTreeNode</a:t>
            </a:r>
            <a:r>
              <a:rPr lang="en-US" sz="1600" b="1" dirty="0" smtClean="0">
                <a:solidFill>
                  <a:srgbClr val="7030A0"/>
                </a:solidFill>
                <a:latin typeface="Consolas" pitchFamily="49" charset="0"/>
                <a:cs typeface="Consolas" pitchFamily="49" charset="0"/>
              </a:rPr>
              <a:t> node</a:t>
            </a:r>
            <a:r>
              <a:rPr lang="ru-RU" sz="1600" b="1" dirty="0" smtClean="0">
                <a:solidFill>
                  <a:srgbClr val="7030A0"/>
                </a:solidFill>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a:t>
            </a:r>
          </a:p>
          <a:p>
            <a:r>
              <a:rPr lang="en-US"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int</a:t>
            </a:r>
            <a:r>
              <a:rPr lang="en-US" sz="1600" b="1" dirty="0" smtClean="0">
                <a:solidFill>
                  <a:srgbClr val="7030A0"/>
                </a:solidFill>
                <a:latin typeface="Consolas" pitchFamily="49" charset="0"/>
                <a:cs typeface="Consolas" pitchFamily="49" charset="0"/>
              </a:rPr>
              <a:t> Height(</a:t>
            </a:r>
            <a:r>
              <a:rPr lang="ru-RU" sz="1600" b="1" dirty="0" smtClean="0">
                <a:solidFill>
                  <a:srgbClr val="7030A0"/>
                </a:solidFill>
                <a:latin typeface="Consolas" pitchFamily="49" charset="0"/>
                <a:cs typeface="Consolas" pitchFamily="49" charset="0"/>
              </a:rPr>
              <a:t> </a:t>
            </a:r>
            <a:r>
              <a:rPr lang="en-US" sz="1600" b="1" dirty="0" err="1" smtClean="0">
                <a:solidFill>
                  <a:srgbClr val="7030A0"/>
                </a:solidFill>
                <a:latin typeface="Consolas" pitchFamily="49" charset="0"/>
                <a:cs typeface="Consolas" pitchFamily="49" charset="0"/>
              </a:rPr>
              <a:t>BinaryTreeNode</a:t>
            </a:r>
            <a:r>
              <a:rPr lang="en-US" sz="1600" b="1" dirty="0" smtClean="0">
                <a:solidFill>
                  <a:srgbClr val="7030A0"/>
                </a:solidFill>
                <a:latin typeface="Consolas" pitchFamily="49" charset="0"/>
                <a:cs typeface="Consolas" pitchFamily="49" charset="0"/>
              </a:rPr>
              <a:t> node</a:t>
            </a:r>
            <a:r>
              <a:rPr lang="ru-RU" sz="1600" b="1" dirty="0" smtClean="0">
                <a:solidFill>
                  <a:srgbClr val="7030A0"/>
                </a:solidFill>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a:t>
            </a:r>
          </a:p>
          <a:p>
            <a:r>
              <a:rPr lang="en-US" sz="1600" dirty="0" smtClean="0">
                <a:latin typeface="Consolas" pitchFamily="49" charset="0"/>
                <a:cs typeface="Consolas" pitchFamily="49" charset="0"/>
              </a:rPr>
              <a:t>	…</a:t>
            </a:r>
          </a:p>
          <a:p>
            <a:r>
              <a:rPr lang="en-US"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4660</TotalTime>
  <Words>1457</Words>
  <Application>Microsoft Office PowerPoint</Application>
  <PresentationFormat>On-screen Show (4:3)</PresentationFormat>
  <Paragraphs>419</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Tim</cp:lastModifiedBy>
  <cp:revision>453</cp:revision>
  <dcterms:created xsi:type="dcterms:W3CDTF">2006-08-16T00:00:00Z</dcterms:created>
  <dcterms:modified xsi:type="dcterms:W3CDTF">2016-04-11T18:33:50Z</dcterms:modified>
</cp:coreProperties>
</file>