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2" r:id="rId2"/>
    <p:sldId id="318" r:id="rId3"/>
    <p:sldId id="322" r:id="rId4"/>
    <p:sldId id="323" r:id="rId5"/>
    <p:sldId id="319" r:id="rId6"/>
    <p:sldId id="314" r:id="rId7"/>
    <p:sldId id="320" r:id="rId8"/>
    <p:sldId id="321" r:id="rId9"/>
    <p:sldId id="315" r:id="rId10"/>
    <p:sldId id="310" r:id="rId11"/>
    <p:sldId id="324" r:id="rId12"/>
    <p:sldId id="325" r:id="rId13"/>
    <p:sldId id="311" r:id="rId14"/>
    <p:sldId id="312" r:id="rId15"/>
    <p:sldId id="326" r:id="rId16"/>
    <p:sldId id="327" r:id="rId17"/>
    <p:sldId id="313" r:id="rId18"/>
    <p:sldId id="330" r:id="rId19"/>
    <p:sldId id="316" r:id="rId20"/>
    <p:sldId id="333" r:id="rId21"/>
    <p:sldId id="317" r:id="rId22"/>
    <p:sldId id="328" r:id="rId23"/>
    <p:sldId id="329" r:id="rId24"/>
    <p:sldId id="332" r:id="rId25"/>
    <p:sldId id="33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25.04.2016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3820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Продвинутые алгоритмы сортировки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0800" y="3124200"/>
            <a:ext cx="51054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кучей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слиянием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Быстрая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подсчетами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Поразрядная сортировка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 descr="http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5400"/>
            <a:ext cx="5181600" cy="4991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MergeSort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64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if (r &lt;= l)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mid = (l + r) / 2;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 a, l, mid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 a, mid + 1, r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Merge( a, l, mid, r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слиянием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(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функция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Merge)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041023"/>
            <a:ext cx="6400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Merge(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mid,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  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temp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[r - l + 1];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Временный массив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l, j = mid+1;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k = 0;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for (k = 0; k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temp.Length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k++)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&gt; mid)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a[j++];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else if (j &gt; r)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temp[k] =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&lt; a[j]) ?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 : a[j++];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    //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Копируем временный массив в изначальный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k = 0;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l;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(k &lt;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temp.Length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&lt;= r)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++] = temp[k++];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слиянием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6970856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229660" y="1307068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http://sorting.valemak.com/merge/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сортировка 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QuickSort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143000"/>
            <a:ext cx="3048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 сортировка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QuickSort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1336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	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 (r &lt;= l)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return;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 = Partition( a, l, r 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Sort(a, l, p - 1);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Sort(a, p + 1, r);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функция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Partition)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95400"/>
            <a:ext cx="6400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Partition(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pivot = a[r];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l-1, j = r;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while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j)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(a[++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&lt; pivot) 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while (a[--j] &gt; pivot)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if ( j == l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break;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 j)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Swap( ref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], ref a[j]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Swap( ref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], ref a[r] 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Быстрая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858000" cy="490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10200" y="1371600"/>
            <a:ext cx="343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http://sorting.valemak.com/quick/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CountingSort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7" name="Rectangle 6"/>
          <p:cNvSpPr/>
          <p:nvPr/>
        </p:nvSpPr>
        <p:spPr>
          <a:xfrm>
            <a:off x="1371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8" name="Rectangle 7"/>
          <p:cNvSpPr/>
          <p:nvPr/>
        </p:nvSpPr>
        <p:spPr>
          <a:xfrm>
            <a:off x="1905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2438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10" name="Rectangle 9"/>
          <p:cNvSpPr/>
          <p:nvPr/>
        </p:nvSpPr>
        <p:spPr>
          <a:xfrm>
            <a:off x="29718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3" name="Rectangle 12"/>
          <p:cNvSpPr/>
          <p:nvPr/>
        </p:nvSpPr>
        <p:spPr>
          <a:xfrm>
            <a:off x="4038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6" name="Rectangle 15"/>
          <p:cNvSpPr/>
          <p:nvPr/>
        </p:nvSpPr>
        <p:spPr>
          <a:xfrm>
            <a:off x="56388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17" name="Rectangle 16"/>
          <p:cNvSpPr/>
          <p:nvPr/>
        </p:nvSpPr>
        <p:spPr>
          <a:xfrm>
            <a:off x="61722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19" name="Rectangle 18"/>
          <p:cNvSpPr/>
          <p:nvPr/>
        </p:nvSpPr>
        <p:spPr>
          <a:xfrm>
            <a:off x="72390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20" name="Rectangle 19"/>
          <p:cNvSpPr/>
          <p:nvPr/>
        </p:nvSpPr>
        <p:spPr>
          <a:xfrm>
            <a:off x="7772400" y="1676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21" name="Rectangle 20"/>
          <p:cNvSpPr/>
          <p:nvPr/>
        </p:nvSpPr>
        <p:spPr>
          <a:xfrm>
            <a:off x="8382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22" name="Rectangle 21"/>
          <p:cNvSpPr/>
          <p:nvPr/>
        </p:nvSpPr>
        <p:spPr>
          <a:xfrm>
            <a:off x="28956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23" name="Rectangle 22"/>
          <p:cNvSpPr/>
          <p:nvPr/>
        </p:nvSpPr>
        <p:spPr>
          <a:xfrm>
            <a:off x="49530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24" name="Rectangle 23"/>
          <p:cNvSpPr/>
          <p:nvPr/>
        </p:nvSpPr>
        <p:spPr>
          <a:xfrm>
            <a:off x="7162800" y="3276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848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838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31" name="Rectangle 30"/>
          <p:cNvSpPr/>
          <p:nvPr/>
        </p:nvSpPr>
        <p:spPr>
          <a:xfrm>
            <a:off x="1371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0</a:t>
            </a:r>
            <a:endParaRPr lang="ru-RU" sz="2800" dirty="0"/>
          </a:p>
        </p:txBody>
      </p:sp>
      <p:sp>
        <p:nvSpPr>
          <p:cNvPr id="32" name="Rectangle 31"/>
          <p:cNvSpPr/>
          <p:nvPr/>
        </p:nvSpPr>
        <p:spPr>
          <a:xfrm>
            <a:off x="1905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5" name="Rectangle 34"/>
          <p:cNvSpPr/>
          <p:nvPr/>
        </p:nvSpPr>
        <p:spPr>
          <a:xfrm>
            <a:off x="3505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36" name="Rectangle 35"/>
          <p:cNvSpPr/>
          <p:nvPr/>
        </p:nvSpPr>
        <p:spPr>
          <a:xfrm>
            <a:off x="4038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7" name="Rectangle 36"/>
          <p:cNvSpPr/>
          <p:nvPr/>
        </p:nvSpPr>
        <p:spPr>
          <a:xfrm>
            <a:off x="4572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8" name="Rectangle 37"/>
          <p:cNvSpPr/>
          <p:nvPr/>
        </p:nvSpPr>
        <p:spPr>
          <a:xfrm>
            <a:off x="5105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39" name="Rectangle 38"/>
          <p:cNvSpPr/>
          <p:nvPr/>
        </p:nvSpPr>
        <p:spPr>
          <a:xfrm>
            <a:off x="56388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0" name="Rectangle 39"/>
          <p:cNvSpPr/>
          <p:nvPr/>
        </p:nvSpPr>
        <p:spPr>
          <a:xfrm>
            <a:off x="61722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42" name="Rectangle 41"/>
          <p:cNvSpPr/>
          <p:nvPr/>
        </p:nvSpPr>
        <p:spPr>
          <a:xfrm>
            <a:off x="72390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  <p:sp>
        <p:nvSpPr>
          <p:cNvPr id="43" name="Rectangle 42"/>
          <p:cNvSpPr/>
          <p:nvPr/>
        </p:nvSpPr>
        <p:spPr>
          <a:xfrm>
            <a:off x="7772400" y="4953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25" grpId="0" build="allAtOnce"/>
      <p:bldP spid="27" grpId="0" build="allAtOnce"/>
      <p:bldP spid="28" grpId="0" build="allAtOnce"/>
      <p:bldP spid="29" grpId="0" build="allAtOnce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  <p:bldP spid="36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1" grpId="0" build="allAtOnce" animBg="1"/>
      <p:bldP spid="42" grpId="0" build="allAtOnce" animBg="1"/>
      <p:bldP spid="43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CountingSort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fr-FR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MAX = r - l + 1;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buckets = 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[MAX];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dirty="0" smtClean="0">
                <a:latin typeface="Consolas" pitchFamily="49" charset="0"/>
                <a:cs typeface="Consolas" pitchFamily="49" charset="0"/>
              </a:rPr>
              <a:t>            for ( int i=l; i&lt;=r; i++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bucket[ a[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]++;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dirty="0" smtClean="0">
                <a:latin typeface="Consolas" pitchFamily="49" charset="0"/>
                <a:cs typeface="Consolas" pitchFamily="49" charset="0"/>
              </a:rPr>
              <a:t>            for (int i = l, j = l; i &lt;= r; i++)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while ( buckets[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]-- &gt; 0 )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a[j++]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647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6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[1000000];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void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private void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(ref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a, ref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b) {…}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533400" y="381000"/>
            <a:ext cx="81534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 (с учетом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min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и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max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371600"/>
            <a:ext cx="6477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sv-SE" sz="1400" dirty="0" smtClean="0">
                <a:latin typeface="Consolas" pitchFamily="49" charset="0"/>
                <a:cs typeface="Consolas" pitchFamily="49" charset="0"/>
              </a:rPr>
              <a:t>            int min = 0, max = 0;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l; i &lt;= r; i++)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&lt; min) min =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else if (a[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&gt; max) max =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max - min + 1;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[] buckets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            for (int i = l; i &lt;= r; i++)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buckets[a[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- min]++;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min;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&lt;= max;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for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j = 0; j &lt; buckets[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- min]; j++)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a[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++]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подсчетом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680629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29200" y="1295400"/>
            <a:ext cx="375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http://sorting.valemak.com/counting/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 сортировка 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RadixSort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6" name="Picture 4" descr="nul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95800"/>
            <a:ext cx="6357252" cy="1524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62000" y="12954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Массив несколько раз перебирается и элементы перегруппировываются в зависимости от того, какая цифра находится в определённом разряде. После обработки разрядов (всех или почти всех) массив оказывается упорядоченным.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8956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Narrow" pitchFamily="34" charset="0"/>
              </a:rPr>
              <a:t>Элементы перебираются по порядку и группируются по самому младшему разряду (сначала все, заканчивающиеся на 0, затем заканчивающиеся на 1, …, заканчивающиеся на 9). Возникает новая последовательность. Затем группируются по следующему разряду с конца, затем по следующему и т.д. пока не будут перебраны все разряды, от младших к старшим.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971800" y="2286000"/>
            <a:ext cx="368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LSD (Least-Significant-Bit)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971800" y="1681639"/>
            <a:ext cx="3886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#0: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170 45 75 90 2 24 802 66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#1: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9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80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#2: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2 8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4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5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6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6 1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5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9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pass #3: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2 24 45 66 75 90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70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8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02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1366421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buckets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 </a:t>
            </a:r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 = 0; </a:t>
            </a:r>
            <a:r>
              <a:rPr lang="en-US" sz="1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 &lt; 3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d++ )		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для 3-значных чисел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[BASE];	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обнуляем счетчик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считаем элементы с одинаковыми соотв. разрядами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l; i &lt;= r;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          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% BASE]++;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накапливаем счетчики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		for (int i = 1; i &lt; BASE;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           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+=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Чтобы сохранить порядок, начинаем с конца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r; i &gt;= l; i--)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                  buckets[--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digitCount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% BASE]] =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перестраиваем изначальный массив, используя элементы в корзине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	for (int i = l; i &lt;= r; i++)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	            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= buckets[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digitPosition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*= BASE;		</a:t>
            </a:r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переходим на разряд выше</a:t>
            </a:r>
            <a:endParaRPr lang="en-US" sz="1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Поразрядная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295400"/>
            <a:ext cx="3394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http://sorting.valemak.com/radix/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4351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1524000"/>
            <a:ext cx="6477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6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void Insert(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a[++N]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ref a[1], ref a[N]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a[N--];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return N ==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АТД Очереди с приоритетами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647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endParaRPr lang="en-US" sz="1200" b="1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FixUp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&gt; 1 &amp;&amp;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/2] &lt;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Swap(ref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/2],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/= 2;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FixDown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1;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(2*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&lt;= N-1)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j = 2*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 j&lt;N-1 &amp;&amp; a[j] &lt; a[j + 1])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j++;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&gt;= a[j])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Swap(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a[j] 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j;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962400"/>
            <a:ext cx="35577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33859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62800" y="57150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делаем </a:t>
            </a:r>
            <a:r>
              <a:rPr lang="en-US" sz="1100" dirty="0" err="1" smtClean="0"/>
              <a:t>FixDown</a:t>
            </a:r>
            <a:r>
              <a:rPr lang="en-US" sz="1100" dirty="0" smtClean="0"/>
              <a:t>()</a:t>
            </a:r>
            <a:r>
              <a:rPr lang="ru-RU" sz="1100" dirty="0" smtClean="0"/>
              <a:t> 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8288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SortWithPQ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доп. структура (и память)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!!!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pq.Insert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pq.GetMax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&amp;Scy;&amp;ocy;&amp;rcy;&amp;tcy;&amp;icy;&amp;rcy;&amp;ocy;&amp;vcy;&amp;kcy;&amp;acy; &amp;kcy;&amp;ucy;&amp;chcy;&amp;iecy;&amp;jcy; || &amp;Pcy;&amp;icy;&amp;rcy;&amp;acy;&amp;mcy;&amp;icy;&amp;dcy;&amp;acy;&amp;lcy;&amp;softcy;&amp;ncy;&amp;acy;&amp;yacy; &amp;scy;&amp;ocy;&amp;rcy;&amp;tcy;&amp;icy;&amp;rcy;&amp;ocy;&amp;vcy;&amp;kcy;&amp;acy; || Heap sor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68985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HeapSort</a:t>
            </a:r>
            <a:r>
              <a:rPr kumimoji="0" lang="en-US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04800" y="1463219"/>
            <a:ext cx="9906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Sort(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r - l + 1;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строим хип прямо в этом же массиве (но здесь уже не получится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    // так просто отсортировать только часть массива между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 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r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поэтому здесь</a:t>
            </a: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	    // считаем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                  l=0, r =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- 1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en-US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for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r;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&gt;= l;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N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сортируем в хипе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while( N &gt; 0 )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Swap( ref a[l], ref a[N-1]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(a, l, --N);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«Кучизация» (</a:t>
            </a:r>
            <a:r>
              <a:rPr kumimoji="0" lang="en-US" sz="39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Heapify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Heapify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N)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while (2*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+ 1 &lt; N)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k = 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+ 1;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 &lt; N &amp;&amp; a[2*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+ 2] &gt;= a[k])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k = 2*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+ 2;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if (a[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&lt; a[k])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Swap( ref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], ref a[k] 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k;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break;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кучей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010400" cy="487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10200" y="1295400"/>
            <a:ext cx="3403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http://sorting.valemak.com/heap/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1459</Words>
  <Application>Microsoft Office PowerPoint</Application>
  <PresentationFormat>On-screen Show (4:3)</PresentationFormat>
  <Paragraphs>372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402</cp:revision>
  <dcterms:created xsi:type="dcterms:W3CDTF">2006-08-16T00:00:00Z</dcterms:created>
  <dcterms:modified xsi:type="dcterms:W3CDTF">2016-04-25T19:49:15Z</dcterms:modified>
</cp:coreProperties>
</file>