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82" r:id="rId2"/>
    <p:sldId id="327" r:id="rId3"/>
    <p:sldId id="313" r:id="rId4"/>
    <p:sldId id="320" r:id="rId5"/>
    <p:sldId id="312" r:id="rId6"/>
    <p:sldId id="323" r:id="rId7"/>
    <p:sldId id="324" r:id="rId8"/>
    <p:sldId id="314" r:id="rId9"/>
    <p:sldId id="315" r:id="rId10"/>
    <p:sldId id="322" r:id="rId11"/>
    <p:sldId id="321" r:id="rId12"/>
    <p:sldId id="328" r:id="rId13"/>
    <p:sldId id="330" r:id="rId14"/>
    <p:sldId id="318" r:id="rId15"/>
    <p:sldId id="319" r:id="rId16"/>
    <p:sldId id="325" r:id="rId17"/>
    <p:sldId id="331" r:id="rId18"/>
    <p:sldId id="316" r:id="rId19"/>
    <p:sldId id="317" r:id="rId20"/>
    <p:sldId id="329" r:id="rId21"/>
    <p:sldId id="332" r:id="rId22"/>
    <p:sldId id="333" r:id="rId23"/>
    <p:sldId id="334" r:id="rId24"/>
    <p:sldId id="337" r:id="rId25"/>
    <p:sldId id="335" r:id="rId26"/>
    <p:sldId id="33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81000" y="1828800"/>
            <a:ext cx="83820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Алгоритмы на графах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33600" y="3048000"/>
            <a:ext cx="57150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Основные понятия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Представление графов в памяти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Поиск в глубину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Поиск в ширину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Алгоритм Дейкстры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Представление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графов в памяти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Списки смежности</a:t>
            </a:r>
            <a:endParaRPr lang="en-US" sz="2000" b="1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>
                <a:latin typeface="Arial Narrow" pitchFamily="34" charset="0"/>
              </a:rPr>
              <a:t>Данный способ представления больше подходит для разреженных графов, то есть графов у которых количество рёбер гораздо меньше чем количество вершин в квадрате (|E| &lt;&lt; |V|</a:t>
            </a:r>
            <a:r>
              <a:rPr lang="ru-RU" sz="1600" baseline="30000" dirty="0" smtClean="0">
                <a:latin typeface="Arial Narrow" pitchFamily="34" charset="0"/>
              </a:rPr>
              <a:t>2</a:t>
            </a:r>
            <a:r>
              <a:rPr lang="ru-RU" sz="1600" dirty="0" smtClean="0">
                <a:latin typeface="Arial Narrow" pitchFamily="34" charset="0"/>
              </a:rPr>
              <a:t>).</a:t>
            </a:r>
            <a:endParaRPr lang="en-US" sz="1600" dirty="0" smtClean="0">
              <a:latin typeface="Arial Narrow" pitchFamily="34" charset="0"/>
            </a:endParaRPr>
          </a:p>
          <a:p>
            <a:r>
              <a:rPr lang="ru-RU" sz="1600" dirty="0" smtClean="0">
                <a:latin typeface="Arial Narrow" pitchFamily="34" charset="0"/>
              </a:rPr>
              <a:t/>
            </a:r>
            <a:br>
              <a:rPr lang="ru-RU" sz="1600" dirty="0" smtClean="0">
                <a:latin typeface="Arial Narrow" pitchFamily="34" charset="0"/>
              </a:rPr>
            </a:br>
            <a:r>
              <a:rPr lang="ru-RU" sz="1600" dirty="0" smtClean="0">
                <a:latin typeface="Arial Narrow" pitchFamily="34" charset="0"/>
              </a:rPr>
              <a:t>В данном представлении используется массив Adj содержащий |V| списков. В каждом списке Adj[v] содержатся все вершины u, так что между v и u есть ребро. Память требуемая для представления равна O (|E| + |V|) что является лучшим показателем чем матрица смежности для разреженных графов.</a:t>
            </a:r>
            <a:endParaRPr lang="en-US" sz="1600" dirty="0" smtClean="0">
              <a:latin typeface="Arial Narrow" pitchFamily="34" charset="0"/>
            </a:endParaRPr>
          </a:p>
          <a:p>
            <a:r>
              <a:rPr lang="ru-RU" sz="1600" dirty="0" smtClean="0">
                <a:latin typeface="Arial Narrow" pitchFamily="34" charset="0"/>
              </a:rPr>
              <a:t/>
            </a:r>
            <a:br>
              <a:rPr lang="ru-RU" sz="1600" dirty="0" smtClean="0">
                <a:latin typeface="Arial Narrow" pitchFamily="34" charset="0"/>
              </a:rPr>
            </a:br>
            <a:r>
              <a:rPr lang="ru-RU" sz="1600" dirty="0" smtClean="0">
                <a:latin typeface="Arial Narrow" pitchFamily="34" charset="0"/>
              </a:rPr>
              <a:t>Главный недостаток этого способа представления в том, что нет быстрого способа проверить существует ли ребро (u, v).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Представление графов в памяти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 descr="&amp;Rcy;&amp;icy;&amp;scy;.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95400"/>
            <a:ext cx="3991447" cy="1524000"/>
          </a:xfrm>
          <a:prstGeom prst="rect">
            <a:avLst/>
          </a:prstGeom>
          <a:noFill/>
        </p:spPr>
      </p:pic>
      <p:pic>
        <p:nvPicPr>
          <p:cNvPr id="24578" name="Picture 2" descr="&amp;Rcy;&amp;icy;&amp;scy;.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055" y="3505200"/>
            <a:ext cx="7562745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АТД графа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11964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Graph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Число вершин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 = 0;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матрица смежности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[,] graph = null;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еще как вариант: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//private List&lt;List&lt;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&gt;&gt; graph2 = new List&lt;List&lt;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&gt;&gt;();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IsDirected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 ) {…}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void Fill(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[,]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adjMx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) {…}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void Insert(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 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void Remove(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 ) {…}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DFS(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BFS(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{…}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Пути в графе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72084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Путь, для которого никакие рёбра графа не соединяют две вершины пути, называется </a:t>
            </a:r>
            <a:r>
              <a:rPr lang="ru-RU" b="1" dirty="0" smtClean="0"/>
              <a:t>индуцированным путём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Простая цепь, содержащая все вершины графа без повторений, известна как </a:t>
            </a:r>
            <a:r>
              <a:rPr lang="ru-RU" b="1" dirty="0" smtClean="0"/>
              <a:t>Гамильтонов путь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Эйлеровым путем</a:t>
            </a:r>
            <a:r>
              <a:rPr lang="ru-RU" dirty="0" smtClean="0"/>
              <a:t> (англ. </a:t>
            </a:r>
            <a:r>
              <a:rPr lang="ru-RU" i="1" dirty="0" smtClean="0"/>
              <a:t>Eulerian path</a:t>
            </a:r>
            <a:r>
              <a:rPr lang="ru-RU" dirty="0" smtClean="0"/>
              <a:t>) в графе называется путь, который проходит по каждому ребру, причем ровно один раз.</a:t>
            </a:r>
          </a:p>
          <a:p>
            <a:endParaRPr lang="ru-RU" dirty="0" smtClean="0"/>
          </a:p>
          <a:p>
            <a:r>
              <a:rPr lang="ru-RU" dirty="0" smtClean="0"/>
              <a:t>Простой цикл, содержащий все вершины графа без повторений, известен как </a:t>
            </a:r>
            <a:r>
              <a:rPr lang="ru-RU" b="1" dirty="0" smtClean="0"/>
              <a:t>Гамильтонов цикл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Цикл, получаемый добавлением ребра графа к остовному дереву исходного графа, известен как </a:t>
            </a:r>
            <a:r>
              <a:rPr lang="ru-RU" b="1" dirty="0" smtClean="0"/>
              <a:t>Фундаментальный цикл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в ширину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(BFS)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http://habrastorage.org/getpro/habr/post_images/58d/44c/98c/58d44c98c62f9c5107bd2da0d1850b9a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295400"/>
            <a:ext cx="2442754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905000"/>
            <a:ext cx="579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Постановка задачи</a:t>
            </a:r>
          </a:p>
          <a:p>
            <a:r>
              <a:rPr lang="ru-RU" sz="1600" dirty="0" smtClean="0"/>
              <a:t>Требуется найти путь от одной вершины графа до другой, причем путь должен быть минимальным по количеству ребер.</a:t>
            </a:r>
            <a:endParaRPr lang="ru-RU" sz="1600" dirty="0"/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Интуитивно хочется рассматривать вершины графа в порядке увеличения расстояния от исходной — так, как показано на рисунке. Разделим все вершины на три множества:</a:t>
            </a:r>
            <a:br>
              <a:rPr lang="ru-RU" sz="1600" dirty="0" smtClean="0"/>
            </a:b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Полностью обработанные вершины (изначально множество пусто, на рисунке обозначено черным цветом)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Вершины, до которых известно расстояние (изначально в множестве только одна вершина — начальная, на рисунке обозначено серым цветом)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Вершины, про которые ничего не известно (изначально — все вершины, кроме начальной, на рисунке обозначено белым цветом)</a:t>
            </a:r>
            <a:endParaRPr lang="ru-RU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3657600"/>
            <a:ext cx="22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Описание алгоритма</a:t>
            </a:r>
            <a:endParaRPr lang="ru-RU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1143000"/>
            <a:ext cx="2287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http://habrahabr.ru/post/200252/</a:t>
            </a:r>
            <a:endParaRPr lang="ru-RU" sz="1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в ширину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(BFS)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-411163"/>
            <a:ext cx="104775" cy="85725"/>
          </a:xfrm>
          <a:prstGeom prst="rect">
            <a:avLst/>
          </a:prstGeom>
          <a:noFill/>
        </p:spPr>
      </p:pic>
      <p:pic>
        <p:nvPicPr>
          <p:cNvPr id="1027" name="Picture 3" descr="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75" y="-411163"/>
            <a:ext cx="95250" cy="85725"/>
          </a:xfrm>
          <a:prstGeom prst="rect">
            <a:avLst/>
          </a:prstGeom>
          <a:noFill/>
        </p:spPr>
      </p:pic>
      <p:pic>
        <p:nvPicPr>
          <p:cNvPr id="1028" name="Picture 4" descr="(u,v,u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1713" y="-411163"/>
            <a:ext cx="647700" cy="2190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38200" y="4923472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Сложность алгоритма</a:t>
            </a:r>
          </a:p>
          <a:p>
            <a:r>
              <a:rPr lang="ru-RU" dirty="0" smtClean="0"/>
              <a:t>Для каждого ребра и каждой вершины алгоритм выполняет константное число действий, следовательно, временная сложность — O(V + E).</a:t>
            </a:r>
            <a:br>
              <a:rPr lang="ru-RU" dirty="0" smtClean="0"/>
            </a:br>
            <a:r>
              <a:rPr lang="ru-RU" dirty="0" smtClean="0"/>
              <a:t>Максимальное число вершин, одновременно хранящихся в очереди — V, то есть, максимальный объем используемой памяти — O(V).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09600" y="1295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Очевидно, что, как только все вершины черные, работа алгоритма завершена. Будем хранить все серые вершины в очереди и поддерживать следующее свойство: расстояния до всех серых вершин в том порядке, в котором они лежат в очереди, монотонно не убывают.</a:t>
            </a:r>
            <a:br>
              <a:rPr lang="ru-RU" sz="1600" dirty="0" smtClean="0"/>
            </a:br>
            <a:r>
              <a:rPr lang="ru-RU" sz="1600" dirty="0" smtClean="0"/>
              <a:t>Достанем первую вершину из очереди (обозначим ее v). Для каждого из ее соседей w возможен один из двух вариантов:</a:t>
            </a:r>
            <a:br>
              <a:rPr lang="ru-RU" sz="1600" dirty="0" smtClean="0"/>
            </a:br>
            <a:r>
              <a:rPr lang="ru-RU" sz="1600" dirty="0" smtClean="0"/>
              <a:t>w — черная или серая вершина. В таком случае, мы не получаем никакой новой информации.</a:t>
            </a:r>
          </a:p>
          <a:p>
            <a:r>
              <a:rPr lang="ru-RU" sz="1600" dirty="0" smtClean="0"/>
              <a:t>w — белая вершина. Тогда расстояние до нее равно d(w) = d(v) + 1. И, поскольку мы узнали расстояние, w становится серой вершиной</a:t>
            </a:r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Повторяем до тех пор, пока есть хотя бы одна серая вершина.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048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в ширину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(BFS)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-411163"/>
            <a:ext cx="104775" cy="85725"/>
          </a:xfrm>
          <a:prstGeom prst="rect">
            <a:avLst/>
          </a:prstGeom>
          <a:noFill/>
        </p:spPr>
      </p:pic>
      <p:pic>
        <p:nvPicPr>
          <p:cNvPr id="1027" name="Picture 3" descr="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75" y="-411163"/>
            <a:ext cx="95250" cy="85725"/>
          </a:xfrm>
          <a:prstGeom prst="rect">
            <a:avLst/>
          </a:prstGeom>
          <a:noFill/>
        </p:spPr>
      </p:pic>
      <p:pic>
        <p:nvPicPr>
          <p:cNvPr id="1028" name="Picture 4" descr="(u,v,u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1713" y="-411163"/>
            <a:ext cx="647700" cy="2190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38200" y="964079"/>
            <a:ext cx="762000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Stack&lt;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BFS(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3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Queue&lt;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q = new Queue&lt;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[V];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[V];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] = 1;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q.Count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0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j = 0; j &lt; V; j++)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if (graph[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] == 1 &amp;&amp;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[j] == 0)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[j] = 1;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3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(j);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[j] =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if (j ==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backChain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	         }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return null;</a:t>
            </a:r>
          </a:p>
          <a:p>
            <a:r>
              <a:rPr lang="ru-RU" sz="13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3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в глубину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22" name="Picture 2" descr="http://i.stack.imgur.com/odKz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430078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 в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глубину (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DFS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181755"/>
            <a:ext cx="6477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Stack&lt;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DFS(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new Stack&lt;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[V];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[V];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st.Push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= 1;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st.IsEmpty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st.Pop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j = V-1; j &gt;=0; j--)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if (graph[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== 1 &amp;&amp;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[j] == 0)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checkedv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[j] = 1;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st.Push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(j);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[j]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if (j ==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backChain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return null;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«Развертывание» пути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Stack&lt;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backChain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p,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pos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pathStack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pathStack.Push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pos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 pos !=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startPos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pos = p[pos];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pathStack.Push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pos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pathStack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Графы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9700" name="Picture 4" descr="http://habrastorage.org/storage2/746/698/f04/746698f04089990ec3d20ecf21fde7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4876800" cy="3802381"/>
          </a:xfrm>
          <a:prstGeom prst="rect">
            <a:avLst/>
          </a:prstGeom>
          <a:noFill/>
        </p:spPr>
      </p:pic>
      <p:pic>
        <p:nvPicPr>
          <p:cNvPr id="29698" name="Picture 2" descr="http://ikthelp.ru/wp-content/uploads/2013/12/grafy_seti_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962400"/>
            <a:ext cx="5133975" cy="2609851"/>
          </a:xfrm>
          <a:prstGeom prst="rect">
            <a:avLst/>
          </a:prstGeom>
          <a:noFill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676400"/>
            <a:ext cx="41719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 главной функции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[,] graph = {    { 0, 1, 1, 0, 0, 0, 0,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1, 0, 0, 0, 0, 1, 1,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1, 0, 0, 1, 0, 1, 0, 1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0, 1, 0, 1, 0, 0,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0, 0, 1, 0, 1, 0,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1, 1, 0, 1, 0, 0, 0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1, 0, 0, 0, 0, 0, 1 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{ 0, 0, 1, 0, 0, 0, 1, 0 }    };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Graph G = new Graph();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G.Fill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graph, 8 );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Stack&lt;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paths = G.DFS(3,6);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paths.IsEmpty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" -&gt; "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paths.Pop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Дейкстры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кратчайшего пути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считаем расстояние между вершинами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ShortestPath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v)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// ------------------------------------------- подготовка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distances = new 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q = new 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0; i &lt; V;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distances.Add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distances[s] = 0;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. . .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Дейкстры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кратчайшего пути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752600"/>
            <a:ext cx="8305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. . .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// ------------------------------------------ главный цикл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0)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// ---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------------------------------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найти минимальный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                int u = -1, min = int.MaxValue;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    for (int i = 0; i &lt; q.Count;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(distances[q[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]] &lt;= min)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min = distances[q[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u = q[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q.Remove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u 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   . . .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Дейкстры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кратчайшего пути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8305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. . .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// ------------------ нарастить расстояние, если нужно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    for (int i = 0; i &lt; V; i++)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(graph[u,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&gt; 0)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if (distances[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&gt; graph[u,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+ distances[u])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    distances[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= graph[u,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+ distances[u];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distances[v];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Дейкстры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кратчайшего пути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332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Microsoft JhengHei" pitchFamily="34" charset="-120"/>
                <a:ea typeface="Microsoft JhengHei" pitchFamily="34" charset="-120"/>
              </a:rPr>
              <a:t>Priority_queue</a:t>
            </a:r>
            <a:endParaRPr lang="ru-RU" sz="36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0" y="381000"/>
            <a:ext cx="91440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Флойда-Уоршалла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всех пар кратчайших путей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28600" y="2108061"/>
            <a:ext cx="9372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считаем расстояние между вершинами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</a:t>
            </a:r>
            <a:endParaRPr lang="ru-RU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[,] Floyd(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[,] paths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----------------------- 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инициализация матрицы путей (необязательно)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0; i &lt; V; i++)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j = 0; j &lt; V; j++)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paths[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j] = j;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--------------------------------- 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инициализация матрицы расстояний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[,] distances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[V,V];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0; i &lt; V; i++)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j = 0; j &lt; V; j++)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if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== j)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distances[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j] =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distances[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j] = (graph[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j] &gt; 0) ? graph[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j] 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 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. . .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0" y="381000"/>
            <a:ext cx="9144000" cy="121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Алгоритм Флойда-Уоршалла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(поиск всех пар кратчайших путей в графе)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28600" y="1811953"/>
            <a:ext cx="9372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--------------------------------------------------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основной цикл </a:t>
            </a:r>
            <a:endParaRPr lang="en-US" sz="1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u = 0; u &lt; V; u++)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v = 0; v &lt; V; v++)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if (distances[v, u] &gt; 0)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nn-NO" sz="1200" b="1" dirty="0" smtClean="0">
                <a:latin typeface="Consolas" pitchFamily="49" charset="0"/>
                <a:cs typeface="Consolas" pitchFamily="49" charset="0"/>
              </a:rPr>
              <a:t>for (int i = 0; i &lt; V; i++)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    if (u ==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|| v ==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 continue;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    if (distances[u,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&lt;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&amp;&amp; distances[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v] &lt;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 (distances[u, v] &gt; distances[u, </a:t>
            </a:r>
            <a:r>
              <a:rPr lang="en-US" sz="12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] + distances[</a:t>
            </a:r>
            <a:r>
              <a:rPr lang="en-US" sz="12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v])</a:t>
            </a:r>
          </a:p>
          <a:p>
            <a:r>
              <a:rPr lang="ru-RU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                {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s-ES" sz="12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distances</a:t>
            </a:r>
            <a:r>
              <a:rPr lang="es-E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[u, v] = </a:t>
            </a:r>
            <a:r>
              <a:rPr lang="es-ES" sz="12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distances</a:t>
            </a:r>
            <a:r>
              <a:rPr lang="es-E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[u, i] + </a:t>
            </a:r>
            <a:r>
              <a:rPr lang="es-ES" sz="12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distances</a:t>
            </a:r>
            <a:r>
              <a:rPr lang="es-E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[i, v];</a:t>
            </a:r>
          </a:p>
          <a:p>
            <a:r>
              <a:rPr lang="en-U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                    paths[u, v] = </a:t>
            </a:r>
            <a:r>
              <a:rPr lang="en-US" sz="12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2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return distances;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5791200"/>
            <a:ext cx="32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http://habrahabr.ru/post/65367/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752600" y="6096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Алгоритмы на графах — Часть 0: Базовые понятия</a:t>
            </a:r>
            <a:endParaRPr lang="ru-RU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Граф</a:t>
            </a:r>
            <a:r>
              <a:rPr lang="ru-RU" dirty="0" smtClean="0"/>
              <a:t> — это абстрактное представление множества объектов и связей между ними. Графом называют пару (V, E) где V это множество </a:t>
            </a:r>
            <a:r>
              <a:rPr lang="ru-RU" b="1" dirty="0" smtClean="0"/>
              <a:t>вершин</a:t>
            </a:r>
            <a:r>
              <a:rPr lang="ru-RU" dirty="0" smtClean="0"/>
              <a:t>, а E множество пар, каждая из которых представляет собой связь (эти пары называют </a:t>
            </a:r>
            <a:r>
              <a:rPr lang="ru-RU" b="1" dirty="0" smtClean="0"/>
              <a:t>рёбрами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33400" y="32766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Граф может быть </a:t>
            </a:r>
            <a:r>
              <a:rPr lang="ru-RU" b="1" dirty="0" smtClean="0"/>
              <a:t>ориентированным</a:t>
            </a:r>
            <a:r>
              <a:rPr lang="ru-RU" dirty="0" smtClean="0"/>
              <a:t> или </a:t>
            </a:r>
            <a:r>
              <a:rPr lang="ru-RU" b="1" dirty="0" smtClean="0"/>
              <a:t>неориентированным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ориентированном графе, связи являются направленными (то есть пары в E являются упорядоченными, например пары (a, b) и (b, a) это две разные связи). В свою очередь в неориентированном графе, связи ненаправленные, и поэтому если существует связь (a, b) то значит что существует связь (b, a).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194" name="Picture 2" descr="&amp;Rcy;&amp;icy;&amp;scy;.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982897" cy="304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752600" y="5791200"/>
            <a:ext cx="32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http://habrahabr.ru/post/65367/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752600" y="6096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Алгоритмы на графах — Часть 0: Базовые понятия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5791200"/>
            <a:ext cx="32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http://habrahabr.ru/post/65367/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752600" y="6096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Алгоритмы на графах — Часть 0: Базовые понятия</a:t>
            </a:r>
            <a:endParaRPr lang="ru-RU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14478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Степень</a:t>
            </a:r>
            <a:r>
              <a:rPr lang="ru-RU" dirty="0" smtClean="0"/>
              <a:t> вершины может быть входящая и исходящая (для неориентированных графов входящая степень равна исходящей).</a:t>
            </a:r>
            <a:br>
              <a:rPr lang="ru-RU" dirty="0" smtClean="0"/>
            </a:br>
            <a:r>
              <a:rPr lang="ru-RU" i="1" dirty="0" smtClean="0"/>
              <a:t>Входящая степень </a:t>
            </a:r>
            <a:r>
              <a:rPr lang="ru-RU" dirty="0" smtClean="0"/>
              <a:t>вершины v это количество ребер вида (i,</a:t>
            </a:r>
            <a:r>
              <a:rPr lang="ru-RU" b="1" dirty="0" smtClean="0"/>
              <a:t> v</a:t>
            </a:r>
            <a:r>
              <a:rPr lang="ru-RU" dirty="0" smtClean="0"/>
              <a:t>), то есть количество ребер которые «входят» в v.</a:t>
            </a:r>
            <a:br>
              <a:rPr lang="ru-RU" dirty="0" smtClean="0"/>
            </a:br>
            <a:r>
              <a:rPr lang="ru-RU" i="1" dirty="0" smtClean="0"/>
              <a:t>Исходящая степень </a:t>
            </a:r>
            <a:r>
              <a:rPr lang="ru-RU" dirty="0" smtClean="0"/>
              <a:t>вершины v это количество ребер вида (</a:t>
            </a:r>
            <a:r>
              <a:rPr lang="ru-RU" b="1" dirty="0" smtClean="0"/>
              <a:t>v </a:t>
            </a:r>
            <a:r>
              <a:rPr lang="ru-RU" dirty="0" smtClean="0"/>
              <a:t>, i), то есть количество ребер которые «выходят» из v.</a:t>
            </a:r>
            <a:br>
              <a:rPr lang="ru-RU" dirty="0" smtClean="0"/>
            </a:br>
            <a:r>
              <a:rPr lang="ru-RU" dirty="0" smtClean="0"/>
              <a:t>Это не совсем формальное определение (более формально определение через инцидентность), но оно вполне отражает суть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Путь</a:t>
            </a:r>
            <a:r>
              <a:rPr lang="ru-RU" dirty="0" smtClean="0"/>
              <a:t> в графе это конечная последовательность вершин, в которой каждые две вершины идущие подряд соединены ребром. Путь может быть ориентированным или неориентированным в зависимости от графа. На рис 1.а, путем является например последовательность [(1), (4), (5)] на рис 1.б, [(1), (3), (4), (5)].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Еще 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335643"/>
            <a:ext cx="86868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Маршрутом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в графе называют конечную последовательность вершин, в которой каждая вершина (кроме последней) соединена со следующей в последовательности вершиной ребром.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Цепью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называется маршрут без повторяющихся рёбер.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Простой цепью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называется маршрут без повторяющихся вершин (откуда следует, что в простой цепи нет повторяющихся рёбер).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Ориентированным маршрутом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(или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путём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) в орграфе называют конечную последовательность вершин и дуг, в которой каждый элемент инцидентен предыдущему и последующему.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Циклом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называют цепь, в которой первая и последняя вершины совпадают.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При этом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длиной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пути (или цикла) называют число составляющих его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рёбер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. Заметим, что если вершины и    являются концами некоторого ребра, то согласно данному определению, последовательность    является циклом. Чтобы избежать таких «вырожденных» случаев, вводят следующие понятия.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Путь (или цикл) называют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простым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, если ребра в нём не повторяются;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элементарным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, если он простой и вершины в нём не повторяются.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Простейшие свойства путей и циклов: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всякий путь, соединяющий две вершины, содержит элементарный путь, соединяющий те же две вершины;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всякий простой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неэлементарный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путь содержит элементарный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цикл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всякий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простой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цикл, проходящий через некоторую вершину (или ребро), содержит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элементарный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(под-) цикл,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проходящий через ту же вершину (или ребро);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rPr>
              <a:t>петля — элементарный цикл.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-411163"/>
            <a:ext cx="104775" cy="85725"/>
          </a:xfrm>
          <a:prstGeom prst="rect">
            <a:avLst/>
          </a:prstGeom>
          <a:noFill/>
        </p:spPr>
      </p:pic>
      <p:pic>
        <p:nvPicPr>
          <p:cNvPr id="1027" name="Picture 3" descr="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75" y="-411163"/>
            <a:ext cx="95250" cy="85725"/>
          </a:xfrm>
          <a:prstGeom prst="rect">
            <a:avLst/>
          </a:prstGeom>
          <a:noFill/>
        </p:spPr>
      </p:pic>
      <p:pic>
        <p:nvPicPr>
          <p:cNvPr id="1028" name="Picture 4" descr="(u,v,u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1713" y="-411163"/>
            <a:ext cx="647700" cy="21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Еще основные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-411163"/>
            <a:ext cx="104775" cy="85725"/>
          </a:xfrm>
          <a:prstGeom prst="rect">
            <a:avLst/>
          </a:prstGeom>
          <a:noFill/>
        </p:spPr>
      </p:pic>
      <p:pic>
        <p:nvPicPr>
          <p:cNvPr id="1027" name="Picture 3" descr="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75" y="-411163"/>
            <a:ext cx="95250" cy="85725"/>
          </a:xfrm>
          <a:prstGeom prst="rect">
            <a:avLst/>
          </a:prstGeom>
          <a:noFill/>
        </p:spPr>
      </p:pic>
      <p:pic>
        <p:nvPicPr>
          <p:cNvPr id="1028" name="Picture 4" descr="(u,v,u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1713" y="-411163"/>
            <a:ext cx="647700" cy="219075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676400"/>
            <a:ext cx="87777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038600" y="6324600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https://ru.wikipedia.org/wiki</a:t>
            </a:r>
            <a:r>
              <a:rPr lang="ru-RU" sz="1600" dirty="0" smtClean="0">
                <a:latin typeface="Arial Narrow" pitchFamily="34" charset="0"/>
              </a:rPr>
              <a:t>/Граф_(Матемтика)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Представление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графов в памяти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246287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Матрица смежности</a:t>
            </a:r>
            <a:endParaRPr lang="en-US" sz="2000" b="1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latin typeface="Arial Narrow" pitchFamily="34" charset="0"/>
              </a:rPr>
              <a:t>Этот способ является удобным для представления </a:t>
            </a:r>
            <a:r>
              <a:rPr lang="ru-RU" b="1" dirty="0" smtClean="0">
                <a:latin typeface="Arial Narrow" pitchFamily="34" charset="0"/>
              </a:rPr>
              <a:t>плотных</a:t>
            </a:r>
            <a:r>
              <a:rPr lang="ru-RU" dirty="0" smtClean="0">
                <a:latin typeface="Arial Narrow" pitchFamily="34" charset="0"/>
              </a:rPr>
              <a:t> графов, в которых количество рёбер (|E|) примерно равно количеству вершин в квадрате (|V|</a:t>
            </a:r>
            <a:r>
              <a:rPr lang="ru-RU" baseline="30000" dirty="0" smtClean="0">
                <a:latin typeface="Arial Narrow" pitchFamily="34" charset="0"/>
              </a:rPr>
              <a:t>2</a:t>
            </a:r>
            <a:r>
              <a:rPr lang="ru-RU" dirty="0" smtClean="0">
                <a:latin typeface="Arial Narrow" pitchFamily="34" charset="0"/>
              </a:rPr>
              <a:t>). </a:t>
            </a:r>
            <a:br>
              <a:rPr lang="ru-RU" dirty="0" smtClean="0">
                <a:latin typeface="Arial Narrow" pitchFamily="34" charset="0"/>
              </a:rPr>
            </a:br>
            <a:r>
              <a:rPr lang="ru-RU" dirty="0" smtClean="0">
                <a:latin typeface="Arial Narrow" pitchFamily="34" charset="0"/>
              </a:rPr>
              <a:t>В данном представлении мы заполняем матрицу размером |V| x |V| следущим образом: </a:t>
            </a:r>
            <a:endParaRPr lang="en-US" dirty="0" smtClean="0">
              <a:latin typeface="Arial Narrow" pitchFamily="34" charset="0"/>
            </a:endParaRPr>
          </a:p>
          <a:p>
            <a:r>
              <a:rPr lang="ru-RU" dirty="0" smtClean="0">
                <a:latin typeface="Arial Narrow" pitchFamily="34" charset="0"/>
              </a:rPr>
              <a:t/>
            </a:r>
            <a:br>
              <a:rPr lang="ru-RU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			</a:t>
            </a:r>
            <a:r>
              <a:rPr lang="ru-RU" dirty="0" smtClean="0">
                <a:latin typeface="Arial Narrow" pitchFamily="34" charset="0"/>
              </a:rPr>
              <a:t>A[i][j] = 1 (Если существует ребро из i в j)</a:t>
            </a:r>
            <a:br>
              <a:rPr lang="ru-RU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			</a:t>
            </a:r>
            <a:r>
              <a:rPr lang="ru-RU" dirty="0" smtClean="0">
                <a:latin typeface="Arial Narrow" pitchFamily="34" charset="0"/>
              </a:rPr>
              <a:t>A[i][j] = 0 (Иначе)</a:t>
            </a:r>
            <a:endParaRPr lang="en-US" dirty="0" smtClean="0">
              <a:latin typeface="Arial Narrow" pitchFamily="34" charset="0"/>
            </a:endParaRPr>
          </a:p>
          <a:p>
            <a:r>
              <a:rPr lang="ru-RU" dirty="0" smtClean="0">
                <a:latin typeface="Arial Narrow" pitchFamily="34" charset="0"/>
              </a:rPr>
              <a:t/>
            </a:r>
            <a:br>
              <a:rPr lang="ru-RU" dirty="0" smtClean="0">
                <a:latin typeface="Arial Narrow" pitchFamily="34" charset="0"/>
              </a:rPr>
            </a:br>
            <a:r>
              <a:rPr lang="ru-RU" dirty="0" smtClean="0">
                <a:latin typeface="Arial Narrow" pitchFamily="34" charset="0"/>
              </a:rPr>
              <a:t>Данный способ подходит для ориентированных и неориентированных графов. Для неориентированных графов матрица A является симметричной (то есть A[i][j] == A[j][i], т.к. если существует ребро между i и j, то оно является и ребром из i в j, и ребром из j в i). Благодаря этому свойству можно сократить почти в два раза использование памяти, храня элементы только в верхней части матрицы, над главной диагональю)</a:t>
            </a:r>
            <a:br>
              <a:rPr lang="ru-RU" dirty="0" smtClean="0">
                <a:latin typeface="Arial Narrow" pitchFamily="34" charset="0"/>
              </a:rPr>
            </a:br>
            <a:r>
              <a:rPr lang="ru-RU" dirty="0" smtClean="0">
                <a:latin typeface="Arial Narrow" pitchFamily="34" charset="0"/>
              </a:rPr>
              <a:t>Понятно что с помощью данного способа представления, можно быстро проверить есть ли ребро между вершинами v и u, просто посмотрев в ячейку A[v][u].</a:t>
            </a:r>
            <a:br>
              <a:rPr lang="ru-RU" dirty="0" smtClean="0">
                <a:latin typeface="Arial Narrow" pitchFamily="34" charset="0"/>
              </a:rPr>
            </a:br>
            <a:r>
              <a:rPr lang="ru-RU" dirty="0" smtClean="0">
                <a:latin typeface="Arial Narrow" pitchFamily="34" charset="0"/>
              </a:rPr>
              <a:t>С другой стороны этот способ очень громоздкий, так как требует O (|V|</a:t>
            </a:r>
            <a:r>
              <a:rPr lang="ru-RU" baseline="30000" dirty="0" smtClean="0">
                <a:latin typeface="Arial Narrow" pitchFamily="34" charset="0"/>
              </a:rPr>
              <a:t>2</a:t>
            </a:r>
            <a:r>
              <a:rPr lang="ru-RU" dirty="0" smtClean="0">
                <a:latin typeface="Arial Narrow" pitchFamily="34" charset="0"/>
              </a:rPr>
              <a:t>) памяти для хранения матрицы.</a:t>
            </a:r>
            <a:endParaRPr lang="ru-RU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Представление графов в памяти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 descr="&amp;Rcy;&amp;icy;&amp;scy;.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67" y="3124200"/>
            <a:ext cx="8449733" cy="3048000"/>
          </a:xfrm>
          <a:prstGeom prst="rect">
            <a:avLst/>
          </a:prstGeom>
          <a:noFill/>
        </p:spPr>
      </p:pic>
      <p:pic>
        <p:nvPicPr>
          <p:cNvPr id="6" name="Picture 2" descr="&amp;Rcy;&amp;icy;&amp;scy;.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295400"/>
            <a:ext cx="3991447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1516</Words>
  <Application>Microsoft Office PowerPoint</Application>
  <PresentationFormat>Экран (4:3)</PresentationFormat>
  <Paragraphs>319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414</cp:revision>
  <dcterms:created xsi:type="dcterms:W3CDTF">2006-08-16T00:00:00Z</dcterms:created>
  <dcterms:modified xsi:type="dcterms:W3CDTF">2020-05-04T15:00:09Z</dcterms:modified>
</cp:coreProperties>
</file>