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35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000" spc="-1" strike="noStrike">
                <a:solidFill>
                  <a:srgbClr val="003366"/>
                </a:solidFill>
                <a:latin typeface="Arial"/>
              </a:rPr>
              <a:t>Click to move the slide</a:t>
            </a:r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24AC3B6-3DAA-434A-BBA2-4E18A31714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01640" y="4417920"/>
            <a:ext cx="5606640" cy="4181040"/>
          </a:xfrm>
          <a:prstGeom prst="rect">
            <a:avLst/>
          </a:prstGeom>
        </p:spPr>
        <p:txBody>
          <a:bodyPr lIns="92160" rIns="92160" tIns="46080" bIns="4608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55" name="TextShape 3"/>
          <p:cNvSpPr txBox="1"/>
          <p:nvPr/>
        </p:nvSpPr>
        <p:spPr>
          <a:xfrm>
            <a:off x="3970440" y="8829720"/>
            <a:ext cx="3038040" cy="4647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 anchor="b"/>
          <a:p>
            <a:pPr algn="r">
              <a:lnSpc>
                <a:spcPct val="100000"/>
              </a:lnSpc>
            </a:pPr>
            <a:fld id="{34C6A4BA-D266-44DE-9E51-27E6EBA6F5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46400" y="1018800"/>
            <a:ext cx="831492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46400" y="2977920"/>
            <a:ext cx="831492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46400" y="1018800"/>
            <a:ext cx="405756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07360" y="1018800"/>
            <a:ext cx="405756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46400" y="2977920"/>
            <a:ext cx="405756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707360" y="2977920"/>
            <a:ext cx="405756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46400" y="1018800"/>
            <a:ext cx="267732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58000" y="1018800"/>
            <a:ext cx="267732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69600" y="1018800"/>
            <a:ext cx="267732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46400" y="2977920"/>
            <a:ext cx="267732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58000" y="2977920"/>
            <a:ext cx="267732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69600" y="2977920"/>
            <a:ext cx="267732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46400" y="1018800"/>
            <a:ext cx="8314920" cy="3750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46400" y="1018800"/>
            <a:ext cx="8314920" cy="37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46400" y="1018800"/>
            <a:ext cx="4057560" cy="37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07360" y="1018800"/>
            <a:ext cx="4057560" cy="37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46400" y="110520"/>
            <a:ext cx="8314920" cy="3443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46400" y="1018800"/>
            <a:ext cx="405756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7360" y="1018800"/>
            <a:ext cx="4057560" cy="37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46400" y="2977920"/>
            <a:ext cx="405756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46400" y="1018800"/>
            <a:ext cx="4057560" cy="375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7360" y="1018800"/>
            <a:ext cx="405756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07360" y="2977920"/>
            <a:ext cx="405756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0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46400" y="1018800"/>
            <a:ext cx="405756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07360" y="1018800"/>
            <a:ext cx="405756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46400" y="2977920"/>
            <a:ext cx="8314920" cy="178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4372200" y="371160"/>
            <a:ext cx="399600" cy="9143640"/>
          </a:xfrm>
          <a:prstGeom prst="rect">
            <a:avLst/>
          </a:prstGeom>
          <a:solidFill>
            <a:srgbClr val="f1ab1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  <a:spcBef>
                <a:spcPts val="751"/>
              </a:spcBef>
            </a:pPr>
            <a:r>
              <a:rPr b="0" lang="en-US" sz="1500" spc="-1" strike="noStrike">
                <a:solidFill>
                  <a:srgbClr val="ffcc00"/>
                </a:solidFill>
                <a:latin typeface="Arial"/>
              </a:rPr>
              <a:t> 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 rot="5400000">
            <a:off x="4145400" y="-4145040"/>
            <a:ext cx="853200" cy="9143640"/>
          </a:xfrm>
          <a:prstGeom prst="rect">
            <a:avLst/>
          </a:prstGeom>
          <a:solidFill>
            <a:srgbClr val="191f3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1073880" y="853200"/>
            <a:ext cx="7765200" cy="11952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Line 4"/>
          <p:cNvSpPr/>
          <p:nvPr/>
        </p:nvSpPr>
        <p:spPr>
          <a:xfrm flipV="1">
            <a:off x="8608680" y="514080"/>
            <a:ext cx="1800" cy="58320"/>
          </a:xfrm>
          <a:prstGeom prst="line">
            <a:avLst/>
          </a:prstGeom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864000"/>
            <a:ext cx="9143640" cy="299880"/>
          </a:xfrm>
          <a:prstGeom prst="rect">
            <a:avLst/>
          </a:prstGeom>
          <a:solidFill>
            <a:schemeClr val="bg1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446400" y="110520"/>
            <a:ext cx="8314920" cy="742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100" spc="-1" strike="noStrike" cap="small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US" sz="21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46400" y="1018800"/>
            <a:ext cx="8314920" cy="3750480"/>
          </a:xfrm>
          <a:prstGeom prst="rect">
            <a:avLst/>
          </a:prstGeom>
        </p:spPr>
        <p:txBody>
          <a:bodyPr/>
          <a:p>
            <a:pPr marL="257040" indent="-256680">
              <a:lnSpc>
                <a:spcPct val="100000"/>
              </a:lnSpc>
              <a:spcBef>
                <a:spcPts val="315"/>
              </a:spcBef>
              <a:buClr>
                <a:srgbClr val="003264"/>
              </a:buClr>
              <a:buFont typeface="Arial"/>
              <a:buChar char="•"/>
            </a:pPr>
            <a:r>
              <a:rPr b="0" lang="en-US" sz="1580" spc="-1" strike="noStrike">
                <a:solidFill>
                  <a:srgbClr val="191f3f"/>
                </a:solidFill>
                <a:latin typeface="Arial"/>
              </a:rPr>
              <a:t>Click to edit Master text styles</a:t>
            </a: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  <a:p>
            <a:pPr lvl="1" marL="557280" indent="-213840">
              <a:lnSpc>
                <a:spcPct val="100000"/>
              </a:lnSpc>
              <a:spcBef>
                <a:spcPts val="269"/>
              </a:spcBef>
              <a:buClr>
                <a:srgbClr val="0070c0"/>
              </a:buClr>
              <a:buFont typeface="Symbol" charset="2"/>
              <a:buChar char=""/>
            </a:pPr>
            <a:r>
              <a:rPr b="1" lang="en-US" sz="1350" spc="-1" strike="noStrike">
                <a:solidFill>
                  <a:srgbClr val="0070c0"/>
                </a:solidFill>
                <a:latin typeface="Arial"/>
              </a:rPr>
              <a:t>Second level</a:t>
            </a:r>
            <a:endParaRPr b="0" lang="en-US" sz="1350" spc="-1" strike="noStrike">
              <a:solidFill>
                <a:srgbClr val="191f3f"/>
              </a:solidFill>
              <a:latin typeface="Arial"/>
            </a:endParaRPr>
          </a:p>
          <a:p>
            <a:pPr lvl="2" marL="857160" indent="-171000">
              <a:lnSpc>
                <a:spcPct val="100000"/>
              </a:lnSpc>
              <a:spcBef>
                <a:spcPts val="269"/>
              </a:spcBef>
              <a:buClr>
                <a:srgbClr val="0070c0"/>
              </a:buClr>
              <a:buFont typeface="Symbol" charset="2"/>
              <a:buChar char=""/>
            </a:pPr>
            <a:r>
              <a:rPr b="0" lang="en-US" sz="1350" spc="-1" strike="noStrike">
                <a:solidFill>
                  <a:srgbClr val="0070c0"/>
                </a:solidFill>
                <a:latin typeface="Arial"/>
              </a:rPr>
              <a:t>Third level</a:t>
            </a:r>
            <a:endParaRPr b="0" lang="en-US" sz="1350" spc="-1" strike="noStrike">
              <a:solidFill>
                <a:srgbClr val="191f3f"/>
              </a:solidFill>
              <a:latin typeface="Arial"/>
            </a:endParaRPr>
          </a:p>
          <a:p>
            <a:pPr lvl="3" marL="1200240" indent="-171000">
              <a:lnSpc>
                <a:spcPct val="100000"/>
              </a:lnSpc>
              <a:spcBef>
                <a:spcPts val="241"/>
              </a:spcBef>
              <a:buClr>
                <a:srgbClr val="0070c0"/>
              </a:buClr>
              <a:buFont typeface="Symbol" charset="2"/>
              <a:buChar char=""/>
            </a:pPr>
            <a:r>
              <a:rPr b="0" lang="en-US" sz="1200" spc="-1" strike="noStrike">
                <a:solidFill>
                  <a:srgbClr val="0070c0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rgbClr val="191f3f"/>
              </a:solidFill>
              <a:latin typeface="Arial"/>
            </a:endParaRPr>
          </a:p>
          <a:p>
            <a:pPr lvl="4" marL="1542960" indent="-171000">
              <a:lnSpc>
                <a:spcPct val="100000"/>
              </a:lnSpc>
              <a:spcBef>
                <a:spcPts val="210"/>
              </a:spcBef>
              <a:buClr>
                <a:srgbClr val="0070c0"/>
              </a:buClr>
              <a:buFont typeface="StarSymbol"/>
              <a:buChar char="»"/>
            </a:pPr>
            <a:r>
              <a:rPr b="0" lang="en-US" sz="1050" spc="-1" strike="noStrike">
                <a:solidFill>
                  <a:srgbClr val="0070c0"/>
                </a:solidFill>
                <a:latin typeface="Arial"/>
              </a:rPr>
              <a:t>Fifth level</a:t>
            </a:r>
            <a:endParaRPr b="0" lang="en-US" sz="1050" spc="-1" strike="noStrike">
              <a:solidFill>
                <a:srgbClr val="191f3f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6766560" y="4915080"/>
            <a:ext cx="1994760" cy="2282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446400" y="4915080"/>
            <a:ext cx="4927680" cy="22824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cdc.gov/coronavirus/2019-ncov/images/php/contact-tracing/panels/set5/contact-tracing-panel1-phone-1200x675.png" TargetMode="External"/><Relationship Id="rId2" Type="http://schemas.openxmlformats.org/officeDocument/2006/relationships/hyperlink" Target="https://www.cdc.gov/coronavirus/2019-ncov/images/php/contact-tracing/panels/set5/contact-tracing-panel2-health-dept-1200x675.png" TargetMode="External"/><Relationship Id="rId3" Type="http://schemas.openxmlformats.org/officeDocument/2006/relationships/hyperlink" Target="https://in.nau.edu/campus-health-services/covid-19-socialize-safer/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46400" y="110520"/>
            <a:ext cx="8314920" cy="74268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2100" spc="-1" strike="noStrike" cap="small">
                <a:solidFill>
                  <a:srgbClr val="ffffff"/>
                </a:solidFill>
                <a:latin typeface="Arial"/>
              </a:rPr>
              <a:t>COVID-19 important Reminders for students</a:t>
            </a:r>
            <a:endParaRPr b="0" lang="en-US" sz="2100" spc="-1" strike="noStrike">
              <a:solidFill>
                <a:srgbClr val="003366"/>
              </a:solidFill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46400" y="1018800"/>
            <a:ext cx="8314920" cy="375048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 u="sng">
                <a:solidFill>
                  <a:srgbClr val="191f3f"/>
                </a:solidFill>
                <a:uFillTx/>
                <a:latin typeface="Arial"/>
              </a:rPr>
              <a:t>Here are key things </a:t>
            </a:r>
            <a:r>
              <a:rPr b="1" i="1" lang="en-US" sz="1600" spc="-1" strike="noStrike" u="sng">
                <a:solidFill>
                  <a:srgbClr val="191f3f"/>
                </a:solidFill>
                <a:uFillTx/>
                <a:latin typeface="Arial"/>
              </a:rPr>
              <a:t>you</a:t>
            </a:r>
            <a:r>
              <a:rPr b="1" lang="en-US" sz="1600" spc="-1" strike="noStrike" u="sng">
                <a:solidFill>
                  <a:srgbClr val="191f3f"/>
                </a:solidFill>
                <a:uFillTx/>
                <a:latin typeface="Arial"/>
              </a:rPr>
              <a:t> can do to help keep campus open and safer:</a:t>
            </a:r>
            <a:endParaRPr b="0" lang="en-US" sz="1600" spc="-1" strike="noStrike">
              <a:solidFill>
                <a:srgbClr val="191f3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15"/>
              </a:spcBef>
              <a:buClr>
                <a:srgbClr val="003264"/>
              </a:buClr>
              <a:buFont typeface="Calibri"/>
              <a:buAutoNum type="arabicPeriod"/>
            </a:pPr>
            <a:r>
              <a:rPr b="0" lang="en-US" sz="1580" spc="-1" strike="noStrike">
                <a:solidFill>
                  <a:srgbClr val="191f3f"/>
                </a:solidFill>
                <a:latin typeface="Arial"/>
              </a:rPr>
              <a:t>Complete your </a:t>
            </a:r>
            <a:r>
              <a:rPr b="1" lang="en-US" sz="1580" spc="-1" strike="noStrike">
                <a:solidFill>
                  <a:srgbClr val="191f3f"/>
                </a:solidFill>
                <a:latin typeface="Arial"/>
              </a:rPr>
              <a:t>daily Health Check </a:t>
            </a:r>
            <a:r>
              <a:rPr b="0" lang="en-US" sz="1580" spc="-1" strike="noStrike">
                <a:solidFill>
                  <a:srgbClr val="191f3f"/>
                </a:solidFill>
                <a:latin typeface="Arial"/>
              </a:rPr>
              <a:t>symptom screener: </a:t>
            </a:r>
            <a:r>
              <a:rPr b="1" lang="en-US" sz="1580" spc="-1" strike="noStrike">
                <a:solidFill>
                  <a:srgbClr val="191f3f"/>
                </a:solidFill>
                <a:latin typeface="Arial"/>
              </a:rPr>
              <a:t>nau.edu/healthynau</a:t>
            </a: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15"/>
              </a:spcBef>
              <a:buClr>
                <a:srgbClr val="003264"/>
              </a:buClr>
              <a:buFont typeface="Calibri"/>
              <a:buAutoNum type="arabicPeriod"/>
            </a:pPr>
            <a:r>
              <a:rPr b="1" lang="en-US" sz="1580" spc="-1" strike="noStrike">
                <a:solidFill>
                  <a:srgbClr val="191f3f"/>
                </a:solidFill>
                <a:latin typeface="Arial"/>
              </a:rPr>
              <a:t>Report a YELLOW or RED Health Check result: nau.edu/healthynau</a:t>
            </a: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15"/>
              </a:spcBef>
              <a:buClr>
                <a:srgbClr val="003264"/>
              </a:buClr>
              <a:buFont typeface="Calibri"/>
              <a:buAutoNum type="arabicPeriod"/>
            </a:pPr>
            <a:r>
              <a:rPr b="1" lang="en-US" sz="1580" spc="-1" strike="noStrike">
                <a:solidFill>
                  <a:srgbClr val="191f3f"/>
                </a:solidFill>
                <a:latin typeface="Arial"/>
              </a:rPr>
              <a:t>Report a POSITIVE COVID-19 test result </a:t>
            </a:r>
            <a:r>
              <a:rPr b="0" lang="en-US" sz="1580" spc="-1" strike="noStrike">
                <a:solidFill>
                  <a:srgbClr val="191f3f"/>
                </a:solidFill>
                <a:latin typeface="Arial"/>
              </a:rPr>
              <a:t>via the </a:t>
            </a:r>
            <a:r>
              <a:rPr b="1" lang="en-US" sz="1580" spc="-1" strike="noStrike">
                <a:solidFill>
                  <a:srgbClr val="191f3f"/>
                </a:solidFill>
                <a:latin typeface="Arial"/>
              </a:rPr>
              <a:t>online form: nau.edu/healthynau</a:t>
            </a: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15"/>
              </a:spcBef>
              <a:buClr>
                <a:srgbClr val="003264"/>
              </a:buClr>
              <a:buFont typeface="Calibri"/>
              <a:buAutoNum type="arabicPeriod"/>
            </a:pPr>
            <a:r>
              <a:rPr b="1" lang="en-US" sz="1580" spc="-1" strike="noStrike">
                <a:solidFill>
                  <a:srgbClr val="191f3f"/>
                </a:solidFill>
                <a:latin typeface="Arial"/>
              </a:rPr>
              <a:t>Respond to any messages/calls </a:t>
            </a:r>
            <a:r>
              <a:rPr b="0" lang="en-US" sz="1580" spc="-1" strike="noStrike">
                <a:solidFill>
                  <a:srgbClr val="191f3f"/>
                </a:solidFill>
                <a:latin typeface="Arial"/>
              </a:rPr>
              <a:t>from Campus Health Services or Coconino County Health Services</a:t>
            </a: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  <a:p>
            <a:pPr lvl="1" marL="642960" indent="-342720">
              <a:lnSpc>
                <a:spcPct val="100000"/>
              </a:lnSpc>
              <a:spcBef>
                <a:spcPts val="269"/>
              </a:spcBef>
              <a:buClr>
                <a:srgbClr val="0070c0"/>
              </a:buClr>
              <a:buFont typeface="Calibri"/>
              <a:buAutoNum type="alphaLcParenR"/>
            </a:pPr>
            <a:r>
              <a:rPr b="1" lang="en-US" sz="1350" spc="-1" strike="noStrike">
                <a:solidFill>
                  <a:srgbClr val="0070c0"/>
                </a:solidFill>
                <a:latin typeface="Arial"/>
              </a:rPr>
              <a:t>This is part of </a:t>
            </a:r>
            <a:r>
              <a:rPr b="1" lang="en-US" sz="1350" spc="-1" strike="noStrike" u="sng">
                <a:solidFill>
                  <a:srgbClr val="ffcc00"/>
                </a:solidFill>
                <a:uFillTx/>
                <a:latin typeface="Arial"/>
                <a:hlinkClick r:id="rId1"/>
              </a:rPr>
              <a:t>contact tracing </a:t>
            </a:r>
            <a:r>
              <a:rPr b="1" lang="en-US" sz="1350" spc="-1" strike="noStrike">
                <a:solidFill>
                  <a:srgbClr val="0070c0"/>
                </a:solidFill>
                <a:latin typeface="Arial"/>
              </a:rPr>
              <a:t>which will help us slow the spread</a:t>
            </a:r>
            <a:endParaRPr b="0" lang="en-US" sz="1350" spc="-1" strike="noStrike">
              <a:solidFill>
                <a:srgbClr val="191f3f"/>
              </a:solidFill>
              <a:latin typeface="Arial"/>
            </a:endParaRPr>
          </a:p>
          <a:p>
            <a:pPr lvl="1" marL="642960" indent="-342720">
              <a:lnSpc>
                <a:spcPct val="100000"/>
              </a:lnSpc>
              <a:spcBef>
                <a:spcPts val="269"/>
              </a:spcBef>
              <a:buClr>
                <a:srgbClr val="0070c0"/>
              </a:buClr>
              <a:buFont typeface="Calibri"/>
              <a:buAutoNum type="alphaLcParenR"/>
            </a:pPr>
            <a:r>
              <a:rPr b="1" lang="en-US" sz="1350" spc="-1" strike="noStrike">
                <a:solidFill>
                  <a:srgbClr val="0070c0"/>
                </a:solidFill>
                <a:latin typeface="Arial"/>
              </a:rPr>
              <a:t>All information in these calls will </a:t>
            </a:r>
            <a:r>
              <a:rPr b="1" lang="en-US" sz="1350" spc="-1" strike="noStrike" u="sng">
                <a:solidFill>
                  <a:srgbClr val="ffcc00"/>
                </a:solidFill>
                <a:uFillTx/>
                <a:latin typeface="Arial"/>
                <a:hlinkClick r:id="rId2"/>
              </a:rPr>
              <a:t>remain confidential</a:t>
            </a:r>
            <a:endParaRPr b="0" lang="en-US" sz="1350" spc="-1" strike="noStrike">
              <a:solidFill>
                <a:srgbClr val="191f3f"/>
              </a:solidFill>
              <a:latin typeface="Arial"/>
            </a:endParaRPr>
          </a:p>
          <a:p>
            <a:pPr lvl="1" marL="642960" indent="-342720">
              <a:lnSpc>
                <a:spcPct val="100000"/>
              </a:lnSpc>
              <a:spcBef>
                <a:spcPts val="269"/>
              </a:spcBef>
              <a:buClr>
                <a:srgbClr val="0070c0"/>
              </a:buClr>
              <a:buFont typeface="Calibri"/>
              <a:buAutoNum type="alphaLcParenR"/>
            </a:pPr>
            <a:r>
              <a:rPr b="1" i="1" lang="en-US" sz="1350" spc="-1" strike="noStrike">
                <a:solidFill>
                  <a:srgbClr val="0070c0"/>
                </a:solidFill>
                <a:latin typeface="Arial"/>
              </a:rPr>
              <a:t>These message are NOT to get anyone “in trouble”</a:t>
            </a:r>
            <a:endParaRPr b="0" lang="en-US" sz="1350" spc="-1" strike="noStrike">
              <a:solidFill>
                <a:srgbClr val="191f3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15"/>
              </a:spcBef>
              <a:buClr>
                <a:srgbClr val="003264"/>
              </a:buClr>
              <a:buFont typeface="Calibri"/>
              <a:buAutoNum type="arabicPeriod"/>
            </a:pPr>
            <a:r>
              <a:rPr b="1" lang="en-US" sz="1580" spc="-1" strike="noStrike">
                <a:solidFill>
                  <a:srgbClr val="191f3f"/>
                </a:solidFill>
                <a:latin typeface="Arial"/>
              </a:rPr>
              <a:t>Continue to: </a:t>
            </a:r>
            <a:r>
              <a:rPr b="0" lang="en-US" sz="1580" spc="-1" strike="noStrike">
                <a:solidFill>
                  <a:srgbClr val="191f3f"/>
                </a:solidFill>
                <a:latin typeface="Arial"/>
              </a:rPr>
              <a:t>wear a mask in public; maintain 6 feet of distance between you and others outside your household; wash hands regularly; avoid large gatherings, like parties</a:t>
            </a: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15"/>
              </a:spcBef>
              <a:buClr>
                <a:srgbClr val="003264"/>
              </a:buClr>
              <a:buFont typeface="Calibri"/>
              <a:buAutoNum type="arabicPeriod"/>
            </a:pPr>
            <a:r>
              <a:rPr b="0" lang="en-US" sz="1580" spc="-1" strike="noStrike">
                <a:solidFill>
                  <a:srgbClr val="191f3f"/>
                </a:solidFill>
                <a:latin typeface="Arial"/>
              </a:rPr>
              <a:t>If you choose to socialize, learn how you can “</a:t>
            </a:r>
            <a:r>
              <a:rPr b="1" lang="en-US" sz="1580" spc="-1" strike="noStrike" u="sng">
                <a:solidFill>
                  <a:srgbClr val="ffcc00"/>
                </a:solidFill>
                <a:uFillTx/>
                <a:latin typeface="Arial"/>
                <a:hlinkClick r:id="rId3"/>
              </a:rPr>
              <a:t>socialize safer</a:t>
            </a:r>
            <a:r>
              <a:rPr b="0" lang="en-US" sz="1580" spc="-1" strike="noStrike">
                <a:solidFill>
                  <a:srgbClr val="191f3f"/>
                </a:solidFill>
                <a:latin typeface="Arial"/>
              </a:rPr>
              <a:t>”</a:t>
            </a: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b="1" lang="en-US" sz="1580" spc="-1" strike="noStrike">
                <a:solidFill>
                  <a:srgbClr val="191f3f"/>
                </a:solidFill>
                <a:latin typeface="Arial"/>
              </a:rPr>
              <a:t>THANK YOU!</a:t>
            </a: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b="0" lang="en-US" sz="1580" spc="-1" strike="noStrike">
              <a:solidFill>
                <a:srgbClr val="191f3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5383</TotalTime>
  <Application>LibreOffice/6.0.7.3$Linux_X86_64 LibreOffice_project/00m0$Build-3</Application>
  <Words>146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2014-02-19T16:49:03Z</dcterms:created>
  <dc:creator>Cassandra Anderson</dc:creator>
  <dc:description/>
  <dc:language>en-US</dc:language>
  <cp:lastModifiedBy>Melissa Nicolle Griffin</cp:lastModifiedBy>
  <cp:lastPrinted>2016-09-19T18:18:34Z</cp:lastPrinted>
  <dcterms:modified xsi:type="dcterms:W3CDTF">2020-09-01T18:29:35Z</dcterms:modified>
  <cp:revision>271</cp:revision>
  <dc:subject/>
  <dc:title>welcome to New leader orientation!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