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0" r:id="rId1"/>
    <p:sldMasterId id="2147484042" r:id="rId2"/>
  </p:sldMasterIdLst>
  <p:sldIdLst>
    <p:sldId id="256" r:id="rId3"/>
    <p:sldId id="257" r:id="rId4"/>
    <p:sldId id="258" r:id="rId5"/>
    <p:sldId id="259" r:id="rId6"/>
    <p:sldId id="260" r:id="rId7"/>
    <p:sldId id="262"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3" autoAdjust="0"/>
    <p:restoredTop sz="94660"/>
  </p:normalViewPr>
  <p:slideViewPr>
    <p:cSldViewPr snapToGrid="0">
      <p:cViewPr varScale="1">
        <p:scale>
          <a:sx n="116" d="100"/>
          <a:sy n="116" d="100"/>
        </p:scale>
        <p:origin x="3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C:\Users\ravi\Downloads\Screen%20Shot%202017-04-17%20at%201.56.29%20AM%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dirty="0">
                <a:effectLst/>
              </a:rPr>
              <a:t>Training Time vs. </a:t>
            </a:r>
            <a:r>
              <a:rPr lang="en-US" sz="1800" b="0" i="0" baseline="0" dirty="0" smtClean="0">
                <a:effectLst/>
              </a:rPr>
              <a:t>Iterations</a:t>
            </a:r>
            <a:endParaRPr lang="en-US" dirty="0">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'[Screen Shot 2017-04-17 at 1.56.29 AM (1).xlsx]plots'!$B$62</c:f>
              <c:strCache>
                <c:ptCount val="1"/>
                <c:pt idx="0">
                  <c:v>Layer 1 filters Expts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'[Screen Shot 2017-04-17 at 1.56.29 AM (1).xlsx]plots'!$A$63:$A$67</c:f>
              <c:numCache>
                <c:formatCode>General</c:formatCode>
                <c:ptCount val="5"/>
                <c:pt idx="0">
                  <c:v>25.0</c:v>
                </c:pt>
                <c:pt idx="1">
                  <c:v>30.0</c:v>
                </c:pt>
                <c:pt idx="2">
                  <c:v>35.0</c:v>
                </c:pt>
                <c:pt idx="3">
                  <c:v>40.0</c:v>
                </c:pt>
                <c:pt idx="4">
                  <c:v>45.0</c:v>
                </c:pt>
              </c:numCache>
            </c:numRef>
          </c:xVal>
          <c:yVal>
            <c:numRef>
              <c:f>'[Screen Shot 2017-04-17 at 1.56.29 AM (1).xlsx]plots'!$B$63:$B$67</c:f>
              <c:numCache>
                <c:formatCode>General</c:formatCode>
                <c:ptCount val="5"/>
                <c:pt idx="0">
                  <c:v>59.0</c:v>
                </c:pt>
                <c:pt idx="1">
                  <c:v>73.0</c:v>
                </c:pt>
                <c:pt idx="2">
                  <c:v>87.0</c:v>
                </c:pt>
                <c:pt idx="3">
                  <c:v>95.0</c:v>
                </c:pt>
                <c:pt idx="4">
                  <c:v>130.0</c:v>
                </c:pt>
              </c:numCache>
            </c:numRef>
          </c:yVal>
          <c:smooth val="0"/>
        </c:ser>
        <c:ser>
          <c:idx val="1"/>
          <c:order val="1"/>
          <c:tx>
            <c:strRef>
              <c:f>'[Screen Shot 2017-04-17 at 1.56.29 AM (1).xlsx]plots'!$C$62</c:f>
              <c:strCache>
                <c:ptCount val="1"/>
                <c:pt idx="0">
                  <c:v>Layer 2 filters expt</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'[Screen Shot 2017-04-17 at 1.56.29 AM (1).xlsx]plots'!$A$63:$A$67</c:f>
              <c:numCache>
                <c:formatCode>General</c:formatCode>
                <c:ptCount val="5"/>
                <c:pt idx="0">
                  <c:v>25.0</c:v>
                </c:pt>
                <c:pt idx="1">
                  <c:v>30.0</c:v>
                </c:pt>
                <c:pt idx="2">
                  <c:v>35.0</c:v>
                </c:pt>
                <c:pt idx="3">
                  <c:v>40.0</c:v>
                </c:pt>
                <c:pt idx="4">
                  <c:v>45.0</c:v>
                </c:pt>
              </c:numCache>
            </c:numRef>
          </c:xVal>
          <c:yVal>
            <c:numRef>
              <c:f>'[Screen Shot 2017-04-17 at 1.56.29 AM (1).xlsx]plots'!$C$63:$C$67</c:f>
              <c:numCache>
                <c:formatCode>General</c:formatCode>
                <c:ptCount val="5"/>
                <c:pt idx="0">
                  <c:v>68.0</c:v>
                </c:pt>
                <c:pt idx="1">
                  <c:v>73.0</c:v>
                </c:pt>
                <c:pt idx="2">
                  <c:v>90.0</c:v>
                </c:pt>
                <c:pt idx="3">
                  <c:v>96.0</c:v>
                </c:pt>
                <c:pt idx="4">
                  <c:v>129.0</c:v>
                </c:pt>
              </c:numCache>
            </c:numRef>
          </c:yVal>
          <c:smooth val="0"/>
        </c:ser>
        <c:ser>
          <c:idx val="2"/>
          <c:order val="2"/>
          <c:tx>
            <c:strRef>
              <c:f>'[Screen Shot 2017-04-17 at 1.56.29 AM (1).xlsx]plots'!$D$62</c:f>
              <c:strCache>
                <c:ptCount val="1"/>
                <c:pt idx="0">
                  <c:v>Hidden Layer expts</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'[Screen Shot 2017-04-17 at 1.56.29 AM (1).xlsx]plots'!$A$63:$A$67</c:f>
              <c:numCache>
                <c:formatCode>General</c:formatCode>
                <c:ptCount val="5"/>
                <c:pt idx="0">
                  <c:v>25.0</c:v>
                </c:pt>
                <c:pt idx="1">
                  <c:v>30.0</c:v>
                </c:pt>
                <c:pt idx="2">
                  <c:v>35.0</c:v>
                </c:pt>
                <c:pt idx="3">
                  <c:v>40.0</c:v>
                </c:pt>
                <c:pt idx="4">
                  <c:v>45.0</c:v>
                </c:pt>
              </c:numCache>
            </c:numRef>
          </c:xVal>
          <c:yVal>
            <c:numRef>
              <c:f>'[Screen Shot 2017-04-17 at 1.56.29 AM (1).xlsx]plots'!$D$63:$D$67</c:f>
              <c:numCache>
                <c:formatCode>General</c:formatCode>
                <c:ptCount val="5"/>
                <c:pt idx="0">
                  <c:v>75.0</c:v>
                </c:pt>
                <c:pt idx="1">
                  <c:v>73.0</c:v>
                </c:pt>
                <c:pt idx="2">
                  <c:v>90.0</c:v>
                </c:pt>
                <c:pt idx="3">
                  <c:v>97.0</c:v>
                </c:pt>
                <c:pt idx="4">
                  <c:v>131.0</c:v>
                </c:pt>
              </c:numCache>
            </c:numRef>
          </c:yVal>
          <c:smooth val="0"/>
        </c:ser>
        <c:dLbls>
          <c:showLegendKey val="0"/>
          <c:showVal val="0"/>
          <c:showCatName val="0"/>
          <c:showSerName val="0"/>
          <c:showPercent val="0"/>
          <c:showBubbleSize val="0"/>
        </c:dLbls>
        <c:axId val="-1177433600"/>
        <c:axId val="-1177428704"/>
      </c:scatterChart>
      <c:valAx>
        <c:axId val="-11774336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7428704"/>
        <c:crosses val="autoZero"/>
        <c:crossBetween val="midCat"/>
      </c:valAx>
      <c:valAx>
        <c:axId val="-1177428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743360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B5BEDF-5904-4080-B324-FBEA43083062}" type="datetimeFigureOut">
              <a:rPr lang="en-US" smtClean="0"/>
              <a:t>5/3/17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55E28-972D-40ED-893A-F4B15EDC77CF}" type="slidenum">
              <a:rPr lang="en-US" smtClean="0"/>
              <a:t>‹#›</a:t>
            </a:fld>
            <a:endParaRPr lang="en-US"/>
          </a:p>
        </p:txBody>
      </p:sp>
    </p:spTree>
    <p:extLst>
      <p:ext uri="{BB962C8B-B14F-4D97-AF65-F5344CB8AC3E}">
        <p14:creationId xmlns:p14="http://schemas.microsoft.com/office/powerpoint/2010/main" val="3119201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B5BEDF-5904-4080-B324-FBEA43083062}" type="datetimeFigureOut">
              <a:rPr lang="en-US" smtClean="0"/>
              <a:t>5/3/17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55E28-972D-40ED-893A-F4B15EDC77CF}" type="slidenum">
              <a:rPr lang="en-US" smtClean="0"/>
              <a:t>‹#›</a:t>
            </a:fld>
            <a:endParaRPr lang="en-US"/>
          </a:p>
        </p:txBody>
      </p:sp>
    </p:spTree>
    <p:extLst>
      <p:ext uri="{BB962C8B-B14F-4D97-AF65-F5344CB8AC3E}">
        <p14:creationId xmlns:p14="http://schemas.microsoft.com/office/powerpoint/2010/main" val="2403240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B5BEDF-5904-4080-B324-FBEA43083062}" type="datetimeFigureOut">
              <a:rPr lang="en-US" smtClean="0"/>
              <a:t>5/3/17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55E28-972D-40ED-893A-F4B15EDC77CF}" type="slidenum">
              <a:rPr lang="en-US" smtClean="0"/>
              <a:t>‹#›</a:t>
            </a:fld>
            <a:endParaRPr lang="en-US"/>
          </a:p>
        </p:txBody>
      </p:sp>
    </p:spTree>
    <p:extLst>
      <p:ext uri="{BB962C8B-B14F-4D97-AF65-F5344CB8AC3E}">
        <p14:creationId xmlns:p14="http://schemas.microsoft.com/office/powerpoint/2010/main" val="858265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CB5BEDF-5904-4080-B324-FBEA43083062}" type="datetimeFigureOut">
              <a:rPr lang="en-US" smtClean="0"/>
              <a:t>5/3/17</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C755E28-972D-40ED-893A-F4B15EDC77C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1766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B5BEDF-5904-4080-B324-FBEA43083062}" type="datetimeFigureOut">
              <a:rPr lang="en-US" smtClean="0"/>
              <a:t>5/3/17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55E28-972D-40ED-893A-F4B15EDC77CF}" type="slidenum">
              <a:rPr lang="en-US" smtClean="0"/>
              <a:t>‹#›</a:t>
            </a:fld>
            <a:endParaRPr lang="en-US"/>
          </a:p>
        </p:txBody>
      </p:sp>
    </p:spTree>
    <p:extLst>
      <p:ext uri="{BB962C8B-B14F-4D97-AF65-F5344CB8AC3E}">
        <p14:creationId xmlns:p14="http://schemas.microsoft.com/office/powerpoint/2010/main" val="2362017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B5BEDF-5904-4080-B324-FBEA43083062}" type="datetimeFigureOut">
              <a:rPr lang="en-US" smtClean="0"/>
              <a:t>5/3/17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55E28-972D-40ED-893A-F4B15EDC77C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5272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CB5BEDF-5904-4080-B324-FBEA43083062}" type="datetimeFigureOut">
              <a:rPr lang="en-US" smtClean="0"/>
              <a:t>5/3/17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55E28-972D-40ED-893A-F4B15EDC77CF}" type="slidenum">
              <a:rPr lang="en-US" smtClean="0"/>
              <a:t>‹#›</a:t>
            </a:fld>
            <a:endParaRPr lang="en-US"/>
          </a:p>
        </p:txBody>
      </p:sp>
    </p:spTree>
    <p:extLst>
      <p:ext uri="{BB962C8B-B14F-4D97-AF65-F5344CB8AC3E}">
        <p14:creationId xmlns:p14="http://schemas.microsoft.com/office/powerpoint/2010/main" val="2400676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B5BEDF-5904-4080-B324-FBEA43083062}" type="datetimeFigureOut">
              <a:rPr lang="en-US" smtClean="0"/>
              <a:t>5/3/17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755E28-972D-40ED-893A-F4B15EDC77C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26553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CB5BEDF-5904-4080-B324-FBEA43083062}" type="datetimeFigureOut">
              <a:rPr lang="en-US" smtClean="0"/>
              <a:t>5/3/17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755E28-972D-40ED-893A-F4B15EDC77C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08895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B5BEDF-5904-4080-B324-FBEA43083062}" type="datetimeFigureOut">
              <a:rPr lang="en-US" smtClean="0"/>
              <a:t>5/3/17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755E28-972D-40ED-893A-F4B15EDC77CF}" type="slidenum">
              <a:rPr lang="en-US" smtClean="0"/>
              <a:t>‹#›</a:t>
            </a:fld>
            <a:endParaRPr lang="en-US"/>
          </a:p>
        </p:txBody>
      </p:sp>
    </p:spTree>
    <p:extLst>
      <p:ext uri="{BB962C8B-B14F-4D97-AF65-F5344CB8AC3E}">
        <p14:creationId xmlns:p14="http://schemas.microsoft.com/office/powerpoint/2010/main" val="27280220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B5BEDF-5904-4080-B324-FBEA43083062}" type="datetimeFigureOut">
              <a:rPr lang="en-US" smtClean="0"/>
              <a:t>5/3/17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55E28-972D-40ED-893A-F4B15EDC77C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2244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B5BEDF-5904-4080-B324-FBEA43083062}" type="datetimeFigureOut">
              <a:rPr lang="en-US" smtClean="0"/>
              <a:t>5/3/17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55E28-972D-40ED-893A-F4B15EDC77CF}" type="slidenum">
              <a:rPr lang="en-US" smtClean="0"/>
              <a:t>‹#›</a:t>
            </a:fld>
            <a:endParaRPr lang="en-US"/>
          </a:p>
        </p:txBody>
      </p:sp>
    </p:spTree>
    <p:extLst>
      <p:ext uri="{BB962C8B-B14F-4D97-AF65-F5344CB8AC3E}">
        <p14:creationId xmlns:p14="http://schemas.microsoft.com/office/powerpoint/2010/main" val="27417400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B5BEDF-5904-4080-B324-FBEA43083062}" type="datetimeFigureOut">
              <a:rPr lang="en-US" smtClean="0"/>
              <a:t>5/3/17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55E28-972D-40ED-893A-F4B15EDC77CF}" type="slidenum">
              <a:rPr lang="en-US" smtClean="0"/>
              <a:t>‹#›</a:t>
            </a:fld>
            <a:endParaRPr lang="en-US"/>
          </a:p>
        </p:txBody>
      </p:sp>
    </p:spTree>
    <p:extLst>
      <p:ext uri="{BB962C8B-B14F-4D97-AF65-F5344CB8AC3E}">
        <p14:creationId xmlns:p14="http://schemas.microsoft.com/office/powerpoint/2010/main" val="22548900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B5BEDF-5904-4080-B324-FBEA43083062}" type="datetimeFigureOut">
              <a:rPr lang="en-US" smtClean="0"/>
              <a:t>5/3/17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55E28-972D-40ED-893A-F4B15EDC77CF}" type="slidenum">
              <a:rPr lang="en-US" smtClean="0"/>
              <a:t>‹#›</a:t>
            </a:fld>
            <a:endParaRPr lang="en-US"/>
          </a:p>
        </p:txBody>
      </p:sp>
    </p:spTree>
    <p:extLst>
      <p:ext uri="{BB962C8B-B14F-4D97-AF65-F5344CB8AC3E}">
        <p14:creationId xmlns:p14="http://schemas.microsoft.com/office/powerpoint/2010/main" val="7028710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B5BEDF-5904-4080-B324-FBEA43083062}" type="datetimeFigureOut">
              <a:rPr lang="en-US" smtClean="0"/>
              <a:t>5/3/17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55E28-972D-40ED-893A-F4B15EDC77C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39278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B5BEDF-5904-4080-B324-FBEA43083062}" type="datetimeFigureOut">
              <a:rPr lang="en-US" smtClean="0"/>
              <a:t>5/3/17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55E28-972D-40ED-893A-F4B15EDC77C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94089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B5BEDF-5904-4080-B324-FBEA43083062}" type="datetimeFigureOut">
              <a:rPr lang="en-US" smtClean="0"/>
              <a:t>5/3/17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55E28-972D-40ED-893A-F4B15EDC77CF}" type="slidenum">
              <a:rPr lang="en-US" smtClean="0"/>
              <a:t>‹#›</a:t>
            </a:fld>
            <a:endParaRPr lang="en-US"/>
          </a:p>
        </p:txBody>
      </p:sp>
    </p:spTree>
    <p:extLst>
      <p:ext uri="{BB962C8B-B14F-4D97-AF65-F5344CB8AC3E}">
        <p14:creationId xmlns:p14="http://schemas.microsoft.com/office/powerpoint/2010/main" val="38833967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B5BEDF-5904-4080-B324-FBEA43083062}" type="datetimeFigureOut">
              <a:rPr lang="en-US" smtClean="0"/>
              <a:t>5/3/17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55E28-972D-40ED-893A-F4B15EDC77C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53533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B5BEDF-5904-4080-B324-FBEA43083062}" type="datetimeFigureOut">
              <a:rPr lang="en-US" smtClean="0"/>
              <a:t>5/3/17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55E28-972D-40ED-893A-F4B15EDC77C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86872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B5BEDF-5904-4080-B324-FBEA43083062}" type="datetimeFigureOut">
              <a:rPr lang="en-US" smtClean="0"/>
              <a:t>5/3/17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55E28-972D-40ED-893A-F4B15EDC77C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60865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B5BEDF-5904-4080-B324-FBEA43083062}" type="datetimeFigureOut">
              <a:rPr lang="en-US" smtClean="0"/>
              <a:t>5/3/17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55E28-972D-40ED-893A-F4B15EDC77C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2664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B5BEDF-5904-4080-B324-FBEA43083062}" type="datetimeFigureOut">
              <a:rPr lang="en-US" smtClean="0"/>
              <a:t>5/3/17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55E28-972D-40ED-893A-F4B15EDC77CF}" type="slidenum">
              <a:rPr lang="en-US" smtClean="0"/>
              <a:t>‹#›</a:t>
            </a:fld>
            <a:endParaRPr lang="en-US"/>
          </a:p>
        </p:txBody>
      </p:sp>
    </p:spTree>
    <p:extLst>
      <p:ext uri="{BB962C8B-B14F-4D97-AF65-F5344CB8AC3E}">
        <p14:creationId xmlns:p14="http://schemas.microsoft.com/office/powerpoint/2010/main" val="454421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B5BEDF-5904-4080-B324-FBEA43083062}" type="datetimeFigureOut">
              <a:rPr lang="en-US" smtClean="0"/>
              <a:t>5/3/17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55E28-972D-40ED-893A-F4B15EDC77CF}" type="slidenum">
              <a:rPr lang="en-US" smtClean="0"/>
              <a:t>‹#›</a:t>
            </a:fld>
            <a:endParaRPr lang="en-US"/>
          </a:p>
        </p:txBody>
      </p:sp>
    </p:spTree>
    <p:extLst>
      <p:ext uri="{BB962C8B-B14F-4D97-AF65-F5344CB8AC3E}">
        <p14:creationId xmlns:p14="http://schemas.microsoft.com/office/powerpoint/2010/main" val="4046916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B5BEDF-5904-4080-B324-FBEA43083062}" type="datetimeFigureOut">
              <a:rPr lang="en-US" smtClean="0"/>
              <a:t>5/3/17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755E28-972D-40ED-893A-F4B15EDC77CF}" type="slidenum">
              <a:rPr lang="en-US" smtClean="0"/>
              <a:t>‹#›</a:t>
            </a:fld>
            <a:endParaRPr lang="en-US"/>
          </a:p>
        </p:txBody>
      </p:sp>
    </p:spTree>
    <p:extLst>
      <p:ext uri="{BB962C8B-B14F-4D97-AF65-F5344CB8AC3E}">
        <p14:creationId xmlns:p14="http://schemas.microsoft.com/office/powerpoint/2010/main" val="4063688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B5BEDF-5904-4080-B324-FBEA43083062}" type="datetimeFigureOut">
              <a:rPr lang="en-US" smtClean="0"/>
              <a:t>5/3/17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755E28-972D-40ED-893A-F4B15EDC77CF}" type="slidenum">
              <a:rPr lang="en-US" smtClean="0"/>
              <a:t>‹#›</a:t>
            </a:fld>
            <a:endParaRPr lang="en-US"/>
          </a:p>
        </p:txBody>
      </p:sp>
    </p:spTree>
    <p:extLst>
      <p:ext uri="{BB962C8B-B14F-4D97-AF65-F5344CB8AC3E}">
        <p14:creationId xmlns:p14="http://schemas.microsoft.com/office/powerpoint/2010/main" val="2801464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B5BEDF-5904-4080-B324-FBEA43083062}" type="datetimeFigureOut">
              <a:rPr lang="en-US" smtClean="0"/>
              <a:t>5/3/17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755E28-972D-40ED-893A-F4B15EDC77CF}" type="slidenum">
              <a:rPr lang="en-US" smtClean="0"/>
              <a:t>‹#›</a:t>
            </a:fld>
            <a:endParaRPr lang="en-US"/>
          </a:p>
        </p:txBody>
      </p:sp>
    </p:spTree>
    <p:extLst>
      <p:ext uri="{BB962C8B-B14F-4D97-AF65-F5344CB8AC3E}">
        <p14:creationId xmlns:p14="http://schemas.microsoft.com/office/powerpoint/2010/main" val="2549332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B5BEDF-5904-4080-B324-FBEA43083062}" type="datetimeFigureOut">
              <a:rPr lang="en-US" smtClean="0"/>
              <a:t>5/3/17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55E28-972D-40ED-893A-F4B15EDC77CF}" type="slidenum">
              <a:rPr lang="en-US" smtClean="0"/>
              <a:t>‹#›</a:t>
            </a:fld>
            <a:endParaRPr lang="en-US"/>
          </a:p>
        </p:txBody>
      </p:sp>
    </p:spTree>
    <p:extLst>
      <p:ext uri="{BB962C8B-B14F-4D97-AF65-F5344CB8AC3E}">
        <p14:creationId xmlns:p14="http://schemas.microsoft.com/office/powerpoint/2010/main" val="3998458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B5BEDF-5904-4080-B324-FBEA43083062}" type="datetimeFigureOut">
              <a:rPr lang="en-US" smtClean="0"/>
              <a:t>5/3/17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55E28-972D-40ED-893A-F4B15EDC77CF}" type="slidenum">
              <a:rPr lang="en-US" smtClean="0"/>
              <a:t>‹#›</a:t>
            </a:fld>
            <a:endParaRPr lang="en-US"/>
          </a:p>
        </p:txBody>
      </p:sp>
    </p:spTree>
    <p:extLst>
      <p:ext uri="{BB962C8B-B14F-4D97-AF65-F5344CB8AC3E}">
        <p14:creationId xmlns:p14="http://schemas.microsoft.com/office/powerpoint/2010/main" val="282418726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20" Type="http://schemas.openxmlformats.org/officeDocument/2006/relationships/image" Target="../media/image4.png"/><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slideLayout" Target="../slideLayouts/slideLayout26.xml"/><Relationship Id="rId16" Type="http://schemas.openxmlformats.org/officeDocument/2006/relationships/slideLayout" Target="../slideLayouts/slideLayout27.xml"/><Relationship Id="rId17" Type="http://schemas.openxmlformats.org/officeDocument/2006/relationships/slideLayout" Target="../slideLayouts/slideLayout28.xml"/><Relationship Id="rId18" Type="http://schemas.openxmlformats.org/officeDocument/2006/relationships/theme" Target="../theme/theme2.xml"/><Relationship Id="rId19" Type="http://schemas.openxmlformats.org/officeDocument/2006/relationships/image" Target="../media/image3.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B5BEDF-5904-4080-B324-FBEA43083062}" type="datetimeFigureOut">
              <a:rPr lang="en-US" smtClean="0"/>
              <a:t>5/3/17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755E28-972D-40ED-893A-F4B15EDC77CF}" type="slidenum">
              <a:rPr lang="en-US" smtClean="0"/>
              <a:t>‹#›</a:t>
            </a:fld>
            <a:endParaRPr lang="en-US"/>
          </a:p>
        </p:txBody>
      </p:sp>
    </p:spTree>
    <p:extLst>
      <p:ext uri="{BB962C8B-B14F-4D97-AF65-F5344CB8AC3E}">
        <p14:creationId xmlns:p14="http://schemas.microsoft.com/office/powerpoint/2010/main" val="1067698919"/>
      </p:ext>
    </p:extLst>
  </p:cSld>
  <p:clrMap bg1="lt1" tx1="dk1" bg2="lt2" tx2="dk2" accent1="accent1" accent2="accent2" accent3="accent3" accent4="accent4" accent5="accent5" accent6="accent6" hlink="hlink" folHlink="folHlink"/>
  <p:sldLayoutIdLst>
    <p:sldLayoutId id="2147484031" r:id="rId1"/>
    <p:sldLayoutId id="2147484032" r:id="rId2"/>
    <p:sldLayoutId id="2147484033" r:id="rId3"/>
    <p:sldLayoutId id="2147484034" r:id="rId4"/>
    <p:sldLayoutId id="2147484035" r:id="rId5"/>
    <p:sldLayoutId id="2147484036" r:id="rId6"/>
    <p:sldLayoutId id="2147484037" r:id="rId7"/>
    <p:sldLayoutId id="2147484038" r:id="rId8"/>
    <p:sldLayoutId id="2147484039" r:id="rId9"/>
    <p:sldLayoutId id="2147484040" r:id="rId10"/>
    <p:sldLayoutId id="214748404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CB5BEDF-5904-4080-B324-FBEA43083062}" type="datetimeFigureOut">
              <a:rPr lang="en-US" smtClean="0"/>
              <a:t>5/3/17</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755E28-972D-40ED-893A-F4B15EDC77CF}" type="slidenum">
              <a:rPr lang="en-US" smtClean="0"/>
              <a:t>‹#›</a:t>
            </a:fld>
            <a:endParaRPr lang="en-US"/>
          </a:p>
        </p:txBody>
      </p:sp>
    </p:spTree>
    <p:extLst>
      <p:ext uri="{BB962C8B-B14F-4D97-AF65-F5344CB8AC3E}">
        <p14:creationId xmlns:p14="http://schemas.microsoft.com/office/powerpoint/2010/main" val="93418576"/>
      </p:ext>
    </p:extLst>
  </p:cSld>
  <p:clrMap bg1="lt1" tx1="dk1" bg2="lt2" tx2="dk2" accent1="accent1" accent2="accent2" accent3="accent3" accent4="accent4" accent5="accent5" accent6="accent6" hlink="hlink" folHlink="folHlink"/>
  <p:sldLayoutIdLst>
    <p:sldLayoutId id="2147484043" r:id="rId1"/>
    <p:sldLayoutId id="2147484044" r:id="rId2"/>
    <p:sldLayoutId id="2147484045" r:id="rId3"/>
    <p:sldLayoutId id="2147484046" r:id="rId4"/>
    <p:sldLayoutId id="2147484047" r:id="rId5"/>
    <p:sldLayoutId id="2147484048" r:id="rId6"/>
    <p:sldLayoutId id="2147484049" r:id="rId7"/>
    <p:sldLayoutId id="2147484050" r:id="rId8"/>
    <p:sldLayoutId id="2147484051" r:id="rId9"/>
    <p:sldLayoutId id="2147484052" r:id="rId10"/>
    <p:sldLayoutId id="2147484053" r:id="rId11"/>
    <p:sldLayoutId id="2147484054" r:id="rId12"/>
    <p:sldLayoutId id="2147484055" r:id="rId13"/>
    <p:sldLayoutId id="2147484056" r:id="rId14"/>
    <p:sldLayoutId id="2147484057" r:id="rId15"/>
    <p:sldLayoutId id="2147484058" r:id="rId16"/>
    <p:sldLayoutId id="21474840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76713" y="1940071"/>
            <a:ext cx="7881687" cy="1177702"/>
          </a:xfrm>
        </p:spPr>
        <p:txBody>
          <a:bodyPr>
            <a:noAutofit/>
          </a:bodyPr>
          <a:lstStyle/>
          <a:p>
            <a:r>
              <a:rPr lang="en-US" sz="3000" b="1" dirty="0">
                <a:latin typeface="Arial" panose="020B0604020202020204" pitchFamily="34" charset="0"/>
                <a:cs typeface="Arial" panose="020B0604020202020204" pitchFamily="34" charset="0"/>
              </a:rPr>
              <a:t>Authorship attribution and finding whether two books are written by </a:t>
            </a:r>
            <a:r>
              <a:rPr lang="en-US" sz="3000" b="1" dirty="0" smtClean="0">
                <a:latin typeface="Arial" panose="020B0604020202020204" pitchFamily="34" charset="0"/>
                <a:cs typeface="Arial" panose="020B0604020202020204" pitchFamily="34" charset="0"/>
              </a:rPr>
              <a:t/>
            </a:r>
            <a:br>
              <a:rPr lang="en-US" sz="3000" b="1" dirty="0" smtClean="0">
                <a:latin typeface="Arial" panose="020B0604020202020204" pitchFamily="34" charset="0"/>
                <a:cs typeface="Arial" panose="020B0604020202020204" pitchFamily="34" charset="0"/>
              </a:rPr>
            </a:br>
            <a:r>
              <a:rPr lang="en-US" sz="3000" b="1" dirty="0" smtClean="0">
                <a:latin typeface="Arial" panose="020B0604020202020204" pitchFamily="34" charset="0"/>
                <a:cs typeface="Arial" panose="020B0604020202020204" pitchFamily="34" charset="0"/>
              </a:rPr>
              <a:t>same author or not</a:t>
            </a:r>
            <a:endParaRPr lang="en-US" sz="3000" b="1"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880860" y="3785616"/>
            <a:ext cx="3831336" cy="1536192"/>
          </a:xfrm>
        </p:spPr>
        <p:txBody>
          <a:bodyPr>
            <a:noAutofit/>
          </a:bodyPr>
          <a:lstStyle/>
          <a:p>
            <a:pPr algn="just"/>
            <a:endParaRPr lang="en-US" sz="1800" dirty="0" smtClean="0">
              <a:latin typeface="Arial" panose="020B0604020202020204" pitchFamily="34" charset="0"/>
              <a:cs typeface="Arial" panose="020B0604020202020204" pitchFamily="34" charset="0"/>
            </a:endParaRPr>
          </a:p>
          <a:p>
            <a:pPr algn="just"/>
            <a:r>
              <a:rPr lang="en-US" sz="1800" u="sng" dirty="0" smtClean="0">
                <a:latin typeface="Arial" panose="020B0604020202020204" pitchFamily="34" charset="0"/>
                <a:cs typeface="Arial" panose="020B0604020202020204" pitchFamily="34" charset="0"/>
              </a:rPr>
              <a:t>By</a:t>
            </a:r>
          </a:p>
          <a:p>
            <a:pPr algn="just"/>
            <a:r>
              <a:rPr lang="en-US" sz="1800" dirty="0" err="1" smtClean="0">
                <a:latin typeface="Arial" panose="020B0604020202020204" pitchFamily="34" charset="0"/>
                <a:cs typeface="Arial" panose="020B0604020202020204" pitchFamily="34" charset="0"/>
              </a:rPr>
              <a:t>Balaji</a:t>
            </a:r>
            <a:r>
              <a:rPr lang="en-US" sz="1800" dirty="0" smtClean="0">
                <a:latin typeface="Arial" panose="020B0604020202020204" pitchFamily="34" charset="0"/>
                <a:cs typeface="Arial" panose="020B0604020202020204" pitchFamily="34" charset="0"/>
              </a:rPr>
              <a:t> </a:t>
            </a:r>
            <a:r>
              <a:rPr lang="en-US" sz="1800" smtClean="0">
                <a:latin typeface="Arial" panose="020B0604020202020204" pitchFamily="34" charset="0"/>
                <a:cs typeface="Arial" panose="020B0604020202020204" pitchFamily="34" charset="0"/>
              </a:rPr>
              <a:t>A R</a:t>
            </a:r>
          </a:p>
          <a:p>
            <a:pPr algn="just"/>
            <a:r>
              <a:rPr lang="en-US" sz="1800" smtClean="0">
                <a:latin typeface="Arial" panose="020B0604020202020204" pitchFamily="34" charset="0"/>
                <a:cs typeface="Arial" panose="020B0604020202020204" pitchFamily="34" charset="0"/>
              </a:rPr>
              <a:t>Rajarajeswari</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Vaidyanathan</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15205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060" y="246472"/>
            <a:ext cx="3052635" cy="541464"/>
          </a:xfrm>
        </p:spPr>
        <p:txBody>
          <a:bodyPr>
            <a:normAutofit/>
          </a:bodyPr>
          <a:lstStyle/>
          <a:p>
            <a:pPr algn="ctr"/>
            <a:r>
              <a:rPr lang="en-US" sz="2400" b="1" dirty="0" smtClean="0">
                <a:solidFill>
                  <a:schemeClr val="tx1"/>
                </a:solidFill>
                <a:latin typeface="Arial" panose="020B0604020202020204" pitchFamily="34" charset="0"/>
                <a:cs typeface="Arial" panose="020B0604020202020204" pitchFamily="34" charset="0"/>
              </a:rPr>
              <a:t>Introduction</a:t>
            </a:r>
            <a:endParaRPr lang="en-US" sz="2400" b="1"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idx="1"/>
          </p:nvPr>
        </p:nvSpPr>
        <p:spPr>
          <a:xfrm>
            <a:off x="548641" y="857516"/>
            <a:ext cx="4860641" cy="3472113"/>
          </a:xfrm>
        </p:spPr>
        <p:txBody>
          <a:bodyPr>
            <a:noAutofit/>
          </a:bodyPr>
          <a:lstStyle/>
          <a:p>
            <a:pPr algn="just">
              <a:buFont typeface="Wingdings" panose="05000000000000000000" pitchFamily="2" charset="2"/>
              <a:buChar char="Ø"/>
            </a:pPr>
            <a:r>
              <a:rPr lang="en-US" sz="1800" dirty="0" smtClean="0">
                <a:latin typeface="Arial" panose="020B0604020202020204" pitchFamily="34" charset="0"/>
                <a:cs typeface="Arial" panose="020B0604020202020204" pitchFamily="34" charset="0"/>
              </a:rPr>
              <a:t>With increasing </a:t>
            </a:r>
            <a:r>
              <a:rPr lang="en-US" sz="1800" dirty="0">
                <a:latin typeface="Arial" panose="020B0604020202020204" pitchFamily="34" charset="0"/>
                <a:cs typeface="Arial" panose="020B0604020202020204" pitchFamily="34" charset="0"/>
              </a:rPr>
              <a:t>amount of data available in Internet, and as most of the writings are anonymous, authorship attribution becomes important.</a:t>
            </a:r>
            <a:endParaRPr lang="en-US" sz="1800" dirty="0" smtClean="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en-US" sz="1800" dirty="0" smtClean="0">
                <a:latin typeface="Arial" panose="020B0604020202020204" pitchFamily="34" charset="0"/>
                <a:cs typeface="Arial" panose="020B0604020202020204" pitchFamily="34" charset="0"/>
              </a:rPr>
              <a:t>Authorship attribution </a:t>
            </a:r>
            <a:r>
              <a:rPr lang="en-US" sz="1800" dirty="0" smtClean="0">
                <a:latin typeface="Arial" panose="020B0604020202020204" pitchFamily="34" charset="0"/>
                <a:cs typeface="Arial" panose="020B0604020202020204" pitchFamily="34" charset="0"/>
              </a:rPr>
              <a:t>is a process </a:t>
            </a:r>
            <a:r>
              <a:rPr lang="en-US" sz="1800" dirty="0" smtClean="0">
                <a:latin typeface="Arial" panose="020B0604020202020204" pitchFamily="34" charset="0"/>
                <a:cs typeface="Arial" panose="020B0604020202020204" pitchFamily="34" charset="0"/>
              </a:rPr>
              <a:t>of identifying </a:t>
            </a:r>
            <a:r>
              <a:rPr lang="en-US" sz="1800" dirty="0" smtClean="0">
                <a:latin typeface="Arial" panose="020B0604020202020204" pitchFamily="34" charset="0"/>
                <a:cs typeface="Arial" panose="020B0604020202020204" pitchFamily="34" charset="0"/>
              </a:rPr>
              <a:t>author </a:t>
            </a:r>
            <a:r>
              <a:rPr lang="en-US" sz="1800" dirty="0" smtClean="0">
                <a:latin typeface="Arial" panose="020B0604020202020204" pitchFamily="34" charset="0"/>
                <a:cs typeface="Arial" panose="020B0604020202020204" pitchFamily="34" charset="0"/>
              </a:rPr>
              <a:t>of the document</a:t>
            </a:r>
            <a:r>
              <a:rPr lang="en-US" sz="1800" dirty="0" smtClean="0">
                <a:latin typeface="Arial" panose="020B0604020202020204" pitchFamily="34" charset="0"/>
                <a:cs typeface="Arial" panose="020B0604020202020204" pitchFamily="34" charset="0"/>
              </a:rPr>
              <a:t>.</a:t>
            </a:r>
          </a:p>
          <a:p>
            <a:pPr algn="just">
              <a:buFont typeface="Wingdings" panose="05000000000000000000" pitchFamily="2" charset="2"/>
              <a:buChar char="Ø"/>
            </a:pPr>
            <a:r>
              <a:rPr lang="en-US" sz="1800" dirty="0" smtClean="0">
                <a:latin typeface="Arial" panose="020B0604020202020204" pitchFamily="34" charset="0"/>
                <a:cs typeface="Arial" panose="020B0604020202020204" pitchFamily="34" charset="0"/>
              </a:rPr>
              <a:t>We exploit writing style present in the document to predict the author of the document.</a:t>
            </a:r>
            <a:endParaRPr lang="en-US" sz="1800" dirty="0" smtClean="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en-US" sz="1800" dirty="0" smtClean="0">
                <a:latin typeface="Arial" panose="020B0604020202020204" pitchFamily="34" charset="0"/>
                <a:cs typeface="Arial" panose="020B0604020202020204" pitchFamily="34" charset="0"/>
              </a:rPr>
              <a:t>Every </a:t>
            </a:r>
            <a:r>
              <a:rPr lang="en-US" sz="1800" dirty="0" smtClean="0">
                <a:latin typeface="Arial" panose="020B0604020202020204" pitchFamily="34" charset="0"/>
                <a:cs typeface="Arial" panose="020B0604020202020204" pitchFamily="34" charset="0"/>
              </a:rPr>
              <a:t>person has their unique style of writing. For example, some authors prefer to write long sentences, some prefer a concise gist</a:t>
            </a:r>
            <a:r>
              <a:rPr lang="en-US" sz="1800" dirty="0" smtClean="0">
                <a:latin typeface="Arial" panose="020B0604020202020204" pitchFamily="34" charset="0"/>
                <a:cs typeface="Arial" panose="020B0604020202020204" pitchFamily="34" charset="0"/>
              </a:rPr>
              <a:t>.</a:t>
            </a:r>
            <a:endParaRPr lang="en-US" sz="1800" dirty="0" smtClean="0">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600" dirty="0" smtClean="0">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600" dirty="0" smtClean="0">
              <a:latin typeface="Arial" panose="020B0604020202020204" pitchFamily="34" charset="0"/>
              <a:cs typeface="Arial" panose="020B0604020202020204" pitchFamily="34" charset="0"/>
            </a:endParaRPr>
          </a:p>
        </p:txBody>
      </p:sp>
      <p:sp>
        <p:nvSpPr>
          <p:cNvPr id="16" name="Content Placeholder 15"/>
          <p:cNvSpPr>
            <a:spLocks noGrp="1"/>
          </p:cNvSpPr>
          <p:nvPr>
            <p:ph type="body" sz="half" idx="2"/>
          </p:nvPr>
        </p:nvSpPr>
        <p:spPr>
          <a:xfrm>
            <a:off x="5989320" y="813816"/>
            <a:ext cx="5655564" cy="3396391"/>
          </a:xfrm>
        </p:spPr>
        <p:txBody>
          <a:bodyPr>
            <a:noAutofit/>
          </a:bodyPr>
          <a:lstStyle/>
          <a:p>
            <a:pPr marL="285750" indent="-285750" algn="just">
              <a:buFont typeface="Wingdings" panose="05000000000000000000" pitchFamily="2" charset="2"/>
              <a:buChar char="v"/>
            </a:pPr>
            <a:r>
              <a:rPr lang="en-US" sz="1800" dirty="0" smtClean="0">
                <a:latin typeface="Arial" panose="020B0604020202020204" pitchFamily="34" charset="0"/>
                <a:cs typeface="Arial" panose="020B0604020202020204" pitchFamily="34" charset="0"/>
              </a:rPr>
              <a:t>The proposed problem is to infer the characteristics of the </a:t>
            </a:r>
            <a:r>
              <a:rPr lang="en-US" sz="1800" dirty="0" smtClean="0">
                <a:latin typeface="Arial" panose="020B0604020202020204" pitchFamily="34" charset="0"/>
                <a:cs typeface="Arial" panose="020B0604020202020204" pitchFamily="34" charset="0"/>
              </a:rPr>
              <a:t>written text and detect author of the document.</a:t>
            </a:r>
            <a:endParaRPr lang="en-US" sz="1800" dirty="0" smtClean="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US" sz="1800" dirty="0" smtClean="0">
                <a:latin typeface="Arial" panose="020B0604020202020204" pitchFamily="34" charset="0"/>
                <a:cs typeface="Arial" panose="020B0604020202020204" pitchFamily="34" charset="0"/>
              </a:rPr>
              <a:t>Two ways to solve the problem – Supervised learning and unsupervised learning.</a:t>
            </a:r>
          </a:p>
          <a:p>
            <a:pPr marL="285750" indent="-285750" algn="just">
              <a:buFont typeface="Wingdings" panose="05000000000000000000" pitchFamily="2" charset="2"/>
              <a:buChar char="v"/>
            </a:pPr>
            <a:r>
              <a:rPr lang="en-US" sz="1800" dirty="0" smtClean="0">
                <a:latin typeface="Arial" panose="020B0604020202020204" pitchFamily="34" charset="0"/>
                <a:cs typeface="Arial" panose="020B0604020202020204" pitchFamily="34" charset="0"/>
              </a:rPr>
              <a:t>Supervised Learning </a:t>
            </a:r>
            <a:r>
              <a:rPr lang="en-US" sz="1800" dirty="0" smtClean="0">
                <a:latin typeface="Arial" panose="020B0604020202020204" pitchFamily="34" charset="0"/>
                <a:cs typeface="Arial" panose="020B0604020202020204" pitchFamily="34" charset="0"/>
              </a:rPr>
              <a:t>– Collect document samples and </a:t>
            </a:r>
            <a:r>
              <a:rPr lang="en-US" sz="1800" dirty="0" smtClean="0">
                <a:latin typeface="Arial" panose="020B0604020202020204" pitchFamily="34" charset="0"/>
                <a:cs typeface="Arial" panose="020B0604020202020204" pitchFamily="34" charset="0"/>
              </a:rPr>
              <a:t>these samples would be used to learn a </a:t>
            </a:r>
            <a:r>
              <a:rPr lang="en-US" sz="1800" dirty="0" smtClean="0">
                <a:latin typeface="Arial" panose="020B0604020202020204" pitchFamily="34" charset="0"/>
                <a:cs typeface="Arial" panose="020B0604020202020204" pitchFamily="34" charset="0"/>
              </a:rPr>
              <a:t>model to detect the author of the document.</a:t>
            </a:r>
          </a:p>
          <a:p>
            <a:pPr marL="285750" indent="-285750" algn="just">
              <a:buFont typeface="Wingdings" panose="05000000000000000000" pitchFamily="2" charset="2"/>
              <a:buChar char="v"/>
            </a:pPr>
            <a:r>
              <a:rPr lang="en-US" sz="1800" dirty="0" smtClean="0">
                <a:latin typeface="Arial" panose="020B0604020202020204" pitchFamily="34" charset="0"/>
                <a:cs typeface="Arial" panose="020B0604020202020204" pitchFamily="34" charset="0"/>
              </a:rPr>
              <a:t>Additionally, we want to check author of the two document instances are same or not.</a:t>
            </a:r>
            <a:endParaRPr lang="en-US" sz="1800" dirty="0" smtClean="0">
              <a:latin typeface="Arial" panose="020B0604020202020204" pitchFamily="34" charset="0"/>
              <a:cs typeface="Arial" panose="020B0604020202020204" pitchFamily="34" charset="0"/>
            </a:endParaRPr>
          </a:p>
          <a:p>
            <a:pPr algn="just"/>
            <a:endParaRPr lang="en-US" sz="1800" dirty="0">
              <a:latin typeface="Arial" panose="020B0604020202020204" pitchFamily="34" charset="0"/>
              <a:cs typeface="Arial" panose="020B0604020202020204" pitchFamily="34" charset="0"/>
            </a:endParaRPr>
          </a:p>
        </p:txBody>
      </p:sp>
      <p:sp>
        <p:nvSpPr>
          <p:cNvPr id="21" name="TextBox 20"/>
          <p:cNvSpPr txBox="1"/>
          <p:nvPr/>
        </p:nvSpPr>
        <p:spPr>
          <a:xfrm>
            <a:off x="6355080" y="374958"/>
            <a:ext cx="1947672"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Problem</a:t>
            </a:r>
            <a:endParaRPr lang="en-US" sz="2400" b="1" dirty="0">
              <a:latin typeface="Arial" panose="020B0604020202020204" pitchFamily="34" charset="0"/>
              <a:cs typeface="Arial" panose="020B0604020202020204" pitchFamily="34" charset="0"/>
            </a:endParaRPr>
          </a:p>
        </p:txBody>
      </p:sp>
      <p:sp>
        <p:nvSpPr>
          <p:cNvPr id="22" name="TextBox 21"/>
          <p:cNvSpPr txBox="1"/>
          <p:nvPr/>
        </p:nvSpPr>
        <p:spPr>
          <a:xfrm>
            <a:off x="4549140" y="4441751"/>
            <a:ext cx="2880360" cy="461665"/>
          </a:xfrm>
          <a:prstGeom prst="rect">
            <a:avLst/>
          </a:prstGeom>
          <a:noFill/>
        </p:spPr>
        <p:txBody>
          <a:bodyPr wrap="square" rtlCol="0">
            <a:spAutoFit/>
          </a:bodyPr>
          <a:lstStyle/>
          <a:p>
            <a:pPr algn="ctr"/>
            <a:r>
              <a:rPr lang="en-US" sz="2400" b="1" dirty="0" smtClean="0">
                <a:latin typeface="Arial" panose="020B0604020202020204" pitchFamily="34" charset="0"/>
                <a:cs typeface="Arial" panose="020B0604020202020204" pitchFamily="34" charset="0"/>
              </a:rPr>
              <a:t>Goal of the project</a:t>
            </a:r>
            <a:endParaRPr lang="en-US" sz="2400" b="1" dirty="0">
              <a:latin typeface="Arial" panose="020B0604020202020204" pitchFamily="34" charset="0"/>
              <a:cs typeface="Arial" panose="020B0604020202020204" pitchFamily="34" charset="0"/>
            </a:endParaRPr>
          </a:p>
        </p:txBody>
      </p:sp>
      <p:sp>
        <p:nvSpPr>
          <p:cNvPr id="23" name="TextBox 22"/>
          <p:cNvSpPr txBox="1"/>
          <p:nvPr/>
        </p:nvSpPr>
        <p:spPr>
          <a:xfrm>
            <a:off x="441198" y="4771213"/>
            <a:ext cx="11096243" cy="147732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smtClean="0">
                <a:latin typeface="Arial" panose="020B0604020202020204" pitchFamily="34" charset="0"/>
                <a:cs typeface="Arial" panose="020B0604020202020204" pitchFamily="34" charset="0"/>
              </a:rPr>
              <a:t>Can the tools and techniques from the book be useful in identifying as to who wrote them? </a:t>
            </a:r>
          </a:p>
          <a:p>
            <a:pPr marL="285750" indent="-285750" algn="just">
              <a:buFont typeface="Wingdings" panose="05000000000000000000" pitchFamily="2" charset="2"/>
              <a:buChar char="q"/>
            </a:pPr>
            <a:r>
              <a:rPr lang="en-US" dirty="0" smtClean="0">
                <a:latin typeface="Arial" panose="020B0604020202020204" pitchFamily="34" charset="0"/>
                <a:cs typeface="Arial" panose="020B0604020202020204" pitchFamily="34" charset="0"/>
              </a:rPr>
              <a:t>The proposed project is thus to detect the author of a given text by inferring characteristics which are specific to one author. We are using supervised learning for authorship prediction and unsupervised learning for finding whether two books were written by the same author or not.</a:t>
            </a:r>
          </a:p>
          <a:p>
            <a:pPr marL="285750" indent="-285750" algn="just">
              <a:buFont typeface="Wingdings" panose="05000000000000000000" pitchFamily="2" charset="2"/>
              <a:buChar char="q"/>
            </a:pPr>
            <a:r>
              <a:rPr lang="en-US" dirty="0" smtClean="0">
                <a:latin typeface="Arial" panose="020B0604020202020204" pitchFamily="34" charset="0"/>
                <a:cs typeface="Arial" panose="020B0604020202020204" pitchFamily="34" charset="0"/>
              </a:rPr>
              <a:t>This paper deals with similarity between authors based on their </a:t>
            </a:r>
            <a:r>
              <a:rPr lang="en-US" dirty="0" smtClean="0">
                <a:latin typeface="Arial" panose="020B0604020202020204" pitchFamily="34" charset="0"/>
                <a:cs typeface="Arial" panose="020B0604020202020204" pitchFamily="34" charset="0"/>
              </a:rPr>
              <a:t>linguistic </a:t>
            </a:r>
            <a:r>
              <a:rPr lang="en-US" dirty="0" smtClean="0">
                <a:latin typeface="Arial" panose="020B0604020202020204" pitchFamily="34" charset="0"/>
                <a:cs typeface="Arial" panose="020B0604020202020204" pitchFamily="34" charset="0"/>
              </a:rPr>
              <a:t>style.</a:t>
            </a:r>
          </a:p>
        </p:txBody>
      </p:sp>
    </p:spTree>
    <p:extLst>
      <p:ext uri="{BB962C8B-B14F-4D97-AF65-F5344CB8AC3E}">
        <p14:creationId xmlns:p14="http://schemas.microsoft.com/office/powerpoint/2010/main" val="26639800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668972" y="140850"/>
            <a:ext cx="10312972" cy="1980682"/>
          </a:xfrm>
        </p:spPr>
        <p:txBody>
          <a:bodyPr>
            <a:normAutofit/>
          </a:bodyPr>
          <a:lstStyle/>
          <a:p>
            <a:pPr marL="0" indent="0" algn="just">
              <a:buNone/>
            </a:pPr>
            <a:r>
              <a:rPr lang="en-US" sz="1800" b="1" u="sng" dirty="0" smtClean="0">
                <a:latin typeface="Arial" panose="020B0604020202020204" pitchFamily="34" charset="0"/>
                <a:cs typeface="Arial" panose="020B0604020202020204" pitchFamily="34" charset="0"/>
              </a:rPr>
              <a:t>Dataset used:</a:t>
            </a:r>
          </a:p>
          <a:p>
            <a:pPr algn="just">
              <a:buFont typeface="Wingdings" panose="05000000000000000000" pitchFamily="2" charset="2"/>
              <a:buChar char="q"/>
            </a:pPr>
            <a:r>
              <a:rPr lang="en-US" sz="1800" dirty="0" smtClean="0">
                <a:latin typeface="Arial" panose="020B0604020202020204" pitchFamily="34" charset="0"/>
                <a:cs typeface="Arial" panose="020B0604020202020204" pitchFamily="34" charset="0"/>
              </a:rPr>
              <a:t>In </a:t>
            </a:r>
            <a:r>
              <a:rPr lang="en-US" sz="1800" dirty="0">
                <a:latin typeface="Arial" panose="020B0604020202020204" pitchFamily="34" charset="0"/>
                <a:cs typeface="Arial" panose="020B0604020202020204" pitchFamily="34" charset="0"/>
              </a:rPr>
              <a:t>this project, we are </a:t>
            </a:r>
            <a:r>
              <a:rPr lang="en-US" sz="1800" dirty="0" smtClean="0">
                <a:latin typeface="Arial" panose="020B0604020202020204" pitchFamily="34" charset="0"/>
                <a:cs typeface="Arial" panose="020B0604020202020204" pitchFamily="34" charset="0"/>
              </a:rPr>
              <a:t>using </a:t>
            </a:r>
            <a:r>
              <a:rPr lang="en-US" sz="1800" dirty="0">
                <a:latin typeface="Arial" panose="020B0604020202020204" pitchFamily="34" charset="0"/>
                <a:cs typeface="Arial" panose="020B0604020202020204" pitchFamily="34" charset="0"/>
              </a:rPr>
              <a:t>publically accessible </a:t>
            </a:r>
            <a:r>
              <a:rPr lang="en-US" sz="1800" dirty="0" smtClean="0">
                <a:latin typeface="Arial" panose="020B0604020202020204" pitchFamily="34" charset="0"/>
                <a:cs typeface="Arial" panose="020B0604020202020204" pitchFamily="34" charset="0"/>
              </a:rPr>
              <a:t>book collections from </a:t>
            </a:r>
            <a:r>
              <a:rPr lang="en-US" sz="1800" dirty="0">
                <a:latin typeface="Arial" panose="020B0604020202020204" pitchFamily="34" charset="0"/>
                <a:cs typeface="Arial" panose="020B0604020202020204" pitchFamily="34" charset="0"/>
              </a:rPr>
              <a:t>“Project Gutenberg” - Gutenberg.org. </a:t>
            </a:r>
            <a:endParaRPr lang="en-US" sz="1800" dirty="0" smtClean="0">
              <a:latin typeface="Arial" panose="020B0604020202020204" pitchFamily="34" charset="0"/>
              <a:cs typeface="Arial" panose="020B0604020202020204" pitchFamily="34" charset="0"/>
            </a:endParaRPr>
          </a:p>
          <a:p>
            <a:pPr algn="just">
              <a:buFont typeface="Wingdings" panose="05000000000000000000" pitchFamily="2" charset="2"/>
              <a:buChar char="q"/>
            </a:pPr>
            <a:r>
              <a:rPr lang="en-US" sz="1800" dirty="0" smtClean="0">
                <a:latin typeface="Arial" panose="020B0604020202020204" pitchFamily="34" charset="0"/>
                <a:cs typeface="Arial" panose="020B0604020202020204" pitchFamily="34" charset="0"/>
              </a:rPr>
              <a:t>There </a:t>
            </a:r>
            <a:r>
              <a:rPr lang="en-US" sz="1800" dirty="0">
                <a:latin typeface="Arial" panose="020B0604020202020204" pitchFamily="34" charset="0"/>
                <a:cs typeface="Arial" panose="020B0604020202020204" pitchFamily="34" charset="0"/>
              </a:rPr>
              <a:t>are around 53,000 books. The text files use the format of plain text encoded in UTF-8 wrapped at 67-70 characters with paragraphs separated by double line break. For experimental purposes, we have limited to 100 books which is of 2500 sentences in total.</a:t>
            </a:r>
            <a:endParaRPr lang="en-US" sz="1800" dirty="0" smtClean="0">
              <a:latin typeface="Arial" panose="020B0604020202020204" pitchFamily="34" charset="0"/>
              <a:cs typeface="Arial" panose="020B0604020202020204" pitchFamily="34" charset="0"/>
            </a:endParaRPr>
          </a:p>
        </p:txBody>
      </p:sp>
      <p:sp>
        <p:nvSpPr>
          <p:cNvPr id="15" name="TextBox 14"/>
          <p:cNvSpPr txBox="1"/>
          <p:nvPr/>
        </p:nvSpPr>
        <p:spPr>
          <a:xfrm>
            <a:off x="422084" y="2121532"/>
            <a:ext cx="4378516" cy="369332"/>
          </a:xfrm>
          <a:prstGeom prst="rect">
            <a:avLst/>
          </a:prstGeom>
          <a:noFill/>
        </p:spPr>
        <p:txBody>
          <a:bodyPr wrap="square" rtlCol="0">
            <a:spAutoFit/>
          </a:bodyPr>
          <a:lstStyle/>
          <a:p>
            <a:r>
              <a:rPr lang="en-US" b="1" u="sng" dirty="0" smtClean="0">
                <a:latin typeface="Arial" panose="020B0604020202020204" pitchFamily="34" charset="0"/>
                <a:cs typeface="Arial" panose="020B0604020202020204" pitchFamily="34" charset="0"/>
              </a:rPr>
              <a:t>Summary of the approaches taken:</a:t>
            </a:r>
            <a:endParaRPr lang="en-US" b="1" u="sng" dirty="0">
              <a:latin typeface="Arial" panose="020B0604020202020204" pitchFamily="34" charset="0"/>
              <a:cs typeface="Arial" panose="020B0604020202020204" pitchFamily="34" charset="0"/>
            </a:endParaRPr>
          </a:p>
        </p:txBody>
      </p:sp>
      <p:sp>
        <p:nvSpPr>
          <p:cNvPr id="17" name="TextBox 16"/>
          <p:cNvSpPr txBox="1"/>
          <p:nvPr/>
        </p:nvSpPr>
        <p:spPr>
          <a:xfrm>
            <a:off x="778700" y="2639927"/>
            <a:ext cx="4288536" cy="369332"/>
          </a:xfrm>
          <a:prstGeom prst="rect">
            <a:avLst/>
          </a:prstGeom>
          <a:noFill/>
        </p:spPr>
        <p:txBody>
          <a:bodyPr wrap="square" rtlCol="0">
            <a:spAutoFit/>
          </a:bodyPr>
          <a:lstStyle/>
          <a:p>
            <a:r>
              <a:rPr lang="en-US" b="1" u="sng" dirty="0" smtClean="0">
                <a:solidFill>
                  <a:schemeClr val="accent1">
                    <a:lumMod val="50000"/>
                  </a:schemeClr>
                </a:solidFill>
                <a:latin typeface="Arial" panose="020B0604020202020204" pitchFamily="34" charset="0"/>
                <a:cs typeface="Arial" panose="020B0604020202020204" pitchFamily="34" charset="0"/>
              </a:rPr>
              <a:t>Feature Extraction.</a:t>
            </a:r>
            <a:endParaRPr lang="en-US" b="1" u="sng" dirty="0">
              <a:solidFill>
                <a:schemeClr val="accent1">
                  <a:lumMod val="50000"/>
                </a:schemeClr>
              </a:solidFill>
              <a:latin typeface="Arial" panose="020B0604020202020204" pitchFamily="34" charset="0"/>
              <a:cs typeface="Arial" panose="020B0604020202020204" pitchFamily="34" charset="0"/>
            </a:endParaRPr>
          </a:p>
        </p:txBody>
      </p:sp>
      <p:sp>
        <p:nvSpPr>
          <p:cNvPr id="18" name="TextBox 17"/>
          <p:cNvSpPr txBox="1"/>
          <p:nvPr/>
        </p:nvSpPr>
        <p:spPr>
          <a:xfrm>
            <a:off x="6355080" y="2639927"/>
            <a:ext cx="4626864" cy="369332"/>
          </a:xfrm>
          <a:prstGeom prst="rect">
            <a:avLst/>
          </a:prstGeom>
          <a:noFill/>
        </p:spPr>
        <p:txBody>
          <a:bodyPr wrap="square" rtlCol="0">
            <a:spAutoFit/>
          </a:bodyPr>
          <a:lstStyle/>
          <a:p>
            <a:r>
              <a:rPr lang="en-US" b="1" u="sng" dirty="0" smtClean="0">
                <a:solidFill>
                  <a:schemeClr val="accent1">
                    <a:lumMod val="50000"/>
                  </a:schemeClr>
                </a:solidFill>
                <a:latin typeface="Arial" panose="020B0604020202020204" pitchFamily="34" charset="0"/>
                <a:cs typeface="Arial" panose="020B0604020202020204" pitchFamily="34" charset="0"/>
              </a:rPr>
              <a:t>Authorship prediction using SVM</a:t>
            </a:r>
            <a:endParaRPr lang="en-US" b="1" u="sng" dirty="0">
              <a:solidFill>
                <a:schemeClr val="accent1">
                  <a:lumMod val="50000"/>
                </a:schemeClr>
              </a:solidFill>
              <a:latin typeface="Arial" panose="020B0604020202020204" pitchFamily="34" charset="0"/>
              <a:cs typeface="Arial" panose="020B0604020202020204" pitchFamily="34" charset="0"/>
            </a:endParaRPr>
          </a:p>
        </p:txBody>
      </p:sp>
      <p:sp>
        <p:nvSpPr>
          <p:cNvPr id="19" name="TextBox 18"/>
          <p:cNvSpPr txBox="1"/>
          <p:nvPr/>
        </p:nvSpPr>
        <p:spPr>
          <a:xfrm>
            <a:off x="535654" y="3158322"/>
            <a:ext cx="5289804" cy="286232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smtClean="0">
                <a:latin typeface="Arial" panose="020B0604020202020204" pitchFamily="34" charset="0"/>
                <a:cs typeface="Arial" panose="020B0604020202020204" pitchFamily="34" charset="0"/>
              </a:rPr>
              <a:t>Lexical Features – Average number of words per sentence.</a:t>
            </a:r>
          </a:p>
          <a:p>
            <a:pPr marL="285750" indent="-285750" algn="just">
              <a:buFont typeface="Wingdings" panose="05000000000000000000" pitchFamily="2" charset="2"/>
              <a:buChar char="q"/>
            </a:pPr>
            <a:r>
              <a:rPr lang="en-US" dirty="0" smtClean="0">
                <a:latin typeface="Arial" panose="020B0604020202020204" pitchFamily="34" charset="0"/>
                <a:cs typeface="Arial" panose="020B0604020202020204" pitchFamily="34" charset="0"/>
              </a:rPr>
              <a:t>Punctuation features </a:t>
            </a:r>
            <a:r>
              <a:rPr lang="en-US" dirty="0" smtClean="0">
                <a:latin typeface="Arial" panose="020B0604020202020204" pitchFamily="34" charset="0"/>
                <a:cs typeface="Arial" panose="020B0604020202020204" pitchFamily="34" charset="0"/>
              </a:rPr>
              <a:t>– Average </a:t>
            </a:r>
            <a:r>
              <a:rPr lang="en-US" dirty="0" smtClean="0">
                <a:latin typeface="Arial" panose="020B0604020202020204" pitchFamily="34" charset="0"/>
                <a:cs typeface="Arial" panose="020B0604020202020204" pitchFamily="34" charset="0"/>
              </a:rPr>
              <a:t>number of commas, semicolons, and colons per sentence.</a:t>
            </a:r>
          </a:p>
          <a:p>
            <a:pPr marL="285750" indent="-285750" algn="just">
              <a:buFont typeface="Wingdings" panose="05000000000000000000" pitchFamily="2" charset="2"/>
              <a:buChar char="q"/>
            </a:pPr>
            <a:r>
              <a:rPr lang="en-US" dirty="0" smtClean="0">
                <a:latin typeface="Arial" panose="020B0604020202020204" pitchFamily="34" charset="0"/>
                <a:cs typeface="Arial" panose="020B0604020202020204" pitchFamily="34" charset="0"/>
              </a:rPr>
              <a:t>Bag of words Features – Represents frequencies of different words in each text.</a:t>
            </a:r>
          </a:p>
          <a:p>
            <a:pPr marL="285750" indent="-285750" algn="just">
              <a:buFont typeface="Wingdings" panose="05000000000000000000" pitchFamily="2" charset="2"/>
              <a:buChar char="q"/>
            </a:pPr>
            <a:r>
              <a:rPr lang="en-US" dirty="0" smtClean="0">
                <a:latin typeface="Arial" panose="020B0604020202020204" pitchFamily="34" charset="0"/>
                <a:cs typeface="Arial" panose="020B0604020202020204" pitchFamily="34" charset="0"/>
              </a:rPr>
              <a:t>Syntactic features – Extract syntactic features of the text. </a:t>
            </a:r>
          </a:p>
          <a:p>
            <a:pPr marL="742950" lvl="1" indent="-285750" algn="just">
              <a:buFont typeface="Wingdings" panose="05000000000000000000" pitchFamily="2" charset="2"/>
              <a:buChar char="q"/>
            </a:pPr>
            <a:r>
              <a:rPr lang="en-US" dirty="0" smtClean="0">
                <a:latin typeface="Arial" panose="020B0604020202020204" pitchFamily="34" charset="0"/>
                <a:cs typeface="Arial" panose="020B0604020202020204" pitchFamily="34" charset="0"/>
              </a:rPr>
              <a:t>POS – Classification of each token into lexical category</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20" name="TextBox 19"/>
          <p:cNvSpPr txBox="1"/>
          <p:nvPr/>
        </p:nvSpPr>
        <p:spPr>
          <a:xfrm>
            <a:off x="6044184" y="3158322"/>
            <a:ext cx="5614416" cy="3970318"/>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smtClean="0">
                <a:latin typeface="Arial" panose="020B0604020202020204" pitchFamily="34" charset="0"/>
                <a:cs typeface="Arial" panose="020B0604020202020204" pitchFamily="34" charset="0"/>
              </a:rPr>
              <a:t>Idea of SVM</a:t>
            </a:r>
            <a:r>
              <a:rPr lang="en-US"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It helps us to clearly draw the boundaries between two classes and we need to train this model carefully to avoid </a:t>
            </a:r>
            <a:r>
              <a:rPr lang="en-US" dirty="0" err="1" smtClean="0">
                <a:latin typeface="Arial" panose="020B0604020202020204" pitchFamily="34" charset="0"/>
                <a:cs typeface="Arial" panose="020B0604020202020204" pitchFamily="34" charset="0"/>
              </a:rPr>
              <a:t>overfittng</a:t>
            </a:r>
            <a:r>
              <a:rPr lang="en-US" dirty="0" smtClean="0">
                <a:latin typeface="Arial" panose="020B0604020202020204" pitchFamily="34" charset="0"/>
                <a:cs typeface="Arial" panose="020B0604020202020204" pitchFamily="34" charset="0"/>
              </a:rPr>
              <a:t>.</a:t>
            </a:r>
          </a:p>
          <a:p>
            <a:pPr marL="285750" indent="-285750" algn="just">
              <a:buFont typeface="Wingdings" panose="05000000000000000000" pitchFamily="2" charset="2"/>
              <a:buChar char="q"/>
            </a:pPr>
            <a:r>
              <a:rPr lang="en-US" dirty="0" smtClean="0">
                <a:latin typeface="Arial" panose="020B0604020202020204" pitchFamily="34" charset="0"/>
                <a:cs typeface="Arial" panose="020B0604020202020204" pitchFamily="34" charset="0"/>
              </a:rPr>
              <a:t>Performed </a:t>
            </a:r>
            <a:r>
              <a:rPr lang="en-US" dirty="0" smtClean="0">
                <a:latin typeface="Arial" panose="020B0604020202020204" pitchFamily="34" charset="0"/>
                <a:cs typeface="Arial" panose="020B0604020202020204" pitchFamily="34" charset="0"/>
              </a:rPr>
              <a:t>various experiments on the features sets discussed using SVM and combined these results to improve our success rates.</a:t>
            </a:r>
          </a:p>
          <a:p>
            <a:pPr marL="285750" indent="-285750" algn="just">
              <a:buFont typeface="Wingdings" panose="05000000000000000000" pitchFamily="2" charset="2"/>
              <a:buChar char="q"/>
            </a:pPr>
            <a:r>
              <a:rPr lang="en-US" dirty="0" smtClean="0">
                <a:latin typeface="Arial" panose="020B0604020202020204" pitchFamily="34" charset="0"/>
                <a:cs typeface="Arial" panose="020B0604020202020204" pitchFamily="34" charset="0"/>
              </a:rPr>
              <a:t>Create confusion matrix to find various measures like error rate, accuracy, sensitivity, precision.</a:t>
            </a:r>
          </a:p>
          <a:p>
            <a:pPr marL="285750" indent="-285750" algn="just">
              <a:buFont typeface="Wingdings" panose="05000000000000000000" pitchFamily="2" charset="2"/>
              <a:buChar char="q"/>
            </a:pPr>
            <a:r>
              <a:rPr lang="en-US" dirty="0" smtClean="0">
                <a:latin typeface="Arial" panose="020B0604020202020204" pitchFamily="34" charset="0"/>
                <a:cs typeface="Arial" panose="020B0604020202020204" pitchFamily="34" charset="0"/>
              </a:rPr>
              <a:t>Precision = </a:t>
            </a:r>
            <a:r>
              <a:rPr lang="en-US" dirty="0" err="1" smtClean="0">
                <a:latin typeface="Arial" panose="020B0604020202020204" pitchFamily="34" charset="0"/>
                <a:cs typeface="Arial" panose="020B0604020202020204" pitchFamily="34" charset="0"/>
              </a:rPr>
              <a:t>tp</a:t>
            </a:r>
            <a:r>
              <a:rPr lang="en-US" dirty="0" smtClean="0">
                <a:latin typeface="Arial" panose="020B0604020202020204" pitchFamily="34" charset="0"/>
                <a:cs typeface="Arial" panose="020B0604020202020204" pitchFamily="34" charset="0"/>
              </a:rPr>
              <a:t>/(</a:t>
            </a:r>
            <a:r>
              <a:rPr lang="en-US" dirty="0" err="1" smtClean="0">
                <a:latin typeface="Arial" panose="020B0604020202020204" pitchFamily="34" charset="0"/>
                <a:cs typeface="Arial" panose="020B0604020202020204" pitchFamily="34" charset="0"/>
              </a:rPr>
              <a:t>tp+fp</a:t>
            </a:r>
            <a:r>
              <a:rPr lang="en-US" dirty="0" smtClean="0">
                <a:latin typeface="Arial" panose="020B0604020202020204" pitchFamily="34" charset="0"/>
                <a:cs typeface="Arial" panose="020B0604020202020204" pitchFamily="34" charset="0"/>
              </a:rPr>
              <a:t>). </a:t>
            </a:r>
          </a:p>
          <a:p>
            <a:pPr marL="285750" indent="-285750" algn="just">
              <a:buFont typeface="Wingdings" panose="05000000000000000000" pitchFamily="2" charset="2"/>
              <a:buChar char="q"/>
            </a:pPr>
            <a:r>
              <a:rPr lang="en-US" dirty="0" smtClean="0">
                <a:latin typeface="Arial" panose="020B0604020202020204" pitchFamily="34" charset="0"/>
                <a:cs typeface="Arial" panose="020B0604020202020204" pitchFamily="34" charset="0"/>
              </a:rPr>
              <a:t>Recall = </a:t>
            </a:r>
            <a:r>
              <a:rPr lang="en-US" dirty="0" err="1" smtClean="0">
                <a:latin typeface="Arial" panose="020B0604020202020204" pitchFamily="34" charset="0"/>
                <a:cs typeface="Arial" panose="020B0604020202020204" pitchFamily="34" charset="0"/>
              </a:rPr>
              <a:t>tp</a:t>
            </a:r>
            <a:r>
              <a:rPr lang="en-US" dirty="0" smtClean="0">
                <a:latin typeface="Arial" panose="020B0604020202020204" pitchFamily="34" charset="0"/>
                <a:cs typeface="Arial" panose="020B0604020202020204" pitchFamily="34" charset="0"/>
              </a:rPr>
              <a:t>/(</a:t>
            </a:r>
            <a:r>
              <a:rPr lang="en-US" dirty="0" err="1" smtClean="0">
                <a:latin typeface="Arial" panose="020B0604020202020204" pitchFamily="34" charset="0"/>
                <a:cs typeface="Arial" panose="020B0604020202020204" pitchFamily="34" charset="0"/>
              </a:rPr>
              <a:t>tp+fn</a:t>
            </a:r>
            <a:r>
              <a:rPr lang="en-US" dirty="0" smtClean="0">
                <a:latin typeface="Arial" panose="020B0604020202020204" pitchFamily="34" charset="0"/>
                <a:cs typeface="Arial" panose="020B0604020202020204" pitchFamily="34" charset="0"/>
              </a:rPr>
              <a:t>)</a:t>
            </a:r>
          </a:p>
          <a:p>
            <a:pPr marL="285750" indent="-285750" algn="just">
              <a:buFont typeface="Wingdings" panose="05000000000000000000" pitchFamily="2" charset="2"/>
              <a:buChar char="q"/>
            </a:pPr>
            <a:r>
              <a:rPr lang="en-US" dirty="0" smtClean="0">
                <a:latin typeface="Arial" panose="020B0604020202020204" pitchFamily="34" charset="0"/>
                <a:cs typeface="Arial" panose="020B0604020202020204" pitchFamily="34" charset="0"/>
              </a:rPr>
              <a:t>Accuracy = (</a:t>
            </a:r>
            <a:r>
              <a:rPr lang="en-US" dirty="0" err="1" smtClean="0">
                <a:latin typeface="Arial" panose="020B0604020202020204" pitchFamily="34" charset="0"/>
                <a:cs typeface="Arial" panose="020B0604020202020204" pitchFamily="34" charset="0"/>
              </a:rPr>
              <a:t>tp</a:t>
            </a:r>
            <a:r>
              <a:rPr lang="en-US" dirty="0" smtClean="0">
                <a:latin typeface="Arial" panose="020B0604020202020204" pitchFamily="34" charset="0"/>
                <a:cs typeface="Arial" panose="020B0604020202020204" pitchFamily="34" charset="0"/>
              </a:rPr>
              <a:t> + </a:t>
            </a:r>
            <a:r>
              <a:rPr lang="en-US" dirty="0" err="1" smtClean="0">
                <a:latin typeface="Arial" panose="020B0604020202020204" pitchFamily="34" charset="0"/>
                <a:cs typeface="Arial" panose="020B0604020202020204" pitchFamily="34" charset="0"/>
              </a:rPr>
              <a:t>tn</a:t>
            </a:r>
            <a:r>
              <a:rPr lang="en-US" dirty="0" smtClean="0">
                <a:latin typeface="Arial" panose="020B0604020202020204" pitchFamily="34" charset="0"/>
                <a:cs typeface="Arial" panose="020B0604020202020204" pitchFamily="34" charset="0"/>
              </a:rPr>
              <a:t>) / (</a:t>
            </a:r>
            <a:r>
              <a:rPr lang="en-US" dirty="0" err="1" smtClean="0">
                <a:latin typeface="Arial" panose="020B0604020202020204" pitchFamily="34" charset="0"/>
                <a:cs typeface="Arial" panose="020B0604020202020204" pitchFamily="34" charset="0"/>
              </a:rPr>
              <a:t>tp+tn+fp+fn</a:t>
            </a:r>
            <a:r>
              <a:rPr lang="en-US" dirty="0" smtClean="0">
                <a:latin typeface="Arial" panose="020B0604020202020204" pitchFamily="34" charset="0"/>
                <a:cs typeface="Arial" panose="020B0604020202020204" pitchFamily="34" charset="0"/>
              </a:rPr>
              <a:t>) </a:t>
            </a:r>
          </a:p>
          <a:p>
            <a:pPr marL="742950" lvl="1" indent="-285750" algn="just">
              <a:buFont typeface="Wingdings" panose="05000000000000000000" pitchFamily="2" charset="2"/>
              <a:buChar char="q"/>
            </a:pPr>
            <a:r>
              <a:rPr lang="en-US" dirty="0" smtClean="0">
                <a:latin typeface="Arial" panose="020B0604020202020204" pitchFamily="34" charset="0"/>
                <a:cs typeface="Arial" panose="020B0604020202020204" pitchFamily="34" charset="0"/>
              </a:rPr>
              <a:t>Where </a:t>
            </a:r>
            <a:r>
              <a:rPr lang="en-US" dirty="0" err="1" smtClean="0">
                <a:latin typeface="Arial" panose="020B0604020202020204" pitchFamily="34" charset="0"/>
                <a:cs typeface="Arial" panose="020B0604020202020204" pitchFamily="34" charset="0"/>
              </a:rPr>
              <a:t>tp</a:t>
            </a:r>
            <a:r>
              <a:rPr lang="en-US" dirty="0" smtClean="0">
                <a:latin typeface="Arial" panose="020B0604020202020204" pitchFamily="34" charset="0"/>
                <a:cs typeface="Arial" panose="020B0604020202020204" pitchFamily="34" charset="0"/>
              </a:rPr>
              <a:t> = true positive, </a:t>
            </a:r>
            <a:r>
              <a:rPr lang="en-US" dirty="0" err="1" smtClean="0">
                <a:latin typeface="Arial" panose="020B0604020202020204" pitchFamily="34" charset="0"/>
                <a:cs typeface="Arial" panose="020B0604020202020204" pitchFamily="34" charset="0"/>
              </a:rPr>
              <a:t>tn</a:t>
            </a:r>
            <a:r>
              <a:rPr lang="en-US" dirty="0" smtClean="0">
                <a:latin typeface="Arial" panose="020B0604020202020204" pitchFamily="34" charset="0"/>
                <a:cs typeface="Arial" panose="020B0604020202020204" pitchFamily="34" charset="0"/>
              </a:rPr>
              <a:t> = true negative</a:t>
            </a:r>
          </a:p>
          <a:p>
            <a:pPr lvl="3" algn="just"/>
            <a:r>
              <a:rPr lang="en-US" dirty="0" err="1" smtClean="0">
                <a:latin typeface="Arial" panose="020B0604020202020204" pitchFamily="34" charset="0"/>
                <a:cs typeface="Arial" panose="020B0604020202020204" pitchFamily="34" charset="0"/>
              </a:rPr>
              <a:t>Fp</a:t>
            </a:r>
            <a:r>
              <a:rPr lang="en-US" dirty="0" smtClean="0">
                <a:latin typeface="Arial" panose="020B0604020202020204" pitchFamily="34" charset="0"/>
                <a:cs typeface="Arial" panose="020B0604020202020204" pitchFamily="34" charset="0"/>
              </a:rPr>
              <a:t> = false positive, </a:t>
            </a:r>
            <a:r>
              <a:rPr lang="en-US" dirty="0" err="1" smtClean="0">
                <a:latin typeface="Arial" panose="020B0604020202020204" pitchFamily="34" charset="0"/>
                <a:cs typeface="Arial" panose="020B0604020202020204" pitchFamily="34" charset="0"/>
              </a:rPr>
              <a:t>fn</a:t>
            </a:r>
            <a:r>
              <a:rPr lang="en-US" dirty="0" smtClean="0">
                <a:latin typeface="Arial" panose="020B0604020202020204" pitchFamily="34" charset="0"/>
                <a:cs typeface="Arial" panose="020B0604020202020204" pitchFamily="34" charset="0"/>
              </a:rPr>
              <a:t> = false negative.</a:t>
            </a:r>
          </a:p>
          <a:p>
            <a:pPr marL="285750" indent="-285750" algn="just">
              <a:buFont typeface="Wingdings" panose="05000000000000000000" pitchFamily="2" charset="2"/>
              <a:buChar char="q"/>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81036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448" y="101562"/>
            <a:ext cx="4215154" cy="394415"/>
          </a:xfrm>
        </p:spPr>
        <p:txBody>
          <a:bodyPr>
            <a:normAutofit/>
          </a:bodyPr>
          <a:lstStyle/>
          <a:p>
            <a:pPr algn="just"/>
            <a:r>
              <a:rPr lang="en-US" sz="2000" b="1" u="sng" dirty="0" smtClean="0">
                <a:latin typeface="Arial" panose="020B0604020202020204" pitchFamily="34" charset="0"/>
                <a:cs typeface="Arial" panose="020B0604020202020204" pitchFamily="34" charset="0"/>
              </a:rPr>
              <a:t>Experiments and Results</a:t>
            </a:r>
            <a:endParaRPr lang="en-US" sz="2000" b="1" u="sng" dirty="0">
              <a:latin typeface="Arial" panose="020B0604020202020204" pitchFamily="34" charset="0"/>
              <a:cs typeface="Arial" panose="020B0604020202020204" pitchFamily="34" charset="0"/>
            </a:endParaRPr>
          </a:p>
        </p:txBody>
      </p:sp>
      <p:sp>
        <p:nvSpPr>
          <p:cNvPr id="5" name="Text Placeholder 4"/>
          <p:cNvSpPr>
            <a:spLocks noGrp="1"/>
          </p:cNvSpPr>
          <p:nvPr>
            <p:ph type="body" idx="1"/>
          </p:nvPr>
        </p:nvSpPr>
        <p:spPr>
          <a:xfrm>
            <a:off x="448955" y="555092"/>
            <a:ext cx="11163925" cy="934490"/>
          </a:xfrm>
        </p:spPr>
        <p:txBody>
          <a:bodyPr>
            <a:noAutofit/>
          </a:bodyPr>
          <a:lstStyle/>
          <a:p>
            <a:pPr marL="285750" indent="-285750" algn="just">
              <a:buFont typeface="Wingdings" panose="05000000000000000000" pitchFamily="2" charset="2"/>
              <a:buChar char="q"/>
            </a:pPr>
            <a:r>
              <a:rPr lang="en-US" sz="1800" b="0" dirty="0" smtClean="0">
                <a:latin typeface="Arial" panose="020B0604020202020204" pitchFamily="34" charset="0"/>
                <a:cs typeface="Arial" panose="020B0604020202020204" pitchFamily="34" charset="0"/>
              </a:rPr>
              <a:t>To perform tests, we created pair of books then extracted three types of features and performed </a:t>
            </a:r>
            <a:r>
              <a:rPr lang="en-US" sz="1800" b="0" dirty="0" err="1" smtClean="0">
                <a:latin typeface="Arial" panose="020B0604020202020204" pitchFamily="34" charset="0"/>
                <a:cs typeface="Arial" panose="020B0604020202020204" pitchFamily="34" charset="0"/>
              </a:rPr>
              <a:t>KMeans</a:t>
            </a:r>
            <a:r>
              <a:rPr lang="en-US" sz="1800" b="0" dirty="0" smtClean="0">
                <a:latin typeface="Arial" panose="020B0604020202020204" pitchFamily="34" charset="0"/>
                <a:cs typeface="Arial" panose="020B0604020202020204" pitchFamily="34" charset="0"/>
              </a:rPr>
              <a:t> clustering to see whether both are classified into same cluster or not.</a:t>
            </a:r>
          </a:p>
          <a:p>
            <a:pPr marL="285750" indent="-285750" algn="just">
              <a:buFont typeface="Wingdings" panose="05000000000000000000" pitchFamily="2" charset="2"/>
              <a:buChar char="q"/>
            </a:pPr>
            <a:r>
              <a:rPr lang="en-US" sz="1800" b="0" dirty="0" smtClean="0">
                <a:latin typeface="Arial" panose="020B0604020202020204" pitchFamily="34" charset="0"/>
                <a:cs typeface="Arial" panose="020B0604020202020204" pitchFamily="34" charset="0"/>
              </a:rPr>
              <a:t>We have used Linear SVC from the sklearn library to classify collected texts using the extracted features.</a:t>
            </a:r>
            <a:endParaRPr lang="en-US" sz="1800" b="0" dirty="0">
              <a:latin typeface="Arial" panose="020B0604020202020204" pitchFamily="34" charset="0"/>
              <a:cs typeface="Arial" panose="020B0604020202020204" pitchFamily="34" charset="0"/>
            </a:endParaRPr>
          </a:p>
        </p:txBody>
      </p:sp>
      <p:sp>
        <p:nvSpPr>
          <p:cNvPr id="16" name="TextBox 15"/>
          <p:cNvSpPr txBox="1"/>
          <p:nvPr/>
        </p:nvSpPr>
        <p:spPr>
          <a:xfrm>
            <a:off x="6126480" y="5236513"/>
            <a:ext cx="5931859" cy="1200329"/>
          </a:xfrm>
          <a:prstGeom prst="rect">
            <a:avLst/>
          </a:prstGeom>
          <a:noFill/>
        </p:spPr>
        <p:txBody>
          <a:bodyPr wrap="square" rtlCol="0">
            <a:spAutoFit/>
          </a:bodyPr>
          <a:lstStyle/>
          <a:p>
            <a:pPr algn="just"/>
            <a:r>
              <a:rPr lang="en-US" b="1" u="sng" dirty="0" smtClean="0">
                <a:latin typeface="Arial" panose="020B0604020202020204" pitchFamily="34" charset="0"/>
                <a:cs typeface="Arial" panose="020B0604020202020204" pitchFamily="34" charset="0"/>
              </a:rPr>
              <a:t>Analysis</a:t>
            </a:r>
            <a:r>
              <a:rPr lang="en-US" u="sng" dirty="0" smtClean="0">
                <a:latin typeface="Arial" panose="020B0604020202020204" pitchFamily="34" charset="0"/>
                <a:cs typeface="Arial" panose="020B0604020202020204" pitchFamily="34" charset="0"/>
              </a:rPr>
              <a:t>:</a:t>
            </a:r>
          </a:p>
          <a:p>
            <a:pPr marL="285750" indent="-285750" algn="just">
              <a:buFont typeface="Wingdings" panose="05000000000000000000" pitchFamily="2" charset="2"/>
              <a:buChar char="Ø"/>
            </a:pPr>
            <a:r>
              <a:rPr lang="en-US" dirty="0" smtClean="0">
                <a:latin typeface="Arial" panose="020B0604020202020204" pitchFamily="34" charset="0"/>
                <a:cs typeface="Arial" panose="020B0604020202020204" pitchFamily="34" charset="0"/>
              </a:rPr>
              <a:t>Most of the texts are written by alexander-dumas and </a:t>
            </a:r>
            <a:r>
              <a:rPr lang="en-US" dirty="0" err="1" smtClean="0">
                <a:latin typeface="Arial" panose="020B0604020202020204" pitchFamily="34" charset="0"/>
                <a:cs typeface="Arial" panose="020B0604020202020204" pitchFamily="34" charset="0"/>
              </a:rPr>
              <a:t>herman</a:t>
            </a:r>
            <a:r>
              <a:rPr lang="en-US" dirty="0" smtClean="0">
                <a:latin typeface="Arial" panose="020B0604020202020204" pitchFamily="34" charset="0"/>
                <a:cs typeface="Arial" panose="020B0604020202020204" pitchFamily="34" charset="0"/>
              </a:rPr>
              <a:t>-Melville.</a:t>
            </a:r>
          </a:p>
          <a:p>
            <a:pPr marL="285750" indent="-285750" algn="just">
              <a:buFont typeface="Wingdings" panose="05000000000000000000" pitchFamily="2" charset="2"/>
              <a:buChar char="Ø"/>
            </a:pPr>
            <a:r>
              <a:rPr lang="en-US" dirty="0" smtClean="0">
                <a:latin typeface="Arial" panose="020B0604020202020204" pitchFamily="34" charset="0"/>
                <a:cs typeface="Arial" panose="020B0604020202020204" pitchFamily="34" charset="0"/>
              </a:rPr>
              <a:t>Results from SVM gave us an accuracy of 87.22%</a:t>
            </a:r>
            <a:endParaRPr lang="en-US" dirty="0">
              <a:latin typeface="Arial" panose="020B0604020202020204" pitchFamily="34" charset="0"/>
              <a:cs typeface="Arial" panose="020B0604020202020204" pitchFamily="34" charset="0"/>
            </a:endParaRPr>
          </a:p>
        </p:txBody>
      </p:sp>
      <p:sp>
        <p:nvSpPr>
          <p:cNvPr id="17" name="TextBox 16"/>
          <p:cNvSpPr txBox="1"/>
          <p:nvPr/>
        </p:nvSpPr>
        <p:spPr>
          <a:xfrm>
            <a:off x="328776" y="5239596"/>
            <a:ext cx="5583269" cy="1477328"/>
          </a:xfrm>
          <a:prstGeom prst="rect">
            <a:avLst/>
          </a:prstGeom>
          <a:noFill/>
        </p:spPr>
        <p:txBody>
          <a:bodyPr wrap="square" rtlCol="0">
            <a:spAutoFit/>
          </a:bodyPr>
          <a:lstStyle/>
          <a:p>
            <a:pPr algn="just"/>
            <a:r>
              <a:rPr lang="en-US" b="1" dirty="0" smtClean="0">
                <a:latin typeface="Arial" panose="020B0604020202020204" pitchFamily="34" charset="0"/>
                <a:cs typeface="Arial" panose="020B0604020202020204" pitchFamily="34" charset="0"/>
              </a:rPr>
              <a:t>Evaluation results from Author classification:</a:t>
            </a:r>
          </a:p>
          <a:p>
            <a:pPr marL="742950" lvl="1" indent="-285750" algn="just">
              <a:buFont typeface="Wingdings" panose="05000000000000000000" pitchFamily="2" charset="2"/>
              <a:buChar char="q"/>
            </a:pPr>
            <a:r>
              <a:rPr lang="en-US" dirty="0" smtClean="0">
                <a:latin typeface="Arial" panose="020B0604020202020204" pitchFamily="34" charset="0"/>
                <a:cs typeface="Arial" panose="020B0604020202020204" pitchFamily="34" charset="0"/>
              </a:rPr>
              <a:t>Number of file pairs classified correctly : 25</a:t>
            </a:r>
          </a:p>
          <a:p>
            <a:pPr marL="742950" lvl="1" indent="-285750" algn="just">
              <a:buFont typeface="Wingdings" panose="05000000000000000000" pitchFamily="2" charset="2"/>
              <a:buChar char="q"/>
            </a:pPr>
            <a:r>
              <a:rPr lang="en-US" dirty="0" smtClean="0">
                <a:latin typeface="Arial" panose="020B0604020202020204" pitchFamily="34" charset="0"/>
                <a:cs typeface="Arial" panose="020B0604020202020204" pitchFamily="34" charset="0"/>
              </a:rPr>
              <a:t>Number of file pairs classified incorrectly : 10</a:t>
            </a:r>
          </a:p>
          <a:p>
            <a:pPr marL="742950" lvl="1" indent="-285750" algn="just">
              <a:buFont typeface="Wingdings" panose="05000000000000000000" pitchFamily="2" charset="2"/>
              <a:buChar char="q"/>
            </a:pPr>
            <a:r>
              <a:rPr lang="en-US" dirty="0" smtClean="0">
                <a:latin typeface="Arial" panose="020B0604020202020204" pitchFamily="34" charset="0"/>
                <a:cs typeface="Arial" panose="020B0604020202020204" pitchFamily="34" charset="0"/>
              </a:rPr>
              <a:t>Accurate Percentage : 71.43</a:t>
            </a:r>
          </a:p>
          <a:p>
            <a:pPr marL="742950" lvl="1" indent="-285750" algn="just">
              <a:buFont typeface="Wingdings" panose="05000000000000000000" pitchFamily="2" charset="2"/>
              <a:buChar char="q"/>
            </a:pPr>
            <a:endParaRPr lang="en-US" dirty="0" smtClean="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328777" y="2660939"/>
            <a:ext cx="5583268" cy="2362200"/>
          </a:xfrm>
          <a:prstGeom prst="rect">
            <a:avLst/>
          </a:prstGeom>
        </p:spPr>
      </p:pic>
      <p:pic>
        <p:nvPicPr>
          <p:cNvPr id="8" name="Picture 7"/>
          <p:cNvPicPr>
            <a:picLocks noChangeAspect="1"/>
          </p:cNvPicPr>
          <p:nvPr/>
        </p:nvPicPr>
        <p:blipFill>
          <a:blip r:embed="rId3"/>
          <a:stretch>
            <a:fillRect/>
          </a:stretch>
        </p:blipFill>
        <p:spPr>
          <a:xfrm>
            <a:off x="373260" y="1838597"/>
            <a:ext cx="5538786" cy="822341"/>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1021689854"/>
              </p:ext>
            </p:extLst>
          </p:nvPr>
        </p:nvGraphicFramePr>
        <p:xfrm>
          <a:off x="6373366" y="1838597"/>
          <a:ext cx="5239514" cy="3139440"/>
        </p:xfrm>
        <a:graphic>
          <a:graphicData uri="http://schemas.openxmlformats.org/drawingml/2006/table">
            <a:tbl>
              <a:tblPr firstRow="1" firstCol="1" bandRow="1">
                <a:tableStyleId>{5C22544A-7EE6-4342-B048-85BDC9FD1C3A}</a:tableStyleId>
              </a:tblPr>
              <a:tblGrid>
                <a:gridCol w="2505457"/>
                <a:gridCol w="2734057"/>
              </a:tblGrid>
              <a:tr h="711732">
                <a:tc>
                  <a:txBody>
                    <a:bodyPr/>
                    <a:lstStyle/>
                    <a:p>
                      <a:pPr marL="0" marR="0" algn="just">
                        <a:spcBef>
                          <a:spcPts val="0"/>
                        </a:spcBef>
                        <a:spcAft>
                          <a:spcPts val="0"/>
                        </a:spcAft>
                      </a:pPr>
                      <a:r>
                        <a:rPr lang="en-US" sz="1200" dirty="0">
                          <a:effectLst/>
                        </a:rPr>
                        <a:t>Sentence length distribution</a:t>
                      </a:r>
                    </a:p>
                    <a:p>
                      <a:pPr marL="0" marR="0" algn="just">
                        <a:spcBef>
                          <a:spcPts val="0"/>
                        </a:spcBef>
                        <a:spcAft>
                          <a:spcPts val="0"/>
                        </a:spcAft>
                      </a:pPr>
                      <a:r>
                        <a:rPr lang="en-US" sz="1200" dirty="0">
                          <a:effectLst/>
                        </a:rPr>
                        <a:t>Word length distribution</a:t>
                      </a:r>
                    </a:p>
                    <a:p>
                      <a:pPr marL="0" marR="0" algn="just">
                        <a:spcBef>
                          <a:spcPts val="0"/>
                        </a:spcBef>
                        <a:spcAft>
                          <a:spcPts val="0"/>
                        </a:spcAft>
                      </a:pPr>
                      <a:r>
                        <a:rPr lang="en-US" sz="1200" dirty="0">
                          <a:effectLst/>
                        </a:rPr>
                        <a:t>Pronoun distribution</a:t>
                      </a:r>
                    </a:p>
                    <a:p>
                      <a:pPr marL="0" marR="0" algn="just">
                        <a:spcBef>
                          <a:spcPts val="0"/>
                        </a:spcBef>
                        <a:spcAft>
                          <a:spcPts val="0"/>
                        </a:spcAft>
                      </a:pPr>
                      <a:r>
                        <a:rPr lang="en-US" sz="1200" dirty="0">
                          <a:effectLst/>
                        </a:rPr>
                        <a:t>Conjunction distribution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400">
                          <a:effectLst/>
                        </a:rPr>
                        <a:t>52%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30355">
                <a:tc>
                  <a:txBody>
                    <a:bodyPr/>
                    <a:lstStyle/>
                    <a:p>
                      <a:pPr marL="0" marR="0" algn="just">
                        <a:spcBef>
                          <a:spcPts val="0"/>
                        </a:spcBef>
                        <a:spcAft>
                          <a:spcPts val="0"/>
                        </a:spcAft>
                      </a:pPr>
                      <a:r>
                        <a:rPr lang="en-US" sz="1400" dirty="0">
                          <a:effectLst/>
                        </a:rPr>
                        <a:t>Hapax </a:t>
                      </a:r>
                      <a:r>
                        <a:rPr lang="en-US" sz="1400" dirty="0" err="1">
                          <a:effectLst/>
                        </a:rPr>
                        <a:t>legomena</a:t>
                      </a:r>
                      <a:endParaRPr lang="en-US" sz="1200" dirty="0">
                        <a:effectLst/>
                      </a:endParaRPr>
                    </a:p>
                    <a:p>
                      <a:pPr marL="0" marR="0" algn="just">
                        <a:spcBef>
                          <a:spcPts val="0"/>
                        </a:spcBef>
                        <a:spcAft>
                          <a:spcPts val="0"/>
                        </a:spcAft>
                      </a:pPr>
                      <a:r>
                        <a:rPr lang="en-US" sz="1400" dirty="0">
                          <a:effectLst/>
                        </a:rPr>
                        <a:t>Dis </a:t>
                      </a:r>
                      <a:r>
                        <a:rPr lang="en-US" sz="1400" dirty="0" err="1">
                          <a:effectLst/>
                        </a:rPr>
                        <a:t>legomena</a:t>
                      </a:r>
                      <a:endParaRPr lang="en-US" sz="1200" dirty="0">
                        <a:effectLst/>
                      </a:endParaRPr>
                    </a:p>
                    <a:p>
                      <a:pPr marL="0" marR="0" algn="just">
                        <a:spcBef>
                          <a:spcPts val="0"/>
                        </a:spcBef>
                        <a:spcAft>
                          <a:spcPts val="0"/>
                        </a:spcAft>
                      </a:pPr>
                      <a:r>
                        <a:rPr lang="en-US" sz="1400" dirty="0">
                          <a:effectLst/>
                        </a:rPr>
                        <a:t>Richness</a:t>
                      </a:r>
                      <a:endParaRPr lang="en-US" sz="1200" dirty="0">
                        <a:effectLst/>
                      </a:endParaRPr>
                    </a:p>
                    <a:p>
                      <a:pPr marL="0" marR="0" algn="just">
                        <a:spcBef>
                          <a:spcPts val="0"/>
                        </a:spcBef>
                        <a:spcAft>
                          <a:spcPts val="0"/>
                        </a:spcAft>
                      </a:pPr>
                      <a:r>
                        <a:rPr lang="en-US" sz="1400" dirty="0" err="1">
                          <a:effectLst/>
                        </a:rPr>
                        <a:t>Readibility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400">
                          <a:effectLst/>
                        </a:rPr>
                        <a:t>35%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71043">
                <a:tc>
                  <a:txBody>
                    <a:bodyPr/>
                    <a:lstStyle/>
                    <a:p>
                      <a:pPr marL="0" marR="0" algn="just">
                        <a:spcBef>
                          <a:spcPts val="0"/>
                        </a:spcBef>
                        <a:spcAft>
                          <a:spcPts val="0"/>
                        </a:spcAft>
                      </a:pPr>
                      <a:r>
                        <a:rPr lang="en-US" sz="1400">
                          <a:effectLst/>
                        </a:rPr>
                        <a:t>Hapax legomena</a:t>
                      </a:r>
                      <a:endParaRPr lang="en-US" sz="1200">
                        <a:effectLst/>
                      </a:endParaRPr>
                    </a:p>
                    <a:p>
                      <a:pPr marL="0" marR="0" algn="just">
                        <a:spcBef>
                          <a:spcPts val="0"/>
                        </a:spcBef>
                        <a:spcAft>
                          <a:spcPts val="0"/>
                        </a:spcAft>
                      </a:pPr>
                      <a:r>
                        <a:rPr lang="en-US" sz="1400">
                          <a:effectLst/>
                        </a:rPr>
                        <a:t>Dis legomena</a:t>
                      </a:r>
                      <a:endParaRPr lang="en-US" sz="1200">
                        <a:effectLst/>
                      </a:endParaRPr>
                    </a:p>
                    <a:p>
                      <a:pPr marL="0" marR="0" algn="just">
                        <a:spcBef>
                          <a:spcPts val="0"/>
                        </a:spcBef>
                        <a:spcAft>
                          <a:spcPts val="0"/>
                        </a:spcAft>
                      </a:pPr>
                      <a:r>
                        <a:rPr lang="en-US" sz="1200">
                          <a:effectLst/>
                        </a:rPr>
                        <a:t>Sentence length distribution</a:t>
                      </a:r>
                    </a:p>
                    <a:p>
                      <a:pPr marL="0" marR="0" algn="just">
                        <a:spcBef>
                          <a:spcPts val="0"/>
                        </a:spcBef>
                        <a:spcAft>
                          <a:spcPts val="0"/>
                        </a:spcAft>
                      </a:pPr>
                      <a:r>
                        <a:rPr lang="en-US" sz="1200">
                          <a:effectLst/>
                        </a:rPr>
                        <a:t>Word length distribution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400">
                          <a:effectLst/>
                        </a:rPr>
                        <a:t>61.4%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33800">
                <a:tc>
                  <a:txBody>
                    <a:bodyPr/>
                    <a:lstStyle/>
                    <a:p>
                      <a:pPr marL="0" marR="0" algn="just">
                        <a:spcBef>
                          <a:spcPts val="0"/>
                        </a:spcBef>
                        <a:spcAft>
                          <a:spcPts val="0"/>
                        </a:spcAft>
                      </a:pPr>
                      <a:r>
                        <a:rPr lang="en-US" sz="1200" dirty="0">
                          <a:effectLst/>
                        </a:rPr>
                        <a:t>Sentence length distribution</a:t>
                      </a:r>
                    </a:p>
                    <a:p>
                      <a:pPr marL="0" marR="0" algn="just">
                        <a:spcBef>
                          <a:spcPts val="0"/>
                        </a:spcBef>
                        <a:spcAft>
                          <a:spcPts val="0"/>
                        </a:spcAft>
                      </a:pPr>
                      <a:r>
                        <a:rPr lang="en-US" sz="1200" dirty="0">
                          <a:effectLst/>
                        </a:rPr>
                        <a:t>Word length distribution</a:t>
                      </a:r>
                    </a:p>
                    <a:p>
                      <a:pPr marL="0" marR="0" algn="just">
                        <a:spcBef>
                          <a:spcPts val="0"/>
                        </a:spcBef>
                        <a:spcAft>
                          <a:spcPts val="0"/>
                        </a:spcAft>
                      </a:pPr>
                      <a:r>
                        <a:rPr lang="en-US" sz="1200" dirty="0">
                          <a:effectLst/>
                        </a:rPr>
                        <a:t>Pronoun distribution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400">
                          <a:effectLst/>
                        </a:rPr>
                        <a:t>84%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07588">
                <a:tc>
                  <a:txBody>
                    <a:bodyPr/>
                    <a:lstStyle/>
                    <a:p>
                      <a:pPr marL="0" marR="0" algn="just">
                        <a:spcBef>
                          <a:spcPts val="0"/>
                        </a:spcBef>
                        <a:spcAft>
                          <a:spcPts val="0"/>
                        </a:spcAft>
                      </a:pPr>
                      <a:r>
                        <a:rPr lang="en-US" sz="1400">
                          <a:effectLst/>
                        </a:rPr>
                        <a:t>All features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400" dirty="0">
                          <a:effectLst/>
                        </a:rPr>
                        <a:t>75%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1224739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308018" y="45721"/>
            <a:ext cx="3144075" cy="493775"/>
          </a:xfrm>
        </p:spPr>
        <p:txBody>
          <a:bodyPr>
            <a:normAutofit/>
          </a:bodyPr>
          <a:lstStyle/>
          <a:p>
            <a:r>
              <a:rPr lang="en-US" sz="1800" b="1" u="sng" dirty="0" smtClean="0">
                <a:latin typeface="Arial" panose="020B0604020202020204" pitchFamily="34" charset="0"/>
                <a:cs typeface="Arial" panose="020B0604020202020204" pitchFamily="34" charset="0"/>
              </a:rPr>
              <a:t>Analysis &amp; Conclusion</a:t>
            </a:r>
            <a:endParaRPr lang="en-US" sz="1800" b="1" u="sng" dirty="0">
              <a:latin typeface="Arial" panose="020B0604020202020204" pitchFamily="34" charset="0"/>
              <a:cs typeface="Arial" panose="020B0604020202020204" pitchFamily="34" charset="0"/>
            </a:endParaRPr>
          </a:p>
        </p:txBody>
      </p:sp>
      <p:sp>
        <p:nvSpPr>
          <p:cNvPr id="8" name="Subtitle 7"/>
          <p:cNvSpPr>
            <a:spLocks noGrp="1"/>
          </p:cNvSpPr>
          <p:nvPr>
            <p:ph type="subTitle" idx="1"/>
          </p:nvPr>
        </p:nvSpPr>
        <p:spPr>
          <a:xfrm>
            <a:off x="225722" y="603504"/>
            <a:ext cx="5879591" cy="3904488"/>
          </a:xfrm>
        </p:spPr>
        <p:txBody>
          <a:bodyPr>
            <a:noAutofit/>
          </a:bodyPr>
          <a:lstStyle/>
          <a:p>
            <a:pPr marL="285750" indent="-285750" algn="just">
              <a:buFont typeface="Wingdings" panose="05000000000000000000" pitchFamily="2" charset="2"/>
              <a:buChar char="Ø"/>
            </a:pPr>
            <a:r>
              <a:rPr lang="en-US" sz="1800" dirty="0" smtClean="0">
                <a:latin typeface="Arial" panose="020B0604020202020204" pitchFamily="34" charset="0"/>
                <a:cs typeface="Arial" panose="020B0604020202020204" pitchFamily="34" charset="0"/>
              </a:rPr>
              <a:t>Richness and readability helps us in identifying the author’s vocabulary and it is used as a discriminating feature.</a:t>
            </a:r>
          </a:p>
          <a:p>
            <a:pPr marL="285750" indent="-285750" algn="just">
              <a:buFont typeface="Wingdings" panose="05000000000000000000" pitchFamily="2" charset="2"/>
              <a:buChar char="Ø"/>
            </a:pPr>
            <a:r>
              <a:rPr lang="en-US" sz="1800" dirty="0" smtClean="0">
                <a:latin typeface="Arial" panose="020B0604020202020204" pitchFamily="34" charset="0"/>
                <a:cs typeface="Arial" panose="020B0604020202020204" pitchFamily="34" charset="0"/>
              </a:rPr>
              <a:t>Additionally, the function words pronoun, conjunction distribution also acts as a discriminating feature.</a:t>
            </a:r>
          </a:p>
          <a:p>
            <a:pPr marL="285750" indent="-285750" algn="just">
              <a:buFont typeface="Wingdings" panose="05000000000000000000" pitchFamily="2" charset="2"/>
              <a:buChar char="Ø"/>
            </a:pPr>
            <a:r>
              <a:rPr lang="en-US" sz="1800" dirty="0" smtClean="0">
                <a:latin typeface="Arial" panose="020B0604020202020204" pitchFamily="34" charset="0"/>
                <a:cs typeface="Arial" panose="020B0604020202020204" pitchFamily="34" charset="0"/>
              </a:rPr>
              <a:t>According to the experiments, the success rate dramatically changes </a:t>
            </a:r>
            <a:r>
              <a:rPr lang="en-US" sz="1800" dirty="0" smtClean="0">
                <a:latin typeface="Arial" panose="020B0604020202020204" pitchFamily="34" charset="0"/>
                <a:cs typeface="Arial" panose="020B0604020202020204" pitchFamily="34" charset="0"/>
              </a:rPr>
              <a:t>with </a:t>
            </a:r>
            <a:r>
              <a:rPr lang="en-US" sz="1800" dirty="0">
                <a:latin typeface="Arial" panose="020B0604020202020204" pitchFamily="34" charset="0"/>
                <a:cs typeface="Arial" panose="020B0604020202020204" pitchFamily="34" charset="0"/>
              </a:rPr>
              <a:t>different </a:t>
            </a:r>
            <a:r>
              <a:rPr lang="en-US" sz="1800" dirty="0" smtClean="0">
                <a:latin typeface="Arial" panose="020B0604020202020204" pitchFamily="34" charset="0"/>
                <a:cs typeface="Arial" panose="020B0604020202020204" pitchFamily="34" charset="0"/>
              </a:rPr>
              <a:t>combinations of features. </a:t>
            </a:r>
            <a:endParaRPr lang="en-US" sz="1800" dirty="0" smtClean="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US" sz="1800" dirty="0" smtClean="0">
                <a:latin typeface="Arial" panose="020B0604020202020204" pitchFamily="34" charset="0"/>
                <a:cs typeface="Arial" panose="020B0604020202020204" pitchFamily="34" charset="0"/>
              </a:rPr>
              <a:t>However </a:t>
            </a:r>
            <a:r>
              <a:rPr lang="en-US" sz="1800" dirty="0">
                <a:latin typeface="Arial" panose="020B0604020202020204" pitchFamily="34" charset="0"/>
                <a:cs typeface="Arial" panose="020B0604020202020204" pitchFamily="34" charset="0"/>
              </a:rPr>
              <a:t>the best among them are </a:t>
            </a:r>
            <a:r>
              <a:rPr lang="en-US" sz="1800" dirty="0" err="1">
                <a:latin typeface="Arial" panose="020B0604020202020204" pitchFamily="34" charset="0"/>
                <a:cs typeface="Arial" panose="020B0604020202020204" pitchFamily="34" charset="0"/>
              </a:rPr>
              <a:t>svm</a:t>
            </a:r>
            <a:r>
              <a:rPr lang="en-US" sz="1800" dirty="0">
                <a:latin typeface="Arial" panose="020B0604020202020204" pitchFamily="34" charset="0"/>
                <a:cs typeface="Arial" panose="020B0604020202020204" pitchFamily="34" charset="0"/>
              </a:rPr>
              <a:t> classifier with bag of words features, syntactic, lexical and punctuation features. </a:t>
            </a:r>
            <a:endParaRPr lang="en-US" sz="1800" dirty="0" smtClean="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US" sz="1800" dirty="0" smtClean="0">
                <a:latin typeface="Arial" panose="020B0604020202020204" pitchFamily="34" charset="0"/>
                <a:cs typeface="Arial" panose="020B0604020202020204" pitchFamily="34" charset="0"/>
              </a:rPr>
              <a:t>Ran the code on AWS instance –r4.2xlarge to make use of high performance machines.</a:t>
            </a:r>
          </a:p>
          <a:p>
            <a:pPr marL="285750" indent="-285750" algn="just">
              <a:buFont typeface="Wingdings" panose="05000000000000000000" pitchFamily="2" charset="2"/>
              <a:buChar char="Ø"/>
            </a:pPr>
            <a:endParaRPr lang="en-US" sz="1800" dirty="0" smtClean="0">
              <a:latin typeface="Arial" panose="020B0604020202020204" pitchFamily="34" charset="0"/>
              <a:cs typeface="Arial" panose="020B0604020202020204" pitchFamily="34" charset="0"/>
            </a:endParaRPr>
          </a:p>
        </p:txBody>
      </p:sp>
      <p:graphicFrame>
        <p:nvGraphicFramePr>
          <p:cNvPr id="10" name="Chart 9"/>
          <p:cNvGraphicFramePr>
            <a:graphicFrameLocks/>
          </p:cNvGraphicFramePr>
          <p:nvPr>
            <p:extLst>
              <p:ext uri="{D42A27DB-BD31-4B8C-83A1-F6EECF244321}">
                <p14:modId xmlns:p14="http://schemas.microsoft.com/office/powerpoint/2010/main" val="3683081836"/>
              </p:ext>
            </p:extLst>
          </p:nvPr>
        </p:nvGraphicFramePr>
        <p:xfrm>
          <a:off x="6552879" y="3255264"/>
          <a:ext cx="4995841" cy="2779776"/>
        </p:xfrm>
        <a:graphic>
          <a:graphicData uri="http://schemas.openxmlformats.org/drawingml/2006/chart">
            <c:chart xmlns:c="http://schemas.openxmlformats.org/drawingml/2006/chart" xmlns:r="http://schemas.openxmlformats.org/officeDocument/2006/relationships" r:id="rId2"/>
          </a:graphicData>
        </a:graphic>
      </p:graphicFrame>
      <p:sp>
        <p:nvSpPr>
          <p:cNvPr id="11" name="Subtitle 7"/>
          <p:cNvSpPr txBox="1">
            <a:spLocks/>
          </p:cNvSpPr>
          <p:nvPr/>
        </p:nvSpPr>
        <p:spPr>
          <a:xfrm>
            <a:off x="6263404" y="708299"/>
            <a:ext cx="5574792" cy="254696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just">
              <a:buFont typeface="Wingdings" panose="05000000000000000000" pitchFamily="2" charset="2"/>
              <a:buChar char="Ø"/>
            </a:pPr>
            <a:r>
              <a:rPr lang="en-US" sz="1800" dirty="0">
                <a:latin typeface="Arial" panose="020B0604020202020204" pitchFamily="34" charset="0"/>
                <a:cs typeface="Arial" panose="020B0604020202020204" pitchFamily="34" charset="0"/>
              </a:rPr>
              <a:t>We identified that </a:t>
            </a:r>
            <a:r>
              <a:rPr lang="en-US" sz="1800" dirty="0" err="1">
                <a:latin typeface="Arial" panose="020B0604020202020204" pitchFamily="34" charset="0"/>
                <a:cs typeface="Arial" panose="020B0604020202020204" pitchFamily="34" charset="0"/>
              </a:rPr>
              <a:t>svm</a:t>
            </a:r>
            <a:r>
              <a:rPr lang="en-US" sz="1800" dirty="0">
                <a:latin typeface="Arial" panose="020B0604020202020204" pitchFamily="34" charset="0"/>
                <a:cs typeface="Arial" panose="020B0604020202020204" pitchFamily="34" charset="0"/>
              </a:rPr>
              <a:t> gives satisfactory results</a:t>
            </a:r>
            <a:r>
              <a:rPr lang="en-US" sz="1800" dirty="0" smtClean="0">
                <a:latin typeface="Arial" panose="020B0604020202020204" pitchFamily="34" charset="0"/>
                <a:cs typeface="Arial" panose="020B0604020202020204" pitchFamily="34" charset="0"/>
              </a:rPr>
              <a:t>.</a:t>
            </a:r>
          </a:p>
          <a:p>
            <a:pPr marL="285750" indent="-285750" algn="just">
              <a:buFont typeface="Wingdings" panose="05000000000000000000" pitchFamily="2" charset="2"/>
              <a:buChar char="Ø"/>
            </a:pPr>
            <a:r>
              <a:rPr lang="en-US" sz="1800" dirty="0" smtClean="0">
                <a:latin typeface="Arial" panose="020B0604020202020204" pitchFamily="34" charset="0"/>
                <a:cs typeface="Arial" panose="020B0604020202020204" pitchFamily="34" charset="0"/>
              </a:rPr>
              <a:t>Larger the input dataset, complexity in time increases. When handled carefully using GPU systems, we can avoid these issues.</a:t>
            </a:r>
          </a:p>
          <a:p>
            <a:pPr marL="285750" indent="-285750" algn="just">
              <a:buFont typeface="Wingdings" panose="05000000000000000000" pitchFamily="2" charset="2"/>
              <a:buChar char="Ø"/>
            </a:pPr>
            <a:r>
              <a:rPr lang="en-US" sz="1800" dirty="0" smtClean="0">
                <a:latin typeface="Arial" panose="020B0604020202020204" pitchFamily="34" charset="0"/>
                <a:cs typeface="Arial" panose="020B0604020202020204" pitchFamily="34" charset="0"/>
              </a:rPr>
              <a:t>One possible solution to improve our results using more complex prediction models such as RNN which will again suit well for authorship attribution. </a:t>
            </a:r>
          </a:p>
        </p:txBody>
      </p:sp>
      <p:sp>
        <p:nvSpPr>
          <p:cNvPr id="12" name="Title 6"/>
          <p:cNvSpPr txBox="1">
            <a:spLocks/>
          </p:cNvSpPr>
          <p:nvPr/>
        </p:nvSpPr>
        <p:spPr>
          <a:xfrm>
            <a:off x="6263404" y="128017"/>
            <a:ext cx="3997515" cy="47548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800" b="1" u="sng" dirty="0" smtClean="0">
                <a:latin typeface="Arial" panose="020B0604020202020204" pitchFamily="34" charset="0"/>
                <a:cs typeface="Arial" panose="020B0604020202020204" pitchFamily="34" charset="0"/>
              </a:rPr>
              <a:t>Learnings and future work</a:t>
            </a:r>
            <a:endParaRPr lang="en-US" sz="1800" b="1" u="sng" dirty="0">
              <a:latin typeface="Arial" panose="020B0604020202020204" pitchFamily="34" charset="0"/>
              <a:cs typeface="Arial" panose="020B0604020202020204" pitchFamily="34" charset="0"/>
            </a:endParaRPr>
          </a:p>
        </p:txBody>
      </p:sp>
      <p:sp>
        <p:nvSpPr>
          <p:cNvPr id="2" name="TextBox 1"/>
          <p:cNvSpPr txBox="1"/>
          <p:nvPr/>
        </p:nvSpPr>
        <p:spPr>
          <a:xfrm>
            <a:off x="422317" y="4645152"/>
            <a:ext cx="5486400" cy="1754326"/>
          </a:xfrm>
          <a:prstGeom prst="rect">
            <a:avLst/>
          </a:prstGeom>
          <a:noFill/>
        </p:spPr>
        <p:txBody>
          <a:bodyPr wrap="square" rtlCol="0">
            <a:spAutoFit/>
          </a:bodyPr>
          <a:lstStyle/>
          <a:p>
            <a:r>
              <a:rPr lang="en-US" b="1" u="sng" dirty="0" smtClean="0">
                <a:latin typeface="Arial" panose="020B0604020202020204" pitchFamily="34" charset="0"/>
                <a:cs typeface="Arial" panose="020B0604020202020204" pitchFamily="34" charset="0"/>
              </a:rPr>
              <a:t>Where our solution can be used:</a:t>
            </a:r>
          </a:p>
          <a:p>
            <a:endParaRPr lang="en-US" b="1" u="sng"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en-US" dirty="0">
                <a:latin typeface="Arial" panose="020B0604020202020204" pitchFamily="34" charset="0"/>
                <a:cs typeface="Arial" panose="020B0604020202020204" pitchFamily="34" charset="0"/>
              </a:rPr>
              <a:t>Our solution assists in many other areas like plagiarism detection, email filtering, and to check the originality of the content.</a:t>
            </a:r>
          </a:p>
          <a:p>
            <a:endParaRPr lang="en-US"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65190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8452" y="2888050"/>
            <a:ext cx="9601196" cy="1303867"/>
          </a:xfrm>
        </p:spPr>
        <p:txBody>
          <a:bodyPr>
            <a:normAutofit/>
          </a:bodyPr>
          <a:lstStyle/>
          <a:p>
            <a:r>
              <a:rPr lang="en-US" sz="6600" dirty="0" smtClean="0">
                <a:latin typeface="Arial" charset="0"/>
                <a:ea typeface="Arial" charset="0"/>
                <a:cs typeface="Arial" charset="0"/>
              </a:rPr>
              <a:t>Questions?</a:t>
            </a:r>
            <a:endParaRPr lang="en-US" sz="6600" dirty="0">
              <a:latin typeface="Arial" charset="0"/>
              <a:ea typeface="Arial" charset="0"/>
              <a:cs typeface="Arial" charset="0"/>
            </a:endParaRPr>
          </a:p>
        </p:txBody>
      </p:sp>
    </p:spTree>
    <p:extLst>
      <p:ext uri="{BB962C8B-B14F-4D97-AF65-F5344CB8AC3E}">
        <p14:creationId xmlns:p14="http://schemas.microsoft.com/office/powerpoint/2010/main" val="431106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1936" y="2694305"/>
            <a:ext cx="10515600" cy="4351338"/>
          </a:xfrm>
        </p:spPr>
        <p:txBody>
          <a:bodyPr>
            <a:normAutofit/>
          </a:bodyPr>
          <a:lstStyle/>
          <a:p>
            <a:pPr marL="0" indent="0" algn="ctr">
              <a:buNone/>
            </a:pPr>
            <a:r>
              <a:rPr lang="en-US" sz="7000" dirty="0" smtClean="0">
                <a:latin typeface="Arial" panose="020B0604020202020204" pitchFamily="34" charset="0"/>
                <a:cs typeface="Arial" panose="020B0604020202020204" pitchFamily="34" charset="0"/>
              </a:rPr>
              <a:t>Thank you !</a:t>
            </a:r>
            <a:endParaRPr lang="en-US" sz="7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503673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
  <TotalTime>911</TotalTime>
  <Words>837</Words>
  <Application>Microsoft Macintosh PowerPoint</Application>
  <PresentationFormat>Widescreen</PresentationFormat>
  <Paragraphs>85</Paragraphs>
  <Slides>7</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Calibri</vt:lpstr>
      <vt:lpstr>Calibri Light</vt:lpstr>
      <vt:lpstr>Garamond</vt:lpstr>
      <vt:lpstr>Times New Roman</vt:lpstr>
      <vt:lpstr>Wingdings</vt:lpstr>
      <vt:lpstr>Arial</vt:lpstr>
      <vt:lpstr>1_Office Theme</vt:lpstr>
      <vt:lpstr>Organic</vt:lpstr>
      <vt:lpstr>Authorship attribution and finding whether two books are written by  same author or not</vt:lpstr>
      <vt:lpstr>Introduction</vt:lpstr>
      <vt:lpstr>PowerPoint Presentation</vt:lpstr>
      <vt:lpstr>Experiments and Results</vt:lpstr>
      <vt:lpstr>Analysis &amp; Conclusion</vt:lpstr>
      <vt:lpstr>Questions?</vt:lpstr>
      <vt:lpstr>PowerPoint Presentation</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Yelp Review Rating Prediction   using  Probabilistic Latent Semantic Analysis (PLSA) and  Convolutional Neural Networks (CNN)</dc:title>
  <dc:creator>ravi</dc:creator>
  <cp:lastModifiedBy>balaji a r</cp:lastModifiedBy>
  <cp:revision>106</cp:revision>
  <dcterms:created xsi:type="dcterms:W3CDTF">2017-04-26T18:17:20Z</dcterms:created>
  <dcterms:modified xsi:type="dcterms:W3CDTF">2017-05-04T03:35:27Z</dcterms:modified>
</cp:coreProperties>
</file>