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76" r:id="rId7"/>
    <p:sldId id="278" r:id="rId8"/>
    <p:sldId id="281" r:id="rId9"/>
    <p:sldId id="279" r:id="rId10"/>
    <p:sldId id="262" r:id="rId11"/>
    <p:sldId id="282" r:id="rId12"/>
    <p:sldId id="284" r:id="rId13"/>
    <p:sldId id="286" r:id="rId14"/>
    <p:sldId id="285" r:id="rId15"/>
    <p:sldId id="288" r:id="rId16"/>
    <p:sldId id="291" r:id="rId17"/>
    <p:sldId id="290" r:id="rId18"/>
    <p:sldId id="289" r:id="rId19"/>
    <p:sldId id="292" r:id="rId20"/>
    <p:sldId id="26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930869"/>
            <a:ext cx="4941771" cy="1626173"/>
          </a:xfrm>
        </p:spPr>
        <p:txBody>
          <a:bodyPr/>
          <a:lstStyle/>
          <a:p>
            <a:r>
              <a:rPr lang="en-US" b="1" dirty="0" err="1"/>
              <a:t>Kesopanan</a:t>
            </a:r>
            <a:r>
              <a:rPr lang="en-US" b="1" dirty="0"/>
              <a:t> digital </a:t>
            </a:r>
            <a:r>
              <a:rPr lang="en-US" b="1" dirty="0" err="1"/>
              <a:t>masyarakat</a:t>
            </a:r>
            <a:r>
              <a:rPr lang="en-US" b="1" dirty="0"/>
              <a:t> Indonesia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z="1800" dirty="0"/>
              <a:t>Ardina Putri Rahtama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B25E-FBAE-F061-F4A6-0DBE3E20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26395" cy="1325563"/>
          </a:xfrm>
        </p:spPr>
        <p:txBody>
          <a:bodyPr/>
          <a:lstStyle/>
          <a:p>
            <a:r>
              <a:rPr lang="en-US" dirty="0" err="1"/>
              <a:t>Sentimen</a:t>
            </a:r>
            <a:r>
              <a:rPr lang="en-US" dirty="0"/>
              <a:t> analisis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77709-99DC-E369-C9AC-6669F78C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6AD57-5AB3-7DEB-6DA4-6F75E844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41CFA-310A-25AE-D642-A30ED358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A blue and orange pie chart&#10;&#10;Description automatically generated">
            <a:extLst>
              <a:ext uri="{FF2B5EF4-FFF2-40B4-BE49-F238E27FC236}">
                <a16:creationId xmlns:a16="http://schemas.microsoft.com/office/drawing/2014/main" id="{6A3608E7-8E92-7709-27F2-C4DB5FFF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004" y="-219491"/>
            <a:ext cx="6113843" cy="6113843"/>
          </a:xfrm>
          <a:prstGeom prst="ellipse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3D173FC-8146-2A97-5DB2-F82DD24F414F}"/>
              </a:ext>
            </a:extLst>
          </p:cNvPr>
          <p:cNvSpPr/>
          <p:nvPr/>
        </p:nvSpPr>
        <p:spPr>
          <a:xfrm rot="20939783">
            <a:off x="2832962" y="1586507"/>
            <a:ext cx="6912554" cy="3776831"/>
          </a:xfrm>
          <a:prstGeom prst="rect">
            <a:avLst/>
          </a:prstGeom>
          <a:solidFill>
            <a:srgbClr val="1F77B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B80E2CF-EBAF-7219-7E02-F0D2B2EC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" y="2114071"/>
            <a:ext cx="4231769" cy="4231769"/>
          </a:xfrm>
          <a:prstGeom prst="ellipse">
            <a:avLst/>
          </a:prstGeom>
        </p:spPr>
      </p:pic>
      <p:pic>
        <p:nvPicPr>
          <p:cNvPr id="23" name="Picture 22" descr="A blue and orange pie chart&#10;&#10;Description automatically generated">
            <a:extLst>
              <a:ext uri="{FF2B5EF4-FFF2-40B4-BE49-F238E27FC236}">
                <a16:creationId xmlns:a16="http://schemas.microsoft.com/office/drawing/2014/main" id="{EC5DBCFF-0BD6-89F4-852D-64D601956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08" t="19945" r="19068" b="19534"/>
          <a:stretch/>
        </p:blipFill>
        <p:spPr>
          <a:xfrm>
            <a:off x="7581014" y="999460"/>
            <a:ext cx="3657600" cy="3700131"/>
          </a:xfrm>
          <a:prstGeom prst="ellipse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30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78A3-B7F0-F1DF-E990-052CCFA4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6" y="365125"/>
            <a:ext cx="6563190" cy="1325563"/>
          </a:xfrm>
        </p:spPr>
        <p:txBody>
          <a:bodyPr/>
          <a:lstStyle/>
          <a:p>
            <a:r>
              <a:rPr lang="en-US" dirty="0"/>
              <a:t>Kategori data twitter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69E09-D160-DBD8-8AA2-7ADB5FE6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B620E-EBDF-0385-96D8-15B4EAE5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691DF-2D3D-5C8A-6E57-302FBA34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24277E-7E78-164F-3EF4-BD232327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5" y="1741488"/>
            <a:ext cx="6563190" cy="46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D30D369-AA9B-CEBB-A33B-0875CA6C6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00" y="503159"/>
            <a:ext cx="4579545" cy="274991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0434420-BFCB-9717-02A5-4B18A1766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99" y="3415857"/>
            <a:ext cx="4579546" cy="279335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658FA0C-381C-E392-0F4D-E5DC404F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Penggunaan kata </a:t>
            </a:r>
            <a:r>
              <a:rPr lang="en-US" dirty="0" err="1"/>
              <a:t>alay</a:t>
            </a:r>
            <a:r>
              <a:rPr lang="en-US" dirty="0"/>
              <a:t> dan abusive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388A1-3E9C-3C53-B369-5B1C719E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6731E-2980-303C-D697-4C933CFE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2F2BD-DDAC-92F2-2D43-49DBCD21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AE102008-B620-EE2B-868B-E92B5103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8" y="1720793"/>
            <a:ext cx="6134041" cy="3680423"/>
          </a:xfrm>
          <a:prstGeom prst="rect">
            <a:avLst/>
          </a:prstGeom>
          <a:noFill/>
        </p:spPr>
      </p:pic>
      <p:pic>
        <p:nvPicPr>
          <p:cNvPr id="8" name="Picture 7" descr="A blue rectangular graph with numbers&#10;&#10;Description automatically generated">
            <a:extLst>
              <a:ext uri="{FF2B5EF4-FFF2-40B4-BE49-F238E27FC236}">
                <a16:creationId xmlns:a16="http://schemas.microsoft.com/office/drawing/2014/main" id="{B1E1794C-FBC7-1EBE-AE0B-5DE26913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749" y="1720793"/>
            <a:ext cx="6164251" cy="3698549"/>
          </a:xfrm>
          <a:prstGeom prst="rect">
            <a:avLst/>
          </a:prstGeom>
          <a:noFill/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7FD88F9-DF64-C372-9C00-C87F71511564}"/>
              </a:ext>
            </a:extLst>
          </p:cNvPr>
          <p:cNvSpPr txBox="1">
            <a:spLocks/>
          </p:cNvSpPr>
          <p:nvPr/>
        </p:nvSpPr>
        <p:spPr>
          <a:xfrm>
            <a:off x="2551814" y="2667469"/>
            <a:ext cx="2679405" cy="1117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</a:rPr>
              <a:t>4499 data </a:t>
            </a:r>
            <a:r>
              <a:rPr lang="en-US" sz="1400" dirty="0" err="1">
                <a:highlight>
                  <a:srgbClr val="C0C0C0"/>
                </a:highlight>
              </a:rPr>
              <a:t>tidak</a:t>
            </a:r>
            <a:r>
              <a:rPr lang="en-US" sz="1400" dirty="0">
                <a:highlight>
                  <a:srgbClr val="C0C0C0"/>
                </a:highlight>
              </a:rPr>
              <a:t> </a:t>
            </a:r>
            <a:r>
              <a:rPr lang="en-US" sz="1400" dirty="0" err="1">
                <a:highlight>
                  <a:srgbClr val="C0C0C0"/>
                </a:highlight>
              </a:rPr>
              <a:t>ada</a:t>
            </a:r>
            <a:r>
              <a:rPr lang="en-US" sz="1400" dirty="0">
                <a:highlight>
                  <a:srgbClr val="C0C0C0"/>
                </a:highlight>
              </a:rPr>
              <a:t> kata </a:t>
            </a:r>
            <a:r>
              <a:rPr lang="en-US" sz="1400" dirty="0" err="1">
                <a:highlight>
                  <a:srgbClr val="C0C0C0"/>
                </a:highlight>
              </a:rPr>
              <a:t>alay</a:t>
            </a:r>
            <a:endParaRPr lang="en-US" sz="14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</a:rPr>
              <a:t>2626 data pakai 1 kata </a:t>
            </a:r>
            <a:r>
              <a:rPr lang="en-US" sz="1400" dirty="0" err="1">
                <a:highlight>
                  <a:srgbClr val="C0C0C0"/>
                </a:highlight>
              </a:rPr>
              <a:t>alay</a:t>
            </a:r>
            <a:endParaRPr lang="en-US" sz="14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</a:rPr>
              <a:t>Satu tweet </a:t>
            </a:r>
            <a:r>
              <a:rPr lang="en-US" sz="1400" dirty="0" err="1">
                <a:highlight>
                  <a:srgbClr val="C0C0C0"/>
                </a:highlight>
              </a:rPr>
              <a:t>mengandung</a:t>
            </a:r>
            <a:r>
              <a:rPr lang="en-US" sz="1400" dirty="0">
                <a:highlight>
                  <a:srgbClr val="C0C0C0"/>
                </a:highlight>
              </a:rPr>
              <a:t> paling </a:t>
            </a:r>
            <a:r>
              <a:rPr lang="en-US" sz="1400" dirty="0" err="1">
                <a:highlight>
                  <a:srgbClr val="C0C0C0"/>
                </a:highlight>
              </a:rPr>
              <a:t>banyak</a:t>
            </a:r>
            <a:r>
              <a:rPr lang="en-US" sz="1400" dirty="0">
                <a:highlight>
                  <a:srgbClr val="C0C0C0"/>
                </a:highlight>
              </a:rPr>
              <a:t> 31 kata </a:t>
            </a:r>
            <a:r>
              <a:rPr lang="en-US" sz="1400" dirty="0" err="1">
                <a:highlight>
                  <a:srgbClr val="C0C0C0"/>
                </a:highlight>
              </a:rPr>
              <a:t>alay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543EBE4-39DE-8ACC-FE3E-3D61334F7634}"/>
              </a:ext>
            </a:extLst>
          </p:cNvPr>
          <p:cNvSpPr txBox="1">
            <a:spLocks/>
          </p:cNvSpPr>
          <p:nvPr/>
        </p:nvSpPr>
        <p:spPr>
          <a:xfrm>
            <a:off x="8680649" y="2667469"/>
            <a:ext cx="2781249" cy="1117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</a:rPr>
              <a:t>9203 data </a:t>
            </a:r>
            <a:r>
              <a:rPr lang="en-US" sz="1400" dirty="0" err="1">
                <a:highlight>
                  <a:srgbClr val="C0C0C0"/>
                </a:highlight>
              </a:rPr>
              <a:t>tidak</a:t>
            </a:r>
            <a:r>
              <a:rPr lang="en-US" sz="1400" dirty="0">
                <a:highlight>
                  <a:srgbClr val="C0C0C0"/>
                </a:highlight>
              </a:rPr>
              <a:t> </a:t>
            </a:r>
            <a:r>
              <a:rPr lang="en-US" sz="1400" dirty="0" err="1">
                <a:highlight>
                  <a:srgbClr val="C0C0C0"/>
                </a:highlight>
              </a:rPr>
              <a:t>ada</a:t>
            </a:r>
            <a:r>
              <a:rPr lang="en-US" sz="1400" dirty="0">
                <a:highlight>
                  <a:srgbClr val="C0C0C0"/>
                </a:highlight>
              </a:rPr>
              <a:t> kata abusive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</a:rPr>
              <a:t>3231 data pakai 1 kata abusive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</a:rPr>
              <a:t>Satu tweet </a:t>
            </a:r>
            <a:r>
              <a:rPr lang="en-US" sz="1400" dirty="0" err="1">
                <a:highlight>
                  <a:srgbClr val="C0C0C0"/>
                </a:highlight>
              </a:rPr>
              <a:t>mengandung</a:t>
            </a:r>
            <a:r>
              <a:rPr lang="en-US" sz="1400" dirty="0">
                <a:highlight>
                  <a:srgbClr val="C0C0C0"/>
                </a:highlight>
              </a:rPr>
              <a:t> paling </a:t>
            </a:r>
            <a:r>
              <a:rPr lang="en-US" sz="1400" dirty="0" err="1">
                <a:highlight>
                  <a:srgbClr val="C0C0C0"/>
                </a:highlight>
              </a:rPr>
              <a:t>banyak</a:t>
            </a:r>
            <a:r>
              <a:rPr lang="en-US" sz="1400" dirty="0">
                <a:highlight>
                  <a:srgbClr val="C0C0C0"/>
                </a:highlight>
              </a:rPr>
              <a:t> 8 kata abusive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2F25E93-B202-A0A1-B8CC-C5B98F5A65F0}"/>
              </a:ext>
            </a:extLst>
          </p:cNvPr>
          <p:cNvSpPr txBox="1">
            <a:spLocks/>
          </p:cNvSpPr>
          <p:nvPr/>
        </p:nvSpPr>
        <p:spPr>
          <a:xfrm>
            <a:off x="914399" y="5230178"/>
            <a:ext cx="4731489" cy="1117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Contoh tweet: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biasain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nganggep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cewe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barang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karna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cewe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punya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prasaan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situ kalo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cuman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nyari bahan bakal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mending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cari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pecun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bayar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udeh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deh masing2.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cewe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bae2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rusakin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lobi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sbisa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ampe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hanjer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sampah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amat' 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70FA77A-7642-B1CF-F213-2368BD4B8F84}"/>
              </a:ext>
            </a:extLst>
          </p:cNvPr>
          <p:cNvSpPr txBox="1">
            <a:spLocks/>
          </p:cNvSpPr>
          <p:nvPr/>
        </p:nvSpPr>
        <p:spPr>
          <a:xfrm>
            <a:off x="6770333" y="5272585"/>
            <a:ext cx="4785375" cy="1117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Contoh tweet: Rizieq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shihab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jancok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kontol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tempek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anjing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babi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bajingan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bangsat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lonte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balon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banci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bencong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cabul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pengecut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teroris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bubarkan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ormas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#HTIMakar'</a:t>
            </a:r>
          </a:p>
        </p:txBody>
      </p:sp>
      <p:pic>
        <p:nvPicPr>
          <p:cNvPr id="9218" name="DefaultOcx">
            <a:extLst>
              <a:ext uri="{FF2B5EF4-FFF2-40B4-BE49-F238E27FC236}">
                <a16:creationId xmlns:a16="http://schemas.microsoft.com/office/drawing/2014/main" id="{1F27DE1C-B372-3180-D49F-D2CC33F0398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47" name="HTMLSelect1">
            <a:extLst>
              <a:ext uri="{FF2B5EF4-FFF2-40B4-BE49-F238E27FC236}">
                <a16:creationId xmlns:a16="http://schemas.microsoft.com/office/drawing/2014/main" id="{A85A2D6A-7119-3FEC-3283-245DD7C887F9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76" name="HTMLSelect2">
            <a:extLst>
              <a:ext uri="{FF2B5EF4-FFF2-40B4-BE49-F238E27FC236}">
                <a16:creationId xmlns:a16="http://schemas.microsoft.com/office/drawing/2014/main" id="{FDFA52E1-6FE5-B17C-50DB-2F22DB3BFB30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50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78A90-4E87-1931-15B8-24BAFB7A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6F40F-4499-A18D-9F0B-9A76FECF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A5783-65DD-9EB0-3F5F-95BC3873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40A8A36E-C308-C281-6948-5C159534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8" t="15601" r="9457" b="14632"/>
          <a:stretch/>
        </p:blipFill>
        <p:spPr>
          <a:xfrm>
            <a:off x="542260" y="505978"/>
            <a:ext cx="11127629" cy="58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1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2B501-C287-4D4C-8230-46A90091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A44E3-70C8-2483-50D9-250A47D2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71333-D39F-AA7C-7271-6677ED5F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207251DF-AC72-D624-FEDE-7128286F4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1" t="15600" r="9225" b="14245"/>
          <a:stretch/>
        </p:blipFill>
        <p:spPr>
          <a:xfrm>
            <a:off x="563163" y="513590"/>
            <a:ext cx="11065674" cy="583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9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C01FC2-1214-F423-C3EC-237DD6F1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478" y="365126"/>
            <a:ext cx="3926941" cy="825722"/>
          </a:xfrm>
        </p:spPr>
        <p:txBody>
          <a:bodyPr/>
          <a:lstStyle/>
          <a:p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95085-E0B6-4124-FD65-CE8E902A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41F32-FF25-C6D7-05D9-03C72ACE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96FCC-CE84-0953-8BB1-7F9ADAD1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D4C2D6-C0EA-C25E-4824-27FB02F1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" y="0"/>
            <a:ext cx="7666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77E1B71-FBC1-8FFF-D319-E8C1CC25EA95}"/>
              </a:ext>
            </a:extLst>
          </p:cNvPr>
          <p:cNvSpPr txBox="1">
            <a:spLocks/>
          </p:cNvSpPr>
          <p:nvPr/>
        </p:nvSpPr>
        <p:spPr>
          <a:xfrm>
            <a:off x="8059478" y="1329071"/>
            <a:ext cx="3926941" cy="502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/>
              <a:t>Variabel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berkorelasi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kuat</a:t>
            </a:r>
            <a:r>
              <a:rPr lang="en-US" altLang="en-US" sz="1600" dirty="0"/>
              <a:t> adalah </a:t>
            </a:r>
            <a:r>
              <a:rPr lang="en-US" altLang="en-US" sz="1600" b="1" dirty="0"/>
              <a:t>‘</a:t>
            </a:r>
            <a:r>
              <a:rPr lang="en-US" altLang="en-US" sz="1600" b="1" dirty="0" err="1"/>
              <a:t>HS_Weak</a:t>
            </a:r>
            <a:r>
              <a:rPr lang="en-US" altLang="en-US" sz="1600" b="1" dirty="0"/>
              <a:t>’ dengan ‘</a:t>
            </a:r>
            <a:r>
              <a:rPr lang="en-US" altLang="en-US" sz="1600" b="1" dirty="0" err="1"/>
              <a:t>HS_Individual</a:t>
            </a:r>
            <a:r>
              <a:rPr lang="en-US" altLang="en-US" sz="1600" b="1" dirty="0"/>
              <a:t>’ dengan </a:t>
            </a:r>
            <a:r>
              <a:rPr lang="en-US" altLang="en-US" sz="1600" b="1" dirty="0" err="1"/>
              <a:t>nilai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korelasi</a:t>
            </a:r>
            <a:r>
              <a:rPr lang="en-US" altLang="en-US" sz="1600" b="1" dirty="0"/>
              <a:t> 0,96</a:t>
            </a:r>
            <a:r>
              <a:rPr lang="en-US" altLang="en-US" sz="1600" dirty="0"/>
              <a:t>. Dengan kata lain, jika tweet tersebut masuk kategori </a:t>
            </a:r>
            <a:r>
              <a:rPr lang="en-US" altLang="en-US" sz="1600" dirty="0" err="1"/>
              <a:t>ujaran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kebencian</a:t>
            </a:r>
            <a:r>
              <a:rPr lang="en-US" altLang="en-US" sz="1600" dirty="0"/>
              <a:t> untuk </a:t>
            </a:r>
            <a:r>
              <a:rPr lang="en-US" altLang="en-US" sz="1600" dirty="0" err="1"/>
              <a:t>individu</a:t>
            </a:r>
            <a:r>
              <a:rPr lang="en-US" altLang="en-US" sz="1600" dirty="0"/>
              <a:t>, kemungkinan besar </a:t>
            </a:r>
            <a:r>
              <a:rPr lang="en-US" altLang="en-US" sz="1600" dirty="0" err="1"/>
              <a:t>dia</a:t>
            </a:r>
            <a:r>
              <a:rPr lang="en-US" altLang="en-US" sz="1600" dirty="0"/>
              <a:t> adalah </a:t>
            </a:r>
            <a:r>
              <a:rPr lang="en-US" altLang="en-US" sz="1600" dirty="0" err="1"/>
              <a:t>ujaran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kebencian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lemah</a:t>
            </a:r>
            <a:r>
              <a:rPr lang="en-US" altLang="en-US" sz="16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Selain itu, variable lain yang </a:t>
            </a:r>
            <a:r>
              <a:rPr lang="en-US" altLang="en-US" sz="1600" dirty="0" err="1"/>
              <a:t>memiliki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korelasi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kuat</a:t>
            </a:r>
            <a:r>
              <a:rPr lang="en-US" altLang="en-US" sz="1600" dirty="0"/>
              <a:t> adalah </a:t>
            </a:r>
            <a:r>
              <a:rPr lang="en-US" altLang="en-US" sz="1600" b="1" dirty="0"/>
              <a:t>‘</a:t>
            </a:r>
            <a:r>
              <a:rPr lang="en-US" altLang="en-US" sz="1600" b="1" dirty="0" err="1"/>
              <a:t>HS_Moderate</a:t>
            </a:r>
            <a:r>
              <a:rPr lang="en-US" altLang="en-US" sz="1600" b="1" dirty="0"/>
              <a:t>’ dengan ‘</a:t>
            </a:r>
            <a:r>
              <a:rPr lang="en-US" altLang="en-US" sz="1600" b="1" dirty="0" err="1"/>
              <a:t>HS_Group</a:t>
            </a:r>
            <a:r>
              <a:rPr lang="en-US" altLang="en-US" sz="1600" b="1" dirty="0"/>
              <a:t> dengan </a:t>
            </a:r>
            <a:r>
              <a:rPr lang="en-US" altLang="en-US" sz="1600" b="1" dirty="0" err="1"/>
              <a:t>nilai</a:t>
            </a:r>
            <a:r>
              <a:rPr lang="en-US" altLang="en-US" sz="1600" b="1" dirty="0"/>
              <a:t> 0,92</a:t>
            </a:r>
            <a:r>
              <a:rPr lang="en-US" altLang="en-US" sz="1600" dirty="0"/>
              <a:t>. Dengan kata lain, tweet yang </a:t>
            </a:r>
            <a:r>
              <a:rPr lang="en-US" altLang="en-US" sz="1600" dirty="0" err="1"/>
              <a:t>mengandung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ujaran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kebencian</a:t>
            </a:r>
            <a:r>
              <a:rPr lang="en-US" altLang="en-US" sz="1600" dirty="0"/>
              <a:t> untuk </a:t>
            </a:r>
            <a:r>
              <a:rPr lang="en-US" altLang="en-US" sz="1600" dirty="0" err="1"/>
              <a:t>kelompok</a:t>
            </a:r>
            <a:r>
              <a:rPr lang="en-US" altLang="en-US" sz="1600" dirty="0"/>
              <a:t> masuk dalam level moderate.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Beberapa variable juga </a:t>
            </a:r>
            <a:r>
              <a:rPr lang="en-US" altLang="en-US" sz="1600" dirty="0" err="1"/>
              <a:t>berkorelasi</a:t>
            </a:r>
            <a:r>
              <a:rPr lang="en-US" altLang="en-US" sz="1600" dirty="0"/>
              <a:t> negative seperti </a:t>
            </a:r>
            <a:r>
              <a:rPr lang="en-US" altLang="en-US" sz="1600" b="1" dirty="0" err="1"/>
              <a:t>HS_Weak</a:t>
            </a:r>
            <a:r>
              <a:rPr lang="en-US" altLang="en-US" sz="1600" b="1" dirty="0"/>
              <a:t> dan </a:t>
            </a:r>
            <a:r>
              <a:rPr lang="en-US" altLang="en-US" sz="1600" b="1" dirty="0" err="1"/>
              <a:t>HS_Group</a:t>
            </a:r>
            <a:r>
              <a:rPr lang="en-US" altLang="en-US" sz="1600" b="1" dirty="0"/>
              <a:t> yang </a:t>
            </a:r>
            <a:r>
              <a:rPr lang="en-US" altLang="en-US" sz="1600" b="1" dirty="0" err="1"/>
              <a:t>bernilai</a:t>
            </a:r>
            <a:r>
              <a:rPr lang="en-US" altLang="en-US" sz="1600" b="1" dirty="0"/>
              <a:t> -0,23</a:t>
            </a:r>
            <a:r>
              <a:rPr lang="en-US" alt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53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E8B458-56D0-8F1A-94A9-DFB2E03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korelasi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F9078-B6AC-20C1-8ABB-142FE3AA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0112-725D-3364-CB55-0653E68D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5F4A-25A2-4E59-27C1-85599519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583F23-8681-58AB-6784-3EE10F69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09461"/>
              </p:ext>
            </p:extLst>
          </p:nvPr>
        </p:nvGraphicFramePr>
        <p:xfrm>
          <a:off x="838200" y="2602905"/>
          <a:ext cx="10515606" cy="27618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1173">
                  <a:extLst>
                    <a:ext uri="{9D8B030D-6E8A-4147-A177-3AD203B41FA5}">
                      <a16:colId xmlns:a16="http://schemas.microsoft.com/office/drawing/2014/main" val="2021202260"/>
                    </a:ext>
                  </a:extLst>
                </a:gridCol>
                <a:gridCol w="313432">
                  <a:extLst>
                    <a:ext uri="{9D8B030D-6E8A-4147-A177-3AD203B41FA5}">
                      <a16:colId xmlns:a16="http://schemas.microsoft.com/office/drawing/2014/main" val="4236719968"/>
                    </a:ext>
                  </a:extLst>
                </a:gridCol>
                <a:gridCol w="505675">
                  <a:extLst>
                    <a:ext uri="{9D8B030D-6E8A-4147-A177-3AD203B41FA5}">
                      <a16:colId xmlns:a16="http://schemas.microsoft.com/office/drawing/2014/main" val="697098637"/>
                    </a:ext>
                  </a:extLst>
                </a:gridCol>
                <a:gridCol w="773090">
                  <a:extLst>
                    <a:ext uri="{9D8B030D-6E8A-4147-A177-3AD203B41FA5}">
                      <a16:colId xmlns:a16="http://schemas.microsoft.com/office/drawing/2014/main" val="352616124"/>
                    </a:ext>
                  </a:extLst>
                </a:gridCol>
                <a:gridCol w="610424">
                  <a:extLst>
                    <a:ext uri="{9D8B030D-6E8A-4147-A177-3AD203B41FA5}">
                      <a16:colId xmlns:a16="http://schemas.microsoft.com/office/drawing/2014/main" val="2904222096"/>
                    </a:ext>
                  </a:extLst>
                </a:gridCol>
                <a:gridCol w="702848">
                  <a:extLst>
                    <a:ext uri="{9D8B030D-6E8A-4147-A177-3AD203B41FA5}">
                      <a16:colId xmlns:a16="http://schemas.microsoft.com/office/drawing/2014/main" val="2887176955"/>
                    </a:ext>
                  </a:extLst>
                </a:gridCol>
                <a:gridCol w="548807">
                  <a:extLst>
                    <a:ext uri="{9D8B030D-6E8A-4147-A177-3AD203B41FA5}">
                      <a16:colId xmlns:a16="http://schemas.microsoft.com/office/drawing/2014/main" val="452494244"/>
                    </a:ext>
                  </a:extLst>
                </a:gridCol>
                <a:gridCol w="711474">
                  <a:extLst>
                    <a:ext uri="{9D8B030D-6E8A-4147-A177-3AD203B41FA5}">
                      <a16:colId xmlns:a16="http://schemas.microsoft.com/office/drawing/2014/main" val="2472655227"/>
                    </a:ext>
                  </a:extLst>
                </a:gridCol>
                <a:gridCol w="658484">
                  <a:extLst>
                    <a:ext uri="{9D8B030D-6E8A-4147-A177-3AD203B41FA5}">
                      <a16:colId xmlns:a16="http://schemas.microsoft.com/office/drawing/2014/main" val="1337179462"/>
                    </a:ext>
                  </a:extLst>
                </a:gridCol>
                <a:gridCol w="577150">
                  <a:extLst>
                    <a:ext uri="{9D8B030D-6E8A-4147-A177-3AD203B41FA5}">
                      <a16:colId xmlns:a16="http://schemas.microsoft.com/office/drawing/2014/main" val="4107318265"/>
                    </a:ext>
                  </a:extLst>
                </a:gridCol>
                <a:gridCol w="570988">
                  <a:extLst>
                    <a:ext uri="{9D8B030D-6E8A-4147-A177-3AD203B41FA5}">
                      <a16:colId xmlns:a16="http://schemas.microsoft.com/office/drawing/2014/main" val="3819781500"/>
                    </a:ext>
                  </a:extLst>
                </a:gridCol>
                <a:gridCol w="752141">
                  <a:extLst>
                    <a:ext uri="{9D8B030D-6E8A-4147-A177-3AD203B41FA5}">
                      <a16:colId xmlns:a16="http://schemas.microsoft.com/office/drawing/2014/main" val="2887590202"/>
                    </a:ext>
                  </a:extLst>
                </a:gridCol>
                <a:gridCol w="632606">
                  <a:extLst>
                    <a:ext uri="{9D8B030D-6E8A-4147-A177-3AD203B41FA5}">
                      <a16:colId xmlns:a16="http://schemas.microsoft.com/office/drawing/2014/main" val="3754933656"/>
                    </a:ext>
                  </a:extLst>
                </a:gridCol>
                <a:gridCol w="1081172">
                  <a:extLst>
                    <a:ext uri="{9D8B030D-6E8A-4147-A177-3AD203B41FA5}">
                      <a16:colId xmlns:a16="http://schemas.microsoft.com/office/drawing/2014/main" val="552086"/>
                    </a:ext>
                  </a:extLst>
                </a:gridCol>
                <a:gridCol w="996142">
                  <a:extLst>
                    <a:ext uri="{9D8B030D-6E8A-4147-A177-3AD203B41FA5}">
                      <a16:colId xmlns:a16="http://schemas.microsoft.com/office/drawing/2014/main" val="1908205243"/>
                    </a:ext>
                  </a:extLst>
                </a:gridCol>
              </a:tblGrid>
              <a:tr h="286654">
                <a:tc>
                  <a:txBody>
                    <a:bodyPr/>
                    <a:lstStyle/>
                    <a:p>
                      <a:pPr algn="r" fontAlgn="ctr"/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HS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Abusive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HS_Individual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HS_Group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HS_Religion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HS_Race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HS_Physical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HS_Gender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HS_Other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solidFill>
                            <a:schemeClr val="tx1"/>
                          </a:solidFill>
                          <a:effectLst/>
                        </a:rPr>
                        <a:t>HS_Weak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HS_Moderate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HS_Strong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Jumlah_Kata_Abusive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Jumlah_Kata_Alay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4041577883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0.37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0.71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0.49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0.30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0.25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0.74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0.69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0.45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3569581584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Abusive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0.37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0.07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0.09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3720428630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HS_Individual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0.71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-0.26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0.64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0.96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-0.24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0.04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757899003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HS_Group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0.49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-0.26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0.37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-0.25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0.92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-0.01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2221864336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HS_Religion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0.07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0.37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-0.02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2039599161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HS_Race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-0.03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1695410886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HS_Physical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0.04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1196717335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HS_Gender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3143992437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HS_Other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0.74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0.64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0.61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2211580947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HS_Weak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0.69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0.96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-0.25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0.61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-0.23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0.05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3366149213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HS_Moderate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0.45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-0.24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0.92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-0.23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-0.07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0.01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2035174225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HS_Strong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-0.11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-0.07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-0.07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-0.06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1562549354"/>
                  </a:ext>
                </a:extLst>
              </a:tr>
              <a:tr h="2866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Jumlah_Kata_Abusive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0.08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-0.07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0.15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3543756128"/>
                  </a:ext>
                </a:extLst>
              </a:tr>
              <a:tr h="1683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Jumlah_Kata_Alay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0.09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-0.02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0.04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0.01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-0.06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0.15</a:t>
                      </a:r>
                    </a:p>
                  </a:txBody>
                  <a:tcPr marL="21653" marR="21653" marT="10827" marB="108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1.00</a:t>
                      </a:r>
                    </a:p>
                  </a:txBody>
                  <a:tcPr marL="21653" marR="21653" marT="10827" marB="10827" anchor="ctr"/>
                </a:tc>
                <a:extLst>
                  <a:ext uri="{0D108BD9-81ED-4DB2-BD59-A6C34878D82A}">
                    <a16:rowId xmlns:a16="http://schemas.microsoft.com/office/drawing/2014/main" val="88738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82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b="1" dirty="0" err="1"/>
              <a:t>kesimpulan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Kesopanan</a:t>
            </a:r>
            <a:r>
              <a:rPr lang="en-US" dirty="0"/>
              <a:t> digital </a:t>
            </a:r>
            <a:r>
              <a:rPr lang="en-US" dirty="0" err="1"/>
              <a:t>masyarakat</a:t>
            </a:r>
            <a:r>
              <a:rPr lang="en-US" dirty="0"/>
              <a:t> Indonesia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 </a:t>
            </a:r>
            <a:r>
              <a:rPr lang="en-US" dirty="0" err="1"/>
              <a:t>Mayoritas</a:t>
            </a:r>
            <a:r>
              <a:rPr lang="en-US" dirty="0"/>
              <a:t> data twitter yang </a:t>
            </a:r>
            <a:r>
              <a:rPr lang="en-US" dirty="0" err="1"/>
              <a:t>dianalisa</a:t>
            </a:r>
            <a:r>
              <a:rPr lang="en-US" dirty="0"/>
              <a:t> </a:t>
            </a:r>
            <a:r>
              <a:rPr lang="en-US" dirty="0" err="1"/>
              <a:t>bernuansa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7.261 (55,7%) data twitter masuk dalam minimal salah </a:t>
            </a:r>
            <a:r>
              <a:rPr lang="en-US" dirty="0" err="1"/>
              <a:t>satu</a:t>
            </a:r>
            <a:r>
              <a:rPr lang="en-US" dirty="0"/>
              <a:t> kategori sebagai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dan menggunakan kata abusive. Dari tweet </a:t>
            </a:r>
            <a:r>
              <a:rPr lang="en-US" dirty="0" err="1"/>
              <a:t>bernuansa</a:t>
            </a:r>
            <a:r>
              <a:rPr lang="en-US" dirty="0"/>
              <a:t> negative tersebut, </a:t>
            </a:r>
            <a:r>
              <a:rPr lang="en-US" dirty="0" err="1"/>
              <a:t>mayoritas</a:t>
            </a:r>
            <a:r>
              <a:rPr lang="en-US" dirty="0"/>
              <a:t> (44,3%) masuk dalam 5 kategori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5213131" cy="1371997"/>
          </a:xfrm>
        </p:spPr>
        <p:txBody>
          <a:bodyPr>
            <a:normAutofit/>
          </a:bodyPr>
          <a:lstStyle/>
          <a:p>
            <a:r>
              <a:rPr lang="en-US" dirty="0"/>
              <a:t>Ardina Putri Rahtama</a:t>
            </a:r>
          </a:p>
          <a:p>
            <a:r>
              <a:rPr lang="en-US" dirty="0"/>
              <a:t>ardinarahtama@gmail.com </a:t>
            </a:r>
          </a:p>
          <a:p>
            <a:r>
              <a:rPr lang="en-US" dirty="0"/>
              <a:t>https://github.com/ar7123/Ardina-Putri---Gold-Challenge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b="1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b="1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b="1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b="1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sz="1600" dirty="0"/>
              <a:t>PENDAHULUAN</a:t>
            </a:r>
          </a:p>
          <a:p>
            <a:r>
              <a:rPr lang="en-US" dirty="0" err="1"/>
              <a:t>Latar</a:t>
            </a:r>
            <a:r>
              <a:rPr lang="en-US" dirty="0"/>
              <a:t> Belakang, </a:t>
            </a:r>
            <a:r>
              <a:rPr lang="en-US" dirty="0" err="1"/>
              <a:t>Rumusan</a:t>
            </a:r>
            <a:r>
              <a:rPr lang="en-US" dirty="0"/>
              <a:t> Masalah,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sz="1600" dirty="0"/>
              <a:t>METODE PENELITIAN</a:t>
            </a:r>
          </a:p>
          <a:p>
            <a:r>
              <a:rPr lang="en-US" dirty="0" err="1"/>
              <a:t>Deskripsi</a:t>
            </a:r>
            <a:r>
              <a:rPr lang="en-US" dirty="0"/>
              <a:t> Data, </a:t>
            </a:r>
            <a:r>
              <a:rPr lang="en-US" dirty="0" err="1"/>
              <a:t>Metode</a:t>
            </a:r>
            <a:r>
              <a:rPr lang="en-US" dirty="0"/>
              <a:t> Analisis Data,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dan </a:t>
            </a:r>
            <a:r>
              <a:rPr lang="en-US" dirty="0" err="1"/>
              <a:t>Visualisasi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sz="1600" dirty="0"/>
              <a:t>HASIL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sz="1600" dirty="0"/>
              <a:t>KESIMPULAN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b="1" dirty="0" err="1"/>
              <a:t>pendahuluan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LATAR BELAKANG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Warga</a:t>
            </a:r>
            <a:r>
              <a:rPr lang="en-US" dirty="0"/>
              <a:t> Indonesia menjadi </a:t>
            </a:r>
            <a:r>
              <a:rPr lang="en-US" dirty="0" err="1"/>
              <a:t>pengguna</a:t>
            </a:r>
            <a:r>
              <a:rPr lang="en-US" dirty="0"/>
              <a:t> digital paling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sopan</a:t>
            </a:r>
            <a:r>
              <a:rPr lang="en-US" dirty="0"/>
              <a:t> se-Asia Tenggara berdasarkan Digital Civility Index (DCI). Hal tersebut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kata abusive di Twitter.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RUMUSAN MASALAH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Bagaimana </a:t>
            </a:r>
            <a:r>
              <a:rPr lang="en-US" dirty="0" err="1"/>
              <a:t>nuansa</a:t>
            </a:r>
            <a:r>
              <a:rPr lang="en-US" dirty="0"/>
              <a:t> tweet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 Twitter?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TUJUAN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 err="1"/>
              <a:t>Menggambarkan</a:t>
            </a:r>
            <a:r>
              <a:rPr lang="en-US" dirty="0"/>
              <a:t> kondisi </a:t>
            </a:r>
            <a:r>
              <a:rPr lang="en-US" dirty="0" err="1"/>
              <a:t>pengguna</a:t>
            </a:r>
            <a:r>
              <a:rPr lang="en-US" dirty="0"/>
              <a:t> Twitter berdasarkan tweet yang </a:t>
            </a:r>
            <a:r>
              <a:rPr lang="en-US" dirty="0" err="1"/>
              <a:t>dituliskan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8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C45EC8-A8C9-4045-EC51-E703C17F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8CDABD-4EF2-BAE8-D6CA-6B00F888D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776936"/>
            <a:ext cx="2882475" cy="3055537"/>
          </a:xfrm>
        </p:spPr>
        <p:txBody>
          <a:bodyPr>
            <a:normAutofit/>
          </a:bodyPr>
          <a:lstStyle/>
          <a:p>
            <a:r>
              <a:rPr lang="en-US" sz="1800" dirty="0"/>
              <a:t>Data yang digunakan </a:t>
            </a:r>
            <a:r>
              <a:rPr lang="en-US" sz="1800" dirty="0" err="1"/>
              <a:t>bersumber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Ibrahim dan Budi (2019) dengan jumlah </a:t>
            </a:r>
            <a:r>
              <a:rPr lang="en-US" sz="1800" b="1" dirty="0"/>
              <a:t>13.169 data dan 13 </a:t>
            </a:r>
            <a:r>
              <a:rPr lang="en-US" sz="1800" b="1" dirty="0" err="1"/>
              <a:t>variabel</a:t>
            </a:r>
            <a:r>
              <a:rPr lang="en-US" sz="1800" dirty="0"/>
              <a:t>. Jenis data yang digunakan adalah </a:t>
            </a:r>
            <a:r>
              <a:rPr lang="en-US" sz="1800" b="1" dirty="0"/>
              <a:t>Int64</a:t>
            </a:r>
            <a:r>
              <a:rPr lang="en-US" sz="1800" dirty="0"/>
              <a:t>. Dari dataset tersebut, terdapat </a:t>
            </a:r>
            <a:r>
              <a:rPr lang="en-US" sz="1800" b="1" dirty="0"/>
              <a:t>125 data </a:t>
            </a:r>
            <a:r>
              <a:rPr lang="en-US" sz="1800" b="1" dirty="0" err="1"/>
              <a:t>duplikat</a:t>
            </a:r>
            <a:r>
              <a:rPr lang="en-US" sz="1800" b="1" dirty="0"/>
              <a:t> dan 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ada</a:t>
            </a:r>
            <a:r>
              <a:rPr lang="en-US" sz="1800" b="1" dirty="0"/>
              <a:t> </a:t>
            </a:r>
            <a:r>
              <a:rPr lang="en-US" sz="1800" b="1" i="1" dirty="0"/>
              <a:t>missing value</a:t>
            </a:r>
            <a:r>
              <a:rPr lang="en-US" sz="1800" i="1" dirty="0"/>
              <a:t>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A1134D-E3D6-ED65-5063-C0BFBE90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4" y="2776936"/>
            <a:ext cx="2896671" cy="617017"/>
          </a:xfrm>
        </p:spPr>
        <p:txBody>
          <a:bodyPr/>
          <a:lstStyle/>
          <a:p>
            <a:r>
              <a:rPr lang="en-US" u="sng" dirty="0" err="1"/>
              <a:t>Penjelasan</a:t>
            </a:r>
            <a:r>
              <a:rPr lang="en-US" u="sng" dirty="0"/>
              <a:t> </a:t>
            </a:r>
            <a:r>
              <a:rPr lang="en-US" u="sng" dirty="0" err="1"/>
              <a:t>Variabel</a:t>
            </a:r>
            <a:endParaRPr lang="en-US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1EE49-F18D-50DF-F1C0-A18569C5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61B8A-EB55-D0A3-6297-62CC0570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10E4-34B8-9C08-8D88-6448955A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28A93399-C8DE-C180-10CD-5E9885F9D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363311"/>
            <a:ext cx="6301231" cy="2412969"/>
          </a:xfrm>
        </p:spPr>
        <p:txBody>
          <a:bodyPr numCol="2">
            <a:norm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/>
              <a:t>HS: kategori </a:t>
            </a:r>
            <a:r>
              <a:rPr lang="en-US" sz="1300" dirty="0" err="1"/>
              <a:t>ujaran</a:t>
            </a:r>
            <a:r>
              <a:rPr lang="en-US" sz="1300" dirty="0"/>
              <a:t> </a:t>
            </a:r>
            <a:r>
              <a:rPr lang="en-US" sz="1300" dirty="0" err="1"/>
              <a:t>kebencian</a:t>
            </a:r>
            <a:r>
              <a:rPr lang="en-US" sz="1300" dirty="0"/>
              <a:t>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/>
              <a:t>Abusive: menggunakan kata abusive;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 err="1"/>
              <a:t>HS_Individual</a:t>
            </a:r>
            <a:r>
              <a:rPr lang="en-US" sz="1300" dirty="0"/>
              <a:t>: </a:t>
            </a:r>
            <a:r>
              <a:rPr lang="en-US" sz="1300" dirty="0" err="1"/>
              <a:t>ujaran</a:t>
            </a:r>
            <a:r>
              <a:rPr lang="en-US" sz="1300" dirty="0"/>
              <a:t> </a:t>
            </a:r>
            <a:r>
              <a:rPr lang="en-US" sz="1300" dirty="0" err="1"/>
              <a:t>kebencian</a:t>
            </a:r>
            <a:r>
              <a:rPr lang="en-US" sz="1300" dirty="0"/>
              <a:t> ke </a:t>
            </a:r>
            <a:r>
              <a:rPr lang="en-US" sz="1300" dirty="0" err="1"/>
              <a:t>individu</a:t>
            </a:r>
            <a:r>
              <a:rPr lang="en-US" sz="1300" dirty="0"/>
              <a:t>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 err="1"/>
              <a:t>HS_Group</a:t>
            </a:r>
            <a:r>
              <a:rPr lang="en-US" sz="1300" dirty="0"/>
              <a:t>: </a:t>
            </a:r>
            <a:r>
              <a:rPr lang="en-US" sz="1300" dirty="0" err="1"/>
              <a:t>ujaran</a:t>
            </a:r>
            <a:r>
              <a:rPr lang="en-US" sz="1300" dirty="0"/>
              <a:t> </a:t>
            </a:r>
            <a:r>
              <a:rPr lang="en-US" sz="1300" dirty="0" err="1"/>
              <a:t>kebencian</a:t>
            </a:r>
            <a:r>
              <a:rPr lang="en-US" sz="1300" dirty="0"/>
              <a:t> ke </a:t>
            </a:r>
            <a:r>
              <a:rPr lang="en-US" sz="1300" dirty="0" err="1"/>
              <a:t>kelompok</a:t>
            </a:r>
            <a:r>
              <a:rPr lang="en-US" sz="1300" dirty="0"/>
              <a:t>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 err="1"/>
              <a:t>HS_Religion</a:t>
            </a:r>
            <a:r>
              <a:rPr lang="en-US" sz="1300" dirty="0"/>
              <a:t>: </a:t>
            </a:r>
            <a:r>
              <a:rPr lang="en-US" sz="1300" dirty="0" err="1"/>
              <a:t>ujaran</a:t>
            </a:r>
            <a:r>
              <a:rPr lang="en-US" sz="1300" dirty="0"/>
              <a:t> </a:t>
            </a:r>
            <a:r>
              <a:rPr lang="en-US" sz="1300" dirty="0" err="1"/>
              <a:t>kebencian</a:t>
            </a:r>
            <a:r>
              <a:rPr lang="en-US" sz="1300" dirty="0"/>
              <a:t> terkait issue agama;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 err="1"/>
              <a:t>HS_Race</a:t>
            </a:r>
            <a:r>
              <a:rPr lang="en-US" sz="1300" dirty="0"/>
              <a:t>: </a:t>
            </a:r>
            <a:r>
              <a:rPr lang="en-US" sz="1300" dirty="0" err="1"/>
              <a:t>ujaran</a:t>
            </a:r>
            <a:r>
              <a:rPr lang="en-US" sz="1300" dirty="0"/>
              <a:t> </a:t>
            </a:r>
            <a:r>
              <a:rPr lang="en-US" sz="1300" dirty="0" err="1"/>
              <a:t>kebencian</a:t>
            </a:r>
            <a:r>
              <a:rPr lang="en-US" sz="1300" dirty="0"/>
              <a:t> terkait issue </a:t>
            </a:r>
            <a:r>
              <a:rPr lang="en-US" sz="1300" dirty="0" err="1"/>
              <a:t>suku</a:t>
            </a:r>
            <a:r>
              <a:rPr lang="en-US" sz="1300" dirty="0"/>
              <a:t> atau </a:t>
            </a:r>
            <a:r>
              <a:rPr lang="en-US" sz="1300" dirty="0" err="1"/>
              <a:t>etnis</a:t>
            </a:r>
            <a:r>
              <a:rPr lang="en-US" sz="1300" dirty="0"/>
              <a:t>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 err="1"/>
              <a:t>HS_Physical</a:t>
            </a:r>
            <a:r>
              <a:rPr lang="en-US" sz="1300" dirty="0"/>
              <a:t>: </a:t>
            </a:r>
            <a:r>
              <a:rPr lang="en-US" sz="1300" dirty="0" err="1"/>
              <a:t>ujaran</a:t>
            </a:r>
            <a:r>
              <a:rPr lang="en-US" sz="1300" dirty="0"/>
              <a:t> </a:t>
            </a:r>
            <a:r>
              <a:rPr lang="en-US" sz="1300" dirty="0" err="1"/>
              <a:t>kebencian</a:t>
            </a:r>
            <a:r>
              <a:rPr lang="en-US" sz="1300" dirty="0"/>
              <a:t> terkait issue </a:t>
            </a:r>
            <a:r>
              <a:rPr lang="en-US" sz="1300" dirty="0" err="1"/>
              <a:t>disabilitas</a:t>
            </a:r>
            <a:r>
              <a:rPr lang="en-US" sz="1300" dirty="0"/>
              <a:t> atau fisik;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 err="1"/>
              <a:t>HS_Gender</a:t>
            </a:r>
            <a:r>
              <a:rPr lang="en-US" sz="1300" dirty="0"/>
              <a:t>: </a:t>
            </a:r>
            <a:r>
              <a:rPr lang="en-US" sz="1300" dirty="0" err="1"/>
              <a:t>ujaran</a:t>
            </a:r>
            <a:r>
              <a:rPr lang="en-US" sz="1300" dirty="0"/>
              <a:t> </a:t>
            </a:r>
            <a:r>
              <a:rPr lang="en-US" sz="1300" dirty="0" err="1"/>
              <a:t>kebencian</a:t>
            </a:r>
            <a:r>
              <a:rPr lang="en-US" sz="1300" dirty="0"/>
              <a:t> terkait issue gender;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 err="1"/>
              <a:t>HS_Others</a:t>
            </a:r>
            <a:r>
              <a:rPr lang="en-US" sz="1300" dirty="0"/>
              <a:t>: </a:t>
            </a:r>
            <a:r>
              <a:rPr lang="en-US" sz="1300" dirty="0" err="1"/>
              <a:t>ujaran</a:t>
            </a:r>
            <a:r>
              <a:rPr lang="en-US" sz="1300" dirty="0"/>
              <a:t> </a:t>
            </a:r>
            <a:r>
              <a:rPr lang="en-US" sz="1300" dirty="0" err="1"/>
              <a:t>kebencian</a:t>
            </a:r>
            <a:r>
              <a:rPr lang="en-US" sz="1300" dirty="0"/>
              <a:t> terkait issue lain;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 err="1"/>
              <a:t>HS_Weak</a:t>
            </a:r>
            <a:r>
              <a:rPr lang="en-US" sz="1300" dirty="0"/>
              <a:t>: level </a:t>
            </a:r>
            <a:r>
              <a:rPr lang="en-US" sz="1300" dirty="0" err="1"/>
              <a:t>rendah</a:t>
            </a:r>
            <a:r>
              <a:rPr lang="en-US" sz="1300" dirty="0"/>
              <a:t>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 err="1"/>
              <a:t>HS_Moderate</a:t>
            </a:r>
            <a:r>
              <a:rPr lang="en-US" sz="1300" dirty="0"/>
              <a:t>: level </a:t>
            </a:r>
            <a:r>
              <a:rPr lang="en-US" sz="1300" dirty="0" err="1"/>
              <a:t>menengah</a:t>
            </a:r>
            <a:r>
              <a:rPr lang="en-US" sz="1300" dirty="0"/>
              <a:t>;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300" dirty="0" err="1"/>
              <a:t>HS_Strong</a:t>
            </a:r>
            <a:r>
              <a:rPr lang="en-US" sz="1300" dirty="0"/>
              <a:t>: level </a:t>
            </a:r>
            <a:r>
              <a:rPr lang="en-US" sz="1300" dirty="0" err="1"/>
              <a:t>kuat</a:t>
            </a:r>
            <a:r>
              <a:rPr lang="en-US" sz="1300" dirty="0"/>
              <a:t>.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1EAE79A-9201-4C27-488E-7B9DE25879EC}"/>
              </a:ext>
            </a:extLst>
          </p:cNvPr>
          <p:cNvSpPr txBox="1">
            <a:spLocks/>
          </p:cNvSpPr>
          <p:nvPr/>
        </p:nvSpPr>
        <p:spPr>
          <a:xfrm>
            <a:off x="1243104" y="5867518"/>
            <a:ext cx="9705792" cy="48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* Muhammad </a:t>
            </a:r>
            <a:r>
              <a:rPr lang="en-US" sz="900" dirty="0" err="1"/>
              <a:t>Okky</a:t>
            </a:r>
            <a:r>
              <a:rPr lang="en-US" sz="900" dirty="0"/>
              <a:t> </a:t>
            </a:r>
            <a:r>
              <a:rPr lang="en-US" sz="900" dirty="0" err="1"/>
              <a:t>Ibrohim</a:t>
            </a:r>
            <a:r>
              <a:rPr lang="en-US" sz="900" dirty="0"/>
              <a:t> and Indra Budi. 2019. Multi-label Hate Speech and Abusive Language Detection in Indonesian Twitter. In *ALW3: 3rd Workshop on Abusive Language Online, 46-57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C499F0A-48B9-177E-BAA0-2F8F910CA614}"/>
              </a:ext>
            </a:extLst>
          </p:cNvPr>
          <p:cNvSpPr txBox="1">
            <a:spLocks/>
          </p:cNvSpPr>
          <p:nvPr/>
        </p:nvSpPr>
        <p:spPr>
          <a:xfrm>
            <a:off x="8061435" y="5287448"/>
            <a:ext cx="2539700" cy="48883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indent="-52388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Nilai semua variable:</a:t>
            </a:r>
          </a:p>
          <a:p>
            <a:pPr marL="284163" indent="-52388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(masuk kategori) atau</a:t>
            </a:r>
          </a:p>
          <a:p>
            <a:pPr marL="284163" indent="-52388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 (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tidak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masuk kategori)</a:t>
            </a:r>
          </a:p>
        </p:txBody>
      </p:sp>
    </p:spTree>
    <p:extLst>
      <p:ext uri="{BB962C8B-B14F-4D97-AF65-F5344CB8AC3E}">
        <p14:creationId xmlns:p14="http://schemas.microsoft.com/office/powerpoint/2010/main" val="158546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analisis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 err="1"/>
              <a:t>Menghilangkan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endParaRPr lang="en-US" dirty="0"/>
          </a:p>
          <a:p>
            <a:pPr marL="342900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 err="1"/>
              <a:t>Menambahkan</a:t>
            </a:r>
            <a:r>
              <a:rPr lang="en-US" dirty="0"/>
              <a:t> kolom yang dibutuhkan, seperti: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Panjang tweet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Grouping kategori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endParaRPr lang="en-US" dirty="0"/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Kata abusive per tweet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Jumlah kata abusive per tweet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Kata </a:t>
            </a:r>
            <a:r>
              <a:rPr lang="en-US" dirty="0" err="1"/>
              <a:t>alay</a:t>
            </a:r>
            <a:r>
              <a:rPr lang="en-US" dirty="0"/>
              <a:t> per tweet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Jumlah kata </a:t>
            </a:r>
            <a:r>
              <a:rPr lang="en-US" dirty="0" err="1"/>
              <a:t>alay</a:t>
            </a:r>
            <a:r>
              <a:rPr lang="en-US" dirty="0"/>
              <a:t> per tweet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Metode</a:t>
            </a:r>
            <a:r>
              <a:rPr lang="en-US" dirty="0"/>
              <a:t> yang digunakan adalah </a:t>
            </a:r>
            <a:r>
              <a:rPr lang="en-US" i="1" dirty="0"/>
              <a:t>descriptive analysis </a:t>
            </a:r>
            <a:r>
              <a:rPr lang="en-US" dirty="0"/>
              <a:t>atau EDA </a:t>
            </a:r>
            <a:r>
              <a:rPr lang="en-US" i="1" dirty="0"/>
              <a:t>(Exploratory Data Analysis).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0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BAF9-D7C4-FD25-0A6D-74F7D937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statistiK</a:t>
            </a:r>
            <a:r>
              <a:rPr lang="en-US" sz="2800" dirty="0"/>
              <a:t> dan </a:t>
            </a:r>
            <a:r>
              <a:rPr lang="en-US" sz="2800" dirty="0" err="1"/>
              <a:t>visualisasi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58DF0-4AE4-AD1C-1B38-DEDFA05A8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24C6E-8807-FFC0-2353-3E4973A53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976C1-2DE0-30C1-DA69-F5B5D73721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Korelasi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E0E512-5891-FE41-1C71-3B5E4A27A7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C6DE81-FA48-625C-3FF3-DD4571F679B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Bar plot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Pie chart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Wordcloud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Heatmap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D17BB5-8783-34EF-E2F7-7535DFD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28E54A-0B6A-93EE-CE79-8C305FCB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8F43BBE-9912-4FD9-5FBF-ED71DE93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92AFA8-09CA-5A69-6F6C-B5062A353B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Jumlah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Mean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endParaRPr lang="en-US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Nilai Minimal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Quartile 1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Quartile 2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Quartile 3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Nilai </a:t>
            </a:r>
            <a:r>
              <a:rPr lang="en-US" dirty="0" err="1"/>
              <a:t>Maksimal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b="1" dirty="0"/>
              <a:t>HASIL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E8517D22-52AD-F48E-4174-F560428A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335" y="258800"/>
            <a:ext cx="5787065" cy="1325563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data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D22F43AA-9F51-402A-B911-62A2CE63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F29E5204-2274-24FB-D731-A8459504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17B8043-D88F-191F-5F3F-804591E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58FFBA6-8270-62B7-6C38-05C08E73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16600"/>
              </p:ext>
            </p:extLst>
          </p:nvPr>
        </p:nvGraphicFramePr>
        <p:xfrm>
          <a:off x="482600" y="4447940"/>
          <a:ext cx="11226800" cy="16539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769">
                  <a:extLst>
                    <a:ext uri="{9D8B030D-6E8A-4147-A177-3AD203B41FA5}">
                      <a16:colId xmlns:a16="http://schemas.microsoft.com/office/drawing/2014/main" val="1115007454"/>
                    </a:ext>
                  </a:extLst>
                </a:gridCol>
                <a:gridCol w="401631">
                  <a:extLst>
                    <a:ext uri="{9D8B030D-6E8A-4147-A177-3AD203B41FA5}">
                      <a16:colId xmlns:a16="http://schemas.microsoft.com/office/drawing/2014/main" val="345567789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9623251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326296935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75379333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733080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935239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192515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30949024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741612821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51443901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124519306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48252773"/>
                    </a:ext>
                  </a:extLst>
                </a:gridCol>
                <a:gridCol w="559234">
                  <a:extLst>
                    <a:ext uri="{9D8B030D-6E8A-4147-A177-3AD203B41FA5}">
                      <a16:colId xmlns:a16="http://schemas.microsoft.com/office/drawing/2014/main" val="422218037"/>
                    </a:ext>
                  </a:extLst>
                </a:gridCol>
                <a:gridCol w="583766">
                  <a:extLst>
                    <a:ext uri="{9D8B030D-6E8A-4147-A177-3AD203B41FA5}">
                      <a16:colId xmlns:a16="http://schemas.microsoft.com/office/drawing/2014/main" val="2577768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948367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462172746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939448058"/>
                    </a:ext>
                  </a:extLst>
                </a:gridCol>
              </a:tblGrid>
              <a:tr h="249526">
                <a:tc>
                  <a:txBody>
                    <a:bodyPr/>
                    <a:lstStyle/>
                    <a:p>
                      <a:pPr algn="ctr" fontAlgn="ctr"/>
                      <a:endParaRPr lang="en-US" sz="900" b="1" dirty="0">
                        <a:effectLst/>
                      </a:endParaRP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HS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Abusive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HS_Individual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HS_Group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HS_Religion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HS_Race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HS_Physical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HS_Gender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HS_Other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HS_Weak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HS_Moderate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HS_Strong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In_Group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Category_Count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 err="1">
                          <a:effectLst/>
                        </a:rPr>
                        <a:t>Jumlah_Kata_Abusive</a:t>
                      </a:r>
                      <a:endParaRPr lang="en-US" sz="900" b="1" dirty="0">
                        <a:effectLst/>
                      </a:endParaRP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Jumlah_Kata_Alay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 err="1">
                          <a:effectLst/>
                        </a:rPr>
                        <a:t>tweet_length</a:t>
                      </a:r>
                      <a:endParaRPr lang="en-US" sz="900" b="1" dirty="0">
                        <a:effectLst/>
                      </a:endParaRPr>
                    </a:p>
                  </a:txBody>
                  <a:tcPr marL="31374" marR="31374" marT="15687" marB="15687" anchor="ctr"/>
                </a:tc>
                <a:extLst>
                  <a:ext uri="{0D108BD9-81ED-4DB2-BD59-A6C34878D82A}">
                    <a16:rowId xmlns:a16="http://schemas.microsoft.com/office/drawing/2014/main" val="2870586816"/>
                  </a:ext>
                </a:extLst>
              </a:tr>
              <a:tr h="1538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count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13044</a:t>
                      </a:r>
                    </a:p>
                  </a:txBody>
                  <a:tcPr marL="31374" marR="31374" marT="15687" marB="15687" anchor="ctr"/>
                </a:tc>
                <a:extLst>
                  <a:ext uri="{0D108BD9-81ED-4DB2-BD59-A6C34878D82A}">
                    <a16:rowId xmlns:a16="http://schemas.microsoft.com/office/drawing/2014/main" val="3339772469"/>
                  </a:ext>
                </a:extLst>
              </a:tr>
              <a:tr h="1538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mean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0.42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0.38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0.27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0.15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0.06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0.02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0.02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0.28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0.26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0.13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0.56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2.09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0.35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2.15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114.12</a:t>
                      </a:r>
                    </a:p>
                  </a:txBody>
                  <a:tcPr marL="31374" marR="31374" marT="15687" marB="15687" anchor="ctr"/>
                </a:tc>
                <a:extLst>
                  <a:ext uri="{0D108BD9-81ED-4DB2-BD59-A6C34878D82A}">
                    <a16:rowId xmlns:a16="http://schemas.microsoft.com/office/drawing/2014/main" val="3302123242"/>
                  </a:ext>
                </a:extLst>
              </a:tr>
              <a:tr h="1538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std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0.49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0.49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0.36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0.16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0.15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0.45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0.44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0.34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0.19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0.50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2.22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0.61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2.77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69.10</a:t>
                      </a:r>
                    </a:p>
                  </a:txBody>
                  <a:tcPr marL="31374" marR="31374" marT="15687" marB="15687" anchor="ctr"/>
                </a:tc>
                <a:extLst>
                  <a:ext uri="{0D108BD9-81ED-4DB2-BD59-A6C34878D82A}">
                    <a16:rowId xmlns:a16="http://schemas.microsoft.com/office/drawing/2014/main" val="1066359976"/>
                  </a:ext>
                </a:extLst>
              </a:tr>
              <a:tr h="1538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min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4.00</a:t>
                      </a:r>
                    </a:p>
                  </a:txBody>
                  <a:tcPr marL="31374" marR="31374" marT="15687" marB="15687" anchor="ctr"/>
                </a:tc>
                <a:extLst>
                  <a:ext uri="{0D108BD9-81ED-4DB2-BD59-A6C34878D82A}">
                    <a16:rowId xmlns:a16="http://schemas.microsoft.com/office/drawing/2014/main" val="2450520288"/>
                  </a:ext>
                </a:extLst>
              </a:tr>
              <a:tr h="1538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25%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59.00</a:t>
                      </a:r>
                    </a:p>
                  </a:txBody>
                  <a:tcPr marL="31374" marR="31374" marT="15687" marB="15687" anchor="ctr"/>
                </a:tc>
                <a:extLst>
                  <a:ext uri="{0D108BD9-81ED-4DB2-BD59-A6C34878D82A}">
                    <a16:rowId xmlns:a16="http://schemas.microsoft.com/office/drawing/2014/main" val="2124114205"/>
                  </a:ext>
                </a:extLst>
              </a:tr>
              <a:tr h="1538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50%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100.00</a:t>
                      </a:r>
                    </a:p>
                  </a:txBody>
                  <a:tcPr marL="31374" marR="31374" marT="15687" marB="15687" anchor="ctr"/>
                </a:tc>
                <a:extLst>
                  <a:ext uri="{0D108BD9-81ED-4DB2-BD59-A6C34878D82A}">
                    <a16:rowId xmlns:a16="http://schemas.microsoft.com/office/drawing/2014/main" val="1016689702"/>
                  </a:ext>
                </a:extLst>
              </a:tr>
              <a:tr h="1538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75%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5.00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3.00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152.00</a:t>
                      </a:r>
                    </a:p>
                  </a:txBody>
                  <a:tcPr marL="31374" marR="31374" marT="15687" marB="15687" anchor="ctr"/>
                </a:tc>
                <a:extLst>
                  <a:ext uri="{0D108BD9-81ED-4DB2-BD59-A6C34878D82A}">
                    <a16:rowId xmlns:a16="http://schemas.microsoft.com/office/drawing/2014/main" val="2761477905"/>
                  </a:ext>
                </a:extLst>
              </a:tr>
              <a:tr h="1538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max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7.00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8.00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31.00</a:t>
                      </a:r>
                    </a:p>
                  </a:txBody>
                  <a:tcPr marL="31374" marR="31374" marT="15687" marB="15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561.00</a:t>
                      </a:r>
                    </a:p>
                  </a:txBody>
                  <a:tcPr marL="31374" marR="31374" marT="15687" marB="15687" anchor="ctr"/>
                </a:tc>
                <a:extLst>
                  <a:ext uri="{0D108BD9-81ED-4DB2-BD59-A6C34878D82A}">
                    <a16:rowId xmlns:a16="http://schemas.microsoft.com/office/drawing/2014/main" val="35344957"/>
                  </a:ext>
                </a:extLst>
              </a:tr>
            </a:tbl>
          </a:graphicData>
        </a:graphic>
      </p:graphicFrame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34E07CCE-6159-C907-B384-C7DC8E4AB615}"/>
              </a:ext>
            </a:extLst>
          </p:cNvPr>
          <p:cNvSpPr txBox="1">
            <a:spLocks/>
          </p:cNvSpPr>
          <p:nvPr/>
        </p:nvSpPr>
        <p:spPr>
          <a:xfrm>
            <a:off x="5839157" y="1945132"/>
            <a:ext cx="5787065" cy="22728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Jumlah data 13.044</a:t>
            </a:r>
          </a:p>
          <a:p>
            <a:pPr marL="0" indent="0">
              <a:buNone/>
            </a:pPr>
            <a:r>
              <a:rPr lang="en-US" sz="1800" dirty="0"/>
              <a:t>Sebagian besar data adalah Ya/</a:t>
            </a:r>
            <a:r>
              <a:rPr lang="en-US" sz="1800" dirty="0" err="1"/>
              <a:t>Tidak</a:t>
            </a:r>
            <a:r>
              <a:rPr lang="en-US" sz="1800" dirty="0"/>
              <a:t> sehingga </a:t>
            </a:r>
            <a:r>
              <a:rPr lang="en-US" sz="1800" dirty="0" err="1"/>
              <a:t>tidak</a:t>
            </a:r>
            <a:r>
              <a:rPr lang="en-US" sz="1800" dirty="0"/>
              <a:t> bisa </a:t>
            </a:r>
            <a:r>
              <a:rPr lang="en-US" sz="1800" dirty="0" err="1"/>
              <a:t>dianalisis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dan </a:t>
            </a:r>
            <a:r>
              <a:rPr lang="en-US" sz="1800" dirty="0" err="1"/>
              <a:t>distribusinya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Satu tweet paling </a:t>
            </a:r>
            <a:r>
              <a:rPr lang="en-US" sz="1800" dirty="0" err="1"/>
              <a:t>banyak</a:t>
            </a:r>
            <a:r>
              <a:rPr lang="en-US" sz="1800" dirty="0"/>
              <a:t> masuk ke 7 </a:t>
            </a:r>
            <a:r>
              <a:rPr lang="en-US" sz="1800" dirty="0" err="1"/>
              <a:t>dari</a:t>
            </a:r>
            <a:r>
              <a:rPr lang="en-US" sz="1800" dirty="0"/>
              <a:t> 12 kategori</a:t>
            </a:r>
          </a:p>
          <a:p>
            <a:pPr marL="0" indent="0">
              <a:buNone/>
            </a:pPr>
            <a:r>
              <a:rPr lang="en-US" sz="1800" dirty="0"/>
              <a:t>Jumlah kata abusive </a:t>
            </a:r>
            <a:r>
              <a:rPr lang="en-US" sz="1800" dirty="0" err="1"/>
              <a:t>terbanyak</a:t>
            </a:r>
            <a:r>
              <a:rPr lang="en-US" sz="1800" dirty="0"/>
              <a:t> dalam </a:t>
            </a:r>
            <a:r>
              <a:rPr lang="en-US" sz="1800" dirty="0" err="1"/>
              <a:t>satu</a:t>
            </a:r>
            <a:r>
              <a:rPr lang="en-US" sz="1800" dirty="0"/>
              <a:t> tweet </a:t>
            </a:r>
            <a:r>
              <a:rPr lang="en-US" sz="1800" dirty="0" err="1"/>
              <a:t>ada</a:t>
            </a:r>
            <a:r>
              <a:rPr lang="en-US" sz="1800" dirty="0"/>
              <a:t> 8</a:t>
            </a:r>
          </a:p>
          <a:p>
            <a:pPr marL="0" indent="0">
              <a:buNone/>
            </a:pPr>
            <a:r>
              <a:rPr lang="en-US" sz="1800" dirty="0"/>
              <a:t>Jumlah kata </a:t>
            </a:r>
            <a:r>
              <a:rPr lang="en-US" sz="1800" dirty="0" err="1"/>
              <a:t>alay</a:t>
            </a:r>
            <a:r>
              <a:rPr lang="en-US" sz="1800" dirty="0"/>
              <a:t> </a:t>
            </a:r>
            <a:r>
              <a:rPr lang="en-US" sz="1800" dirty="0" err="1"/>
              <a:t>terbanyak</a:t>
            </a:r>
            <a:r>
              <a:rPr lang="en-US" sz="1800" dirty="0"/>
              <a:t> dalam </a:t>
            </a:r>
            <a:r>
              <a:rPr lang="en-US" sz="1800" dirty="0" err="1"/>
              <a:t>satu</a:t>
            </a:r>
            <a:r>
              <a:rPr lang="en-US" sz="1800" dirty="0"/>
              <a:t> tweet adalah 31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4" name="Picture 33" descr="A graph of a number of tweets&#10;&#10;Description automatically generated">
            <a:extLst>
              <a:ext uri="{FF2B5EF4-FFF2-40B4-BE49-F238E27FC236}">
                <a16:creationId xmlns:a16="http://schemas.microsoft.com/office/drawing/2014/main" id="{15B94017-11E9-CBCB-3A41-4A313B06C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" t="4752" r="7016" b="2070"/>
          <a:stretch/>
        </p:blipFill>
        <p:spPr>
          <a:xfrm>
            <a:off x="482600" y="365125"/>
            <a:ext cx="4946502" cy="3852828"/>
          </a:xfrm>
          <a:prstGeom prst="rect">
            <a:avLst/>
          </a:prstGeom>
        </p:spPr>
      </p:pic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A8EFCA91-D713-CE85-70B9-B291FF6D1DE1}"/>
              </a:ext>
            </a:extLst>
          </p:cNvPr>
          <p:cNvSpPr txBox="1">
            <a:spLocks/>
          </p:cNvSpPr>
          <p:nvPr/>
        </p:nvSpPr>
        <p:spPr>
          <a:xfrm>
            <a:off x="3354683" y="2060126"/>
            <a:ext cx="1649118" cy="8638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</a:rPr>
              <a:t>Rata-rata </a:t>
            </a:r>
            <a:r>
              <a:rPr lang="en-US" sz="1600" dirty="0" err="1">
                <a:highlight>
                  <a:srgbClr val="C0C0C0"/>
                </a:highlight>
              </a:rPr>
              <a:t>panjang</a:t>
            </a:r>
            <a:r>
              <a:rPr lang="en-US" sz="1600" dirty="0">
                <a:highlight>
                  <a:srgbClr val="C0C0C0"/>
                </a:highlight>
              </a:rPr>
              <a:t> Tweet 114 </a:t>
            </a:r>
            <a:r>
              <a:rPr lang="en-US" sz="1600" dirty="0" err="1">
                <a:highlight>
                  <a:srgbClr val="C0C0C0"/>
                </a:highlight>
              </a:rPr>
              <a:t>karakter</a:t>
            </a:r>
            <a:endParaRPr lang="en-US" sz="16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695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264C-2C0A-3F65-A743-DF801F67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9513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0460-67CD-0975-CB97-7B9EEDD6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1BC4-53F6-EA8A-1FE2-206C93AA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AFF1DE23-BCD1-DA09-1A77-593EBE61E1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9147AA27-70BF-0CA9-1003-8B3309607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7" t="13399" r="8632" b="16114"/>
          <a:stretch/>
        </p:blipFill>
        <p:spPr>
          <a:xfrm>
            <a:off x="629505" y="556437"/>
            <a:ext cx="10932989" cy="5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6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785</TotalTime>
  <Words>1340</Words>
  <Application>Microsoft Office PowerPoint</Application>
  <PresentationFormat>Widescreen</PresentationFormat>
  <Paragraphs>531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Tenorite</vt:lpstr>
      <vt:lpstr>Wingdings</vt:lpstr>
      <vt:lpstr>Office Theme</vt:lpstr>
      <vt:lpstr>Kesopanan digital masyarakat Indonesia</vt:lpstr>
      <vt:lpstr>OUTLINE</vt:lpstr>
      <vt:lpstr>pendahuluan</vt:lpstr>
      <vt:lpstr>Deskripsi data</vt:lpstr>
      <vt:lpstr>Metode analisis data</vt:lpstr>
      <vt:lpstr>Metode statistiK dan visualisasi</vt:lpstr>
      <vt:lpstr>HASIL</vt:lpstr>
      <vt:lpstr>Deskripsi data</vt:lpstr>
      <vt:lpstr>PowerPoint Presentation</vt:lpstr>
      <vt:lpstr>Sentimen analisis</vt:lpstr>
      <vt:lpstr>Kategori data twitter</vt:lpstr>
      <vt:lpstr>Penggunaan kata alay dan abusive</vt:lpstr>
      <vt:lpstr>PowerPoint Presentation</vt:lpstr>
      <vt:lpstr>PowerPoint Presentation</vt:lpstr>
      <vt:lpstr>Korelasi variabel</vt:lpstr>
      <vt:lpstr>Matriks korelasi</vt:lpstr>
      <vt:lpstr>kesimpulan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</dc:title>
  <dc:creator>ARDINA PUTRI</dc:creator>
  <cp:lastModifiedBy>ARDINA PUTRI</cp:lastModifiedBy>
  <cp:revision>73</cp:revision>
  <dcterms:created xsi:type="dcterms:W3CDTF">2023-07-09T13:54:33Z</dcterms:created>
  <dcterms:modified xsi:type="dcterms:W3CDTF">2023-07-10T13:44:54Z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