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4" r:id="rId5"/>
    <p:sldId id="261" r:id="rId6"/>
    <p:sldId id="265" r:id="rId7"/>
    <p:sldId id="262" r:id="rId8"/>
    <p:sldId id="259" r:id="rId9"/>
    <p:sldId id="260"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3069DE-7EC8-4F9E-A8DB-1011C62773A4}"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9615B07-D857-4F1A-ADC9-0A345B9B2EDC}" type="slidenum">
              <a:rPr lang="en-IN" smtClean="0"/>
              <a:t>‹#›</a:t>
            </a:fld>
            <a:endParaRPr lang="en-IN"/>
          </a:p>
        </p:txBody>
      </p:sp>
    </p:spTree>
    <p:extLst>
      <p:ext uri="{BB962C8B-B14F-4D97-AF65-F5344CB8AC3E}">
        <p14:creationId xmlns:p14="http://schemas.microsoft.com/office/powerpoint/2010/main" val="3430081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3069DE-7EC8-4F9E-A8DB-1011C62773A4}"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9615B07-D857-4F1A-ADC9-0A345B9B2EDC}" type="slidenum">
              <a:rPr lang="en-IN" smtClean="0"/>
              <a:t>‹#›</a:t>
            </a:fld>
            <a:endParaRPr lang="en-IN"/>
          </a:p>
        </p:txBody>
      </p:sp>
    </p:spTree>
    <p:extLst>
      <p:ext uri="{BB962C8B-B14F-4D97-AF65-F5344CB8AC3E}">
        <p14:creationId xmlns:p14="http://schemas.microsoft.com/office/powerpoint/2010/main" val="279705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3069DE-7EC8-4F9E-A8DB-1011C62773A4}"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9615B07-D857-4F1A-ADC9-0A345B9B2ED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63443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33069DE-7EC8-4F9E-A8DB-1011C62773A4}" type="datetimeFigureOut">
              <a:rPr lang="en-IN" smtClean="0"/>
              <a:t>22-03-2023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615B07-D857-4F1A-ADC9-0A345B9B2EDC}" type="slidenum">
              <a:rPr lang="en-IN" smtClean="0"/>
              <a:t>‹#›</a:t>
            </a:fld>
            <a:endParaRPr lang="en-IN"/>
          </a:p>
        </p:txBody>
      </p:sp>
    </p:spTree>
    <p:extLst>
      <p:ext uri="{BB962C8B-B14F-4D97-AF65-F5344CB8AC3E}">
        <p14:creationId xmlns:p14="http://schemas.microsoft.com/office/powerpoint/2010/main" val="23253070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33069DE-7EC8-4F9E-A8DB-1011C62773A4}" type="datetimeFigureOut">
              <a:rPr lang="en-IN" smtClean="0"/>
              <a:t>22-03-2023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615B07-D857-4F1A-ADC9-0A345B9B2ED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9684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33069DE-7EC8-4F9E-A8DB-1011C62773A4}" type="datetimeFigureOut">
              <a:rPr lang="en-IN" smtClean="0"/>
              <a:t>22-03-2023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615B07-D857-4F1A-ADC9-0A345B9B2EDC}" type="slidenum">
              <a:rPr lang="en-IN" smtClean="0"/>
              <a:t>‹#›</a:t>
            </a:fld>
            <a:endParaRPr lang="en-IN"/>
          </a:p>
        </p:txBody>
      </p:sp>
    </p:spTree>
    <p:extLst>
      <p:ext uri="{BB962C8B-B14F-4D97-AF65-F5344CB8AC3E}">
        <p14:creationId xmlns:p14="http://schemas.microsoft.com/office/powerpoint/2010/main" val="3677237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069DE-7EC8-4F9E-A8DB-1011C62773A4}"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9615B07-D857-4F1A-ADC9-0A345B9B2EDC}" type="slidenum">
              <a:rPr lang="en-IN" smtClean="0"/>
              <a:t>‹#›</a:t>
            </a:fld>
            <a:endParaRPr lang="en-IN"/>
          </a:p>
        </p:txBody>
      </p:sp>
    </p:spTree>
    <p:extLst>
      <p:ext uri="{BB962C8B-B14F-4D97-AF65-F5344CB8AC3E}">
        <p14:creationId xmlns:p14="http://schemas.microsoft.com/office/powerpoint/2010/main" val="1084382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069DE-7EC8-4F9E-A8DB-1011C62773A4}"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9615B07-D857-4F1A-ADC9-0A345B9B2EDC}" type="slidenum">
              <a:rPr lang="en-IN" smtClean="0"/>
              <a:t>‹#›</a:t>
            </a:fld>
            <a:endParaRPr lang="en-IN"/>
          </a:p>
        </p:txBody>
      </p:sp>
    </p:spTree>
    <p:extLst>
      <p:ext uri="{BB962C8B-B14F-4D97-AF65-F5344CB8AC3E}">
        <p14:creationId xmlns:p14="http://schemas.microsoft.com/office/powerpoint/2010/main" val="1765958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069DE-7EC8-4F9E-A8DB-1011C62773A4}"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9615B07-D857-4F1A-ADC9-0A345B9B2EDC}" type="slidenum">
              <a:rPr lang="en-IN" smtClean="0"/>
              <a:t>‹#›</a:t>
            </a:fld>
            <a:endParaRPr lang="en-IN"/>
          </a:p>
        </p:txBody>
      </p:sp>
    </p:spTree>
    <p:extLst>
      <p:ext uri="{BB962C8B-B14F-4D97-AF65-F5344CB8AC3E}">
        <p14:creationId xmlns:p14="http://schemas.microsoft.com/office/powerpoint/2010/main" val="1204037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3069DE-7EC8-4F9E-A8DB-1011C62773A4}"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9615B07-D857-4F1A-ADC9-0A345B9B2EDC}" type="slidenum">
              <a:rPr lang="en-IN" smtClean="0"/>
              <a:t>‹#›</a:t>
            </a:fld>
            <a:endParaRPr lang="en-IN"/>
          </a:p>
        </p:txBody>
      </p:sp>
    </p:spTree>
    <p:extLst>
      <p:ext uri="{BB962C8B-B14F-4D97-AF65-F5344CB8AC3E}">
        <p14:creationId xmlns:p14="http://schemas.microsoft.com/office/powerpoint/2010/main" val="3561933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3069DE-7EC8-4F9E-A8DB-1011C62773A4}" type="datetimeFigureOut">
              <a:rPr lang="en-IN" smtClean="0"/>
              <a:t>22-03-2023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9615B07-D857-4F1A-ADC9-0A345B9B2EDC}" type="slidenum">
              <a:rPr lang="en-IN" smtClean="0"/>
              <a:t>‹#›</a:t>
            </a:fld>
            <a:endParaRPr lang="en-IN"/>
          </a:p>
        </p:txBody>
      </p:sp>
    </p:spTree>
    <p:extLst>
      <p:ext uri="{BB962C8B-B14F-4D97-AF65-F5344CB8AC3E}">
        <p14:creationId xmlns:p14="http://schemas.microsoft.com/office/powerpoint/2010/main" val="3553269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3069DE-7EC8-4F9E-A8DB-1011C62773A4}" type="datetimeFigureOut">
              <a:rPr lang="en-IN" smtClean="0"/>
              <a:t>22-03-2023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9615B07-D857-4F1A-ADC9-0A345B9B2EDC}" type="slidenum">
              <a:rPr lang="en-IN" smtClean="0"/>
              <a:t>‹#›</a:t>
            </a:fld>
            <a:endParaRPr lang="en-IN"/>
          </a:p>
        </p:txBody>
      </p:sp>
    </p:spTree>
    <p:extLst>
      <p:ext uri="{BB962C8B-B14F-4D97-AF65-F5344CB8AC3E}">
        <p14:creationId xmlns:p14="http://schemas.microsoft.com/office/powerpoint/2010/main" val="3285868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3069DE-7EC8-4F9E-A8DB-1011C62773A4}" type="datetimeFigureOut">
              <a:rPr lang="en-IN" smtClean="0"/>
              <a:t>22-03-2023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9615B07-D857-4F1A-ADC9-0A345B9B2EDC}" type="slidenum">
              <a:rPr lang="en-IN" smtClean="0"/>
              <a:t>‹#›</a:t>
            </a:fld>
            <a:endParaRPr lang="en-IN"/>
          </a:p>
        </p:txBody>
      </p:sp>
    </p:spTree>
    <p:extLst>
      <p:ext uri="{BB962C8B-B14F-4D97-AF65-F5344CB8AC3E}">
        <p14:creationId xmlns:p14="http://schemas.microsoft.com/office/powerpoint/2010/main" val="3309305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069DE-7EC8-4F9E-A8DB-1011C62773A4}" type="datetimeFigureOut">
              <a:rPr lang="en-IN" smtClean="0"/>
              <a:t>22-03-2023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9615B07-D857-4F1A-ADC9-0A345B9B2EDC}" type="slidenum">
              <a:rPr lang="en-IN" smtClean="0"/>
              <a:t>‹#›</a:t>
            </a:fld>
            <a:endParaRPr lang="en-IN"/>
          </a:p>
        </p:txBody>
      </p:sp>
    </p:spTree>
    <p:extLst>
      <p:ext uri="{BB962C8B-B14F-4D97-AF65-F5344CB8AC3E}">
        <p14:creationId xmlns:p14="http://schemas.microsoft.com/office/powerpoint/2010/main" val="119483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3069DE-7EC8-4F9E-A8DB-1011C62773A4}" type="datetimeFigureOut">
              <a:rPr lang="en-IN" smtClean="0"/>
              <a:t>22-03-2023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9615B07-D857-4F1A-ADC9-0A345B9B2EDC}" type="slidenum">
              <a:rPr lang="en-IN" smtClean="0"/>
              <a:t>‹#›</a:t>
            </a:fld>
            <a:endParaRPr lang="en-IN"/>
          </a:p>
        </p:txBody>
      </p:sp>
    </p:spTree>
    <p:extLst>
      <p:ext uri="{BB962C8B-B14F-4D97-AF65-F5344CB8AC3E}">
        <p14:creationId xmlns:p14="http://schemas.microsoft.com/office/powerpoint/2010/main" val="510446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33069DE-7EC8-4F9E-A8DB-1011C62773A4}" type="datetimeFigureOut">
              <a:rPr lang="en-IN" smtClean="0"/>
              <a:t>22-03-2023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615B07-D857-4F1A-ADC9-0A345B9B2EDC}" type="slidenum">
              <a:rPr lang="en-IN" smtClean="0"/>
              <a:t>‹#›</a:t>
            </a:fld>
            <a:endParaRPr lang="en-IN"/>
          </a:p>
        </p:txBody>
      </p:sp>
    </p:spTree>
    <p:extLst>
      <p:ext uri="{BB962C8B-B14F-4D97-AF65-F5344CB8AC3E}">
        <p14:creationId xmlns:p14="http://schemas.microsoft.com/office/powerpoint/2010/main" val="3506913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33069DE-7EC8-4F9E-A8DB-1011C62773A4}" type="datetimeFigureOut">
              <a:rPr lang="en-IN" smtClean="0"/>
              <a:t>22-03-2023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9615B07-D857-4F1A-ADC9-0A345B9B2EDC}" type="slidenum">
              <a:rPr lang="en-IN" smtClean="0"/>
              <a:t>‹#›</a:t>
            </a:fld>
            <a:endParaRPr lang="en-IN"/>
          </a:p>
        </p:txBody>
      </p:sp>
    </p:spTree>
    <p:extLst>
      <p:ext uri="{BB962C8B-B14F-4D97-AF65-F5344CB8AC3E}">
        <p14:creationId xmlns:p14="http://schemas.microsoft.com/office/powerpoint/2010/main" val="159323023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F20583-778A-4C77-94B8-D28A12501CBA}"/>
              </a:ext>
            </a:extLst>
          </p:cNvPr>
          <p:cNvPicPr>
            <a:picLocks noChangeAspect="1"/>
          </p:cNvPicPr>
          <p:nvPr/>
        </p:nvPicPr>
        <p:blipFill>
          <a:blip r:embed="rId2"/>
          <a:stretch>
            <a:fillRect/>
          </a:stretch>
        </p:blipFill>
        <p:spPr>
          <a:xfrm>
            <a:off x="-10358" y="0"/>
            <a:ext cx="12192000" cy="6907502"/>
          </a:xfrm>
          <a:prstGeom prst="rect">
            <a:avLst/>
          </a:prstGeom>
        </p:spPr>
      </p:pic>
      <p:sp>
        <p:nvSpPr>
          <p:cNvPr id="2" name="Title 1">
            <a:extLst>
              <a:ext uri="{FF2B5EF4-FFF2-40B4-BE49-F238E27FC236}">
                <a16:creationId xmlns:a16="http://schemas.microsoft.com/office/drawing/2014/main" id="{EEBCDE0E-C70A-4F08-94D4-AE2B3B46A3C0}"/>
              </a:ext>
            </a:extLst>
          </p:cNvPr>
          <p:cNvSpPr>
            <a:spLocks noGrp="1"/>
          </p:cNvSpPr>
          <p:nvPr>
            <p:ph type="ctrTitle"/>
          </p:nvPr>
        </p:nvSpPr>
        <p:spPr>
          <a:xfrm>
            <a:off x="941033" y="1020933"/>
            <a:ext cx="10289219" cy="2911876"/>
          </a:xfrm>
        </p:spPr>
        <p:txBody>
          <a:bodyPr>
            <a:normAutofit/>
          </a:bodyPr>
          <a:lstStyle/>
          <a:p>
            <a:pPr algn="ctr"/>
            <a:r>
              <a:rPr lang="en-IN" dirty="0">
                <a:solidFill>
                  <a:schemeClr val="bg1"/>
                </a:solidFill>
              </a:rPr>
              <a:t>Movie Recommendation                System </a:t>
            </a:r>
            <a:br>
              <a:rPr lang="en-IN" dirty="0">
                <a:solidFill>
                  <a:schemeClr val="bg1"/>
                </a:solidFill>
              </a:rPr>
            </a:br>
            <a:endParaRPr lang="en-IN" dirty="0">
              <a:solidFill>
                <a:schemeClr val="bg1"/>
              </a:solidFill>
            </a:endParaRPr>
          </a:p>
        </p:txBody>
      </p:sp>
      <p:sp>
        <p:nvSpPr>
          <p:cNvPr id="3" name="Subtitle 2">
            <a:extLst>
              <a:ext uri="{FF2B5EF4-FFF2-40B4-BE49-F238E27FC236}">
                <a16:creationId xmlns:a16="http://schemas.microsoft.com/office/drawing/2014/main" id="{A8231D21-52CE-4FEA-B4BD-293336A3DFA7}"/>
              </a:ext>
            </a:extLst>
          </p:cNvPr>
          <p:cNvSpPr>
            <a:spLocks noGrp="1"/>
          </p:cNvSpPr>
          <p:nvPr>
            <p:ph type="subTitle" idx="1"/>
          </p:nvPr>
        </p:nvSpPr>
        <p:spPr>
          <a:xfrm>
            <a:off x="1017865" y="4204169"/>
            <a:ext cx="8915399" cy="1126283"/>
          </a:xfrm>
        </p:spPr>
        <p:txBody>
          <a:bodyPr>
            <a:normAutofit/>
          </a:bodyPr>
          <a:lstStyle/>
          <a:p>
            <a:pPr algn="ctr"/>
            <a:r>
              <a:rPr lang="en-IN" sz="2400" dirty="0">
                <a:solidFill>
                  <a:schemeClr val="bg1"/>
                </a:solidFill>
              </a:rPr>
              <a:t>By Pursharth Singh </a:t>
            </a:r>
            <a:r>
              <a:rPr lang="en-IN" sz="2400" dirty="0" err="1">
                <a:solidFill>
                  <a:schemeClr val="bg1"/>
                </a:solidFill>
              </a:rPr>
              <a:t>Doaj</a:t>
            </a:r>
            <a:r>
              <a:rPr lang="en-IN" sz="2400" dirty="0">
                <a:solidFill>
                  <a:schemeClr val="bg1"/>
                </a:solidFill>
              </a:rPr>
              <a:t> </a:t>
            </a:r>
          </a:p>
          <a:p>
            <a:pPr algn="ctr"/>
            <a:r>
              <a:rPr lang="en-IN" sz="2400" dirty="0">
                <a:solidFill>
                  <a:schemeClr val="bg1"/>
                </a:solidFill>
              </a:rPr>
              <a:t>   199301014</a:t>
            </a:r>
          </a:p>
        </p:txBody>
      </p:sp>
    </p:spTree>
    <p:extLst>
      <p:ext uri="{BB962C8B-B14F-4D97-AF65-F5344CB8AC3E}">
        <p14:creationId xmlns:p14="http://schemas.microsoft.com/office/powerpoint/2010/main" val="2518906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7A4DA-DD18-48BA-BF14-9BA32D3900F3}"/>
              </a:ext>
            </a:extLst>
          </p:cNvPr>
          <p:cNvSpPr>
            <a:spLocks noGrp="1"/>
          </p:cNvSpPr>
          <p:nvPr>
            <p:ph type="title"/>
          </p:nvPr>
        </p:nvSpPr>
        <p:spPr/>
        <p:txBody>
          <a:bodyPr/>
          <a:lstStyle/>
          <a:p>
            <a:r>
              <a:rPr lang="en-IN" dirty="0"/>
              <a:t>Future Scope </a:t>
            </a:r>
          </a:p>
        </p:txBody>
      </p:sp>
      <p:sp>
        <p:nvSpPr>
          <p:cNvPr id="3" name="Content Placeholder 2">
            <a:extLst>
              <a:ext uri="{FF2B5EF4-FFF2-40B4-BE49-F238E27FC236}">
                <a16:creationId xmlns:a16="http://schemas.microsoft.com/office/drawing/2014/main" id="{CD61D91E-0C52-4436-96CE-FE14F6E4DD13}"/>
              </a:ext>
            </a:extLst>
          </p:cNvPr>
          <p:cNvSpPr>
            <a:spLocks noGrp="1"/>
          </p:cNvSpPr>
          <p:nvPr>
            <p:ph idx="1"/>
          </p:nvPr>
        </p:nvSpPr>
        <p:spPr>
          <a:xfrm>
            <a:off x="2015231" y="1722268"/>
            <a:ext cx="9489381" cy="4511622"/>
          </a:xfrm>
        </p:spPr>
        <p:txBody>
          <a:bodyPr>
            <a:normAutofit lnSpcReduction="10000"/>
          </a:bodyPr>
          <a:lstStyle/>
          <a:p>
            <a:r>
              <a:rPr lang="en-IN" dirty="0"/>
              <a:t>Incorporating more complex algorithms: While nearest neighbour and cosine similarity are effective algorithms for recommendation systems, there are more complex algorithms that could improve the system's accuracy and performance, such as deep learning algorithms.</a:t>
            </a:r>
          </a:p>
          <a:p>
            <a:r>
              <a:rPr lang="en-IN" dirty="0"/>
              <a:t>Incorporating user feedback: The system can be enhanced by incorporating user feedback into the recommendation process. This can involve collecting explicit feedback, such as ratings and reviews, as well as implicit feedback, such as user behaviour data.</a:t>
            </a:r>
          </a:p>
          <a:p>
            <a:r>
              <a:rPr lang="en-IN" dirty="0"/>
              <a:t>Personalizing recommendations: The system can be further personalized by taking into account each user's unique preferences, viewing history, and demographics. This can involve using machine learning algorithms to create user profiles and tailor recommendations to their preferences.</a:t>
            </a:r>
          </a:p>
          <a:p>
            <a:r>
              <a:rPr lang="en-IN" dirty="0"/>
              <a:t>Implementing real-time updates: The system can be improved by implementing real-time updates to ensure that it has access to the latest information on new movies and user preferences.</a:t>
            </a:r>
          </a:p>
          <a:p>
            <a:endParaRPr lang="en-IN" dirty="0"/>
          </a:p>
        </p:txBody>
      </p:sp>
    </p:spTree>
    <p:extLst>
      <p:ext uri="{BB962C8B-B14F-4D97-AF65-F5344CB8AC3E}">
        <p14:creationId xmlns:p14="http://schemas.microsoft.com/office/powerpoint/2010/main" val="2734123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C3CB-60AF-482E-80FA-0A028795CB1D}"/>
              </a:ext>
            </a:extLst>
          </p:cNvPr>
          <p:cNvSpPr>
            <a:spLocks noGrp="1"/>
          </p:cNvSpPr>
          <p:nvPr>
            <p:ph type="title"/>
          </p:nvPr>
        </p:nvSpPr>
        <p:spPr/>
        <p:txBody>
          <a:bodyPr/>
          <a:lstStyle/>
          <a:p>
            <a:r>
              <a:rPr lang="en-IN" dirty="0"/>
              <a:t>What is a movie recommendation system?</a:t>
            </a:r>
          </a:p>
        </p:txBody>
      </p:sp>
      <p:sp>
        <p:nvSpPr>
          <p:cNvPr id="3" name="Content Placeholder 2">
            <a:extLst>
              <a:ext uri="{FF2B5EF4-FFF2-40B4-BE49-F238E27FC236}">
                <a16:creationId xmlns:a16="http://schemas.microsoft.com/office/drawing/2014/main" id="{DE3B1801-D0A5-4D4B-AB2F-7F458A36E135}"/>
              </a:ext>
            </a:extLst>
          </p:cNvPr>
          <p:cNvSpPr>
            <a:spLocks noGrp="1"/>
          </p:cNvSpPr>
          <p:nvPr>
            <p:ph idx="1"/>
          </p:nvPr>
        </p:nvSpPr>
        <p:spPr/>
        <p:txBody>
          <a:bodyPr/>
          <a:lstStyle/>
          <a:p>
            <a:r>
              <a:rPr lang="en-US" dirty="0"/>
              <a:t>A movie recommendation system is a type of software that suggests movies to users based on their preferences, viewing history, and other factors. The goal of such a system is to provide personalized recommendations to each user, helping them discover movies that they may enjoy but have not yet seen.</a:t>
            </a:r>
          </a:p>
          <a:p>
            <a:r>
              <a:rPr lang="en-US" dirty="0"/>
              <a:t>These systems use various algorithms and data analysis techniques to determine which movies are likely to be a good match for a particular user. Some systems rely on collaborative filtering, which looks at the viewing history of similar users to make recommendations, while others use content-based filtering, which analyzes the content of the movies themselves to suggest similar films. They can also use hybrid filtering, which combines both content and collaborative based filtering to provide recommendations.</a:t>
            </a:r>
          </a:p>
          <a:p>
            <a:endParaRPr lang="en-IN" dirty="0"/>
          </a:p>
        </p:txBody>
      </p:sp>
    </p:spTree>
    <p:extLst>
      <p:ext uri="{BB962C8B-B14F-4D97-AF65-F5344CB8AC3E}">
        <p14:creationId xmlns:p14="http://schemas.microsoft.com/office/powerpoint/2010/main" val="937337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4C446-69BF-44C8-92F5-5E86462521DF}"/>
              </a:ext>
            </a:extLst>
          </p:cNvPr>
          <p:cNvSpPr>
            <a:spLocks noGrp="1"/>
          </p:cNvSpPr>
          <p:nvPr>
            <p:ph type="title"/>
          </p:nvPr>
        </p:nvSpPr>
        <p:spPr>
          <a:xfrm>
            <a:off x="2589212" y="504177"/>
            <a:ext cx="8770492" cy="1136062"/>
          </a:xfrm>
        </p:spPr>
        <p:txBody>
          <a:bodyPr/>
          <a:lstStyle/>
          <a:p>
            <a:r>
              <a:rPr lang="en-IN" dirty="0"/>
              <a:t>Methodology</a:t>
            </a:r>
          </a:p>
        </p:txBody>
      </p:sp>
      <p:sp>
        <p:nvSpPr>
          <p:cNvPr id="3" name="Content Placeholder 2">
            <a:extLst>
              <a:ext uri="{FF2B5EF4-FFF2-40B4-BE49-F238E27FC236}">
                <a16:creationId xmlns:a16="http://schemas.microsoft.com/office/drawing/2014/main" id="{5DD74173-80ED-4341-921C-5F9C23E2B6C4}"/>
              </a:ext>
            </a:extLst>
          </p:cNvPr>
          <p:cNvSpPr>
            <a:spLocks noGrp="1"/>
          </p:cNvSpPr>
          <p:nvPr>
            <p:ph idx="1"/>
          </p:nvPr>
        </p:nvSpPr>
        <p:spPr>
          <a:xfrm>
            <a:off x="2589212" y="1467775"/>
            <a:ext cx="8915400" cy="3777622"/>
          </a:xfrm>
        </p:spPr>
        <p:txBody>
          <a:bodyPr/>
          <a:lstStyle/>
          <a:p>
            <a:r>
              <a:rPr lang="en-IN" dirty="0"/>
              <a:t>We will be using item-item collaborative filtering with nearest neighbour and cosine similarity to implement our movie recommendation system. </a:t>
            </a:r>
          </a:p>
          <a:p>
            <a:r>
              <a:rPr lang="en-IN" dirty="0"/>
              <a:t>We are using this approach since it is both fast and accurate, both qualities that are greatly suited for a lightweight web application.</a:t>
            </a:r>
          </a:p>
          <a:p>
            <a:r>
              <a:rPr lang="en-IN" dirty="0"/>
              <a:t>We will make use of ratings which the user has previously given to movies to predict the rating of the movies which the user has not seen. The predicted rating of a movie ‘x’ will be calculated using the most similar ‘n’ movies which the user has seen which are similar to movie ‘x’</a:t>
            </a:r>
          </a:p>
          <a:p>
            <a:r>
              <a:rPr lang="en-IN" dirty="0"/>
              <a:t>This similarity between the two movies will be calculated using cosine similarity</a:t>
            </a:r>
          </a:p>
          <a:p>
            <a:endParaRPr lang="en-IN" dirty="0"/>
          </a:p>
        </p:txBody>
      </p:sp>
      <p:pic>
        <p:nvPicPr>
          <p:cNvPr id="6" name="Picture 5">
            <a:extLst>
              <a:ext uri="{FF2B5EF4-FFF2-40B4-BE49-F238E27FC236}">
                <a16:creationId xmlns:a16="http://schemas.microsoft.com/office/drawing/2014/main" id="{5ED96686-BD31-4D07-A356-4CA97B052A85}"/>
              </a:ext>
            </a:extLst>
          </p:cNvPr>
          <p:cNvPicPr>
            <a:picLocks noChangeAspect="1"/>
          </p:cNvPicPr>
          <p:nvPr/>
        </p:nvPicPr>
        <p:blipFill rotWithShape="1">
          <a:blip r:embed="rId2"/>
          <a:srcRect b="9000"/>
          <a:stretch/>
        </p:blipFill>
        <p:spPr>
          <a:xfrm>
            <a:off x="7510617" y="5008967"/>
            <a:ext cx="4184342" cy="1200028"/>
          </a:xfrm>
          <a:prstGeom prst="rect">
            <a:avLst/>
          </a:prstGeom>
        </p:spPr>
      </p:pic>
      <p:pic>
        <p:nvPicPr>
          <p:cNvPr id="7" name="Picture 6">
            <a:extLst>
              <a:ext uri="{FF2B5EF4-FFF2-40B4-BE49-F238E27FC236}">
                <a16:creationId xmlns:a16="http://schemas.microsoft.com/office/drawing/2014/main" id="{84DDC3D0-A94E-4F6A-89C7-BF03B755144C}"/>
              </a:ext>
            </a:extLst>
          </p:cNvPr>
          <p:cNvPicPr>
            <a:picLocks noChangeAspect="1"/>
          </p:cNvPicPr>
          <p:nvPr/>
        </p:nvPicPr>
        <p:blipFill>
          <a:blip r:embed="rId3"/>
          <a:stretch>
            <a:fillRect/>
          </a:stretch>
        </p:blipFill>
        <p:spPr>
          <a:xfrm>
            <a:off x="2795085" y="4855549"/>
            <a:ext cx="4412419" cy="2002451"/>
          </a:xfrm>
          <a:prstGeom prst="rect">
            <a:avLst/>
          </a:prstGeom>
        </p:spPr>
      </p:pic>
    </p:spTree>
    <p:extLst>
      <p:ext uri="{BB962C8B-B14F-4D97-AF65-F5344CB8AC3E}">
        <p14:creationId xmlns:p14="http://schemas.microsoft.com/office/powerpoint/2010/main" val="105658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A0B831-5FCC-4C20-9B79-A0F1A5415A39}"/>
              </a:ext>
            </a:extLst>
          </p:cNvPr>
          <p:cNvPicPr>
            <a:picLocks noChangeAspect="1"/>
          </p:cNvPicPr>
          <p:nvPr/>
        </p:nvPicPr>
        <p:blipFill>
          <a:blip r:embed="rId2"/>
          <a:stretch>
            <a:fillRect/>
          </a:stretch>
        </p:blipFill>
        <p:spPr>
          <a:xfrm>
            <a:off x="0" y="2405849"/>
            <a:ext cx="5788632" cy="4452151"/>
          </a:xfrm>
          <a:prstGeom prst="rect">
            <a:avLst/>
          </a:prstGeom>
        </p:spPr>
      </p:pic>
      <p:sp>
        <p:nvSpPr>
          <p:cNvPr id="2" name="Title 1">
            <a:extLst>
              <a:ext uri="{FF2B5EF4-FFF2-40B4-BE49-F238E27FC236}">
                <a16:creationId xmlns:a16="http://schemas.microsoft.com/office/drawing/2014/main" id="{5BDF8BB3-0493-47F3-95E8-25CF1B5D0627}"/>
              </a:ext>
            </a:extLst>
          </p:cNvPr>
          <p:cNvSpPr>
            <a:spLocks noGrp="1"/>
          </p:cNvSpPr>
          <p:nvPr>
            <p:ph type="title"/>
          </p:nvPr>
        </p:nvSpPr>
        <p:spPr/>
        <p:txBody>
          <a:bodyPr/>
          <a:lstStyle/>
          <a:p>
            <a:r>
              <a:rPr lang="en-IN" dirty="0"/>
              <a:t>Item-Item collaborative filtering and nearest neighbour illustration</a:t>
            </a:r>
          </a:p>
        </p:txBody>
      </p:sp>
      <p:pic>
        <p:nvPicPr>
          <p:cNvPr id="5" name="Content Placeholder 4">
            <a:extLst>
              <a:ext uri="{FF2B5EF4-FFF2-40B4-BE49-F238E27FC236}">
                <a16:creationId xmlns:a16="http://schemas.microsoft.com/office/drawing/2014/main" id="{6901ADC3-B555-4400-A142-4092E671A3ED}"/>
              </a:ext>
            </a:extLst>
          </p:cNvPr>
          <p:cNvPicPr>
            <a:picLocks noGrp="1" noChangeAspect="1"/>
          </p:cNvPicPr>
          <p:nvPr>
            <p:ph idx="1"/>
          </p:nvPr>
        </p:nvPicPr>
        <p:blipFill>
          <a:blip r:embed="rId3"/>
          <a:stretch>
            <a:fillRect/>
          </a:stretch>
        </p:blipFill>
        <p:spPr>
          <a:xfrm>
            <a:off x="4445221" y="3182728"/>
            <a:ext cx="1807617" cy="1264483"/>
          </a:xfrm>
          <a:prstGeom prst="rect">
            <a:avLst/>
          </a:prstGeom>
        </p:spPr>
      </p:pic>
      <p:pic>
        <p:nvPicPr>
          <p:cNvPr id="9" name="Picture 8">
            <a:extLst>
              <a:ext uri="{FF2B5EF4-FFF2-40B4-BE49-F238E27FC236}">
                <a16:creationId xmlns:a16="http://schemas.microsoft.com/office/drawing/2014/main" id="{A7978D42-AF2A-4F3F-ADA7-4A2C473E700D}"/>
              </a:ext>
            </a:extLst>
          </p:cNvPr>
          <p:cNvPicPr>
            <a:picLocks noChangeAspect="1"/>
          </p:cNvPicPr>
          <p:nvPr/>
        </p:nvPicPr>
        <p:blipFill>
          <a:blip r:embed="rId4"/>
          <a:stretch>
            <a:fillRect/>
          </a:stretch>
        </p:blipFill>
        <p:spPr>
          <a:xfrm>
            <a:off x="6252838" y="2701007"/>
            <a:ext cx="5251774" cy="4156993"/>
          </a:xfrm>
          <a:prstGeom prst="rect">
            <a:avLst/>
          </a:prstGeom>
        </p:spPr>
      </p:pic>
      <p:pic>
        <p:nvPicPr>
          <p:cNvPr id="8" name="Picture 7">
            <a:extLst>
              <a:ext uri="{FF2B5EF4-FFF2-40B4-BE49-F238E27FC236}">
                <a16:creationId xmlns:a16="http://schemas.microsoft.com/office/drawing/2014/main" id="{45AFF670-1F04-483C-96CE-1FF4583A02F8}"/>
              </a:ext>
            </a:extLst>
          </p:cNvPr>
          <p:cNvPicPr>
            <a:picLocks noChangeAspect="1"/>
          </p:cNvPicPr>
          <p:nvPr/>
        </p:nvPicPr>
        <p:blipFill>
          <a:blip r:embed="rId5"/>
          <a:stretch>
            <a:fillRect/>
          </a:stretch>
        </p:blipFill>
        <p:spPr>
          <a:xfrm>
            <a:off x="10868897" y="3282815"/>
            <a:ext cx="1094253" cy="815731"/>
          </a:xfrm>
          <a:prstGeom prst="rect">
            <a:avLst/>
          </a:prstGeom>
        </p:spPr>
      </p:pic>
    </p:spTree>
    <p:extLst>
      <p:ext uri="{BB962C8B-B14F-4D97-AF65-F5344CB8AC3E}">
        <p14:creationId xmlns:p14="http://schemas.microsoft.com/office/powerpoint/2010/main" val="388053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C50C-37EB-4BD0-A4C5-4DFEAA09A1A7}"/>
              </a:ext>
            </a:extLst>
          </p:cNvPr>
          <p:cNvSpPr>
            <a:spLocks noGrp="1"/>
          </p:cNvSpPr>
          <p:nvPr>
            <p:ph type="title"/>
          </p:nvPr>
        </p:nvSpPr>
        <p:spPr/>
        <p:txBody>
          <a:bodyPr/>
          <a:lstStyle/>
          <a:p>
            <a:r>
              <a:rPr lang="en-IN" dirty="0"/>
              <a:t>Accuracy/Error rate (on training data)</a:t>
            </a:r>
          </a:p>
        </p:txBody>
      </p:sp>
      <p:sp>
        <p:nvSpPr>
          <p:cNvPr id="3" name="Content Placeholder 2">
            <a:extLst>
              <a:ext uri="{FF2B5EF4-FFF2-40B4-BE49-F238E27FC236}">
                <a16:creationId xmlns:a16="http://schemas.microsoft.com/office/drawing/2014/main" id="{6E86FD70-B56C-4ED1-A0A7-66E96DE9D2F7}"/>
              </a:ext>
            </a:extLst>
          </p:cNvPr>
          <p:cNvSpPr>
            <a:spLocks noGrp="1"/>
          </p:cNvSpPr>
          <p:nvPr>
            <p:ph idx="1"/>
          </p:nvPr>
        </p:nvSpPr>
        <p:spPr>
          <a:xfrm>
            <a:off x="2589212" y="1540189"/>
            <a:ext cx="8915400" cy="3777622"/>
          </a:xfrm>
        </p:spPr>
        <p:txBody>
          <a:bodyPr/>
          <a:lstStyle/>
          <a:p>
            <a:r>
              <a:rPr lang="en-IN" dirty="0"/>
              <a:t>We will use RMSE (Root Mean Square Error) and MAE (Mean absolute error) to calculate the accuracy of our recommendation system</a:t>
            </a:r>
          </a:p>
        </p:txBody>
      </p:sp>
      <p:pic>
        <p:nvPicPr>
          <p:cNvPr id="4" name="Picture 3">
            <a:extLst>
              <a:ext uri="{FF2B5EF4-FFF2-40B4-BE49-F238E27FC236}">
                <a16:creationId xmlns:a16="http://schemas.microsoft.com/office/drawing/2014/main" id="{6E4AB3F5-6FFB-4816-8EE5-E04FEBFF5340}"/>
              </a:ext>
            </a:extLst>
          </p:cNvPr>
          <p:cNvPicPr>
            <a:picLocks noChangeAspect="1"/>
          </p:cNvPicPr>
          <p:nvPr/>
        </p:nvPicPr>
        <p:blipFill>
          <a:blip r:embed="rId2"/>
          <a:stretch>
            <a:fillRect/>
          </a:stretch>
        </p:blipFill>
        <p:spPr>
          <a:xfrm>
            <a:off x="2589212" y="2541973"/>
            <a:ext cx="8120103" cy="4076099"/>
          </a:xfrm>
          <a:prstGeom prst="rect">
            <a:avLst/>
          </a:prstGeom>
        </p:spPr>
      </p:pic>
    </p:spTree>
    <p:extLst>
      <p:ext uri="{BB962C8B-B14F-4D97-AF65-F5344CB8AC3E}">
        <p14:creationId xmlns:p14="http://schemas.microsoft.com/office/powerpoint/2010/main" val="1799419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12787-9C68-4282-9DC9-017BDB2BAD41}"/>
              </a:ext>
            </a:extLst>
          </p:cNvPr>
          <p:cNvSpPr>
            <a:spLocks noGrp="1"/>
          </p:cNvSpPr>
          <p:nvPr>
            <p:ph type="title"/>
          </p:nvPr>
        </p:nvSpPr>
        <p:spPr/>
        <p:txBody>
          <a:bodyPr/>
          <a:lstStyle/>
          <a:p>
            <a:r>
              <a:rPr lang="en-IN" dirty="0"/>
              <a:t>Web Application implementation</a:t>
            </a:r>
          </a:p>
        </p:txBody>
      </p:sp>
      <p:sp>
        <p:nvSpPr>
          <p:cNvPr id="3" name="Content Placeholder 2">
            <a:extLst>
              <a:ext uri="{FF2B5EF4-FFF2-40B4-BE49-F238E27FC236}">
                <a16:creationId xmlns:a16="http://schemas.microsoft.com/office/drawing/2014/main" id="{7464DF6B-2197-42D4-BA62-529986C380B8}"/>
              </a:ext>
            </a:extLst>
          </p:cNvPr>
          <p:cNvSpPr>
            <a:spLocks noGrp="1"/>
          </p:cNvSpPr>
          <p:nvPr>
            <p:ph idx="1"/>
          </p:nvPr>
        </p:nvSpPr>
        <p:spPr/>
        <p:txBody>
          <a:bodyPr/>
          <a:lstStyle/>
          <a:p>
            <a:r>
              <a:rPr lang="en-IN" dirty="0"/>
              <a:t>For our dataset, we will be using the </a:t>
            </a:r>
            <a:r>
              <a:rPr lang="en-IN" dirty="0" err="1"/>
              <a:t>MovieLens</a:t>
            </a:r>
            <a:r>
              <a:rPr lang="en-IN" dirty="0"/>
              <a:t> dataset, which is a popular dataset for user-movie ratings.</a:t>
            </a:r>
          </a:p>
          <a:p>
            <a:r>
              <a:rPr lang="en-IN" dirty="0"/>
              <a:t>. We will be using </a:t>
            </a:r>
            <a:r>
              <a:rPr lang="en-IN" dirty="0" err="1"/>
              <a:t>Numpy</a:t>
            </a:r>
            <a:r>
              <a:rPr lang="en-IN" dirty="0"/>
              <a:t>, Pandas, </a:t>
            </a:r>
            <a:r>
              <a:rPr lang="en-IN" dirty="0" err="1"/>
              <a:t>Scikit</a:t>
            </a:r>
            <a:r>
              <a:rPr lang="en-IN" dirty="0"/>
              <a:t>-Learn libraries in Python to implement our model. </a:t>
            </a:r>
          </a:p>
          <a:p>
            <a:r>
              <a:rPr lang="en-IN" dirty="0"/>
              <a:t>For our frontend, we will be using HTML/CSS along with </a:t>
            </a:r>
            <a:r>
              <a:rPr lang="en-IN" dirty="0" err="1"/>
              <a:t>Javascript</a:t>
            </a:r>
            <a:r>
              <a:rPr lang="en-IN" dirty="0"/>
              <a:t>/ </a:t>
            </a:r>
            <a:r>
              <a:rPr lang="en-IN" dirty="0" err="1"/>
              <a:t>ReactJs</a:t>
            </a:r>
            <a:r>
              <a:rPr lang="en-IN" dirty="0"/>
              <a:t>. </a:t>
            </a:r>
          </a:p>
          <a:p>
            <a:r>
              <a:rPr lang="en-IN" dirty="0"/>
              <a:t>For our database, we will either be using an SQL database framework like MySQL/PostgreSQL or NoSQL database like MongoDB</a:t>
            </a:r>
          </a:p>
          <a:p>
            <a:r>
              <a:rPr lang="en-IN" dirty="0"/>
              <a:t>Our backend will be implemented by either Flask or </a:t>
            </a:r>
            <a:r>
              <a:rPr lang="en-IN" dirty="0" err="1"/>
              <a:t>NodeJs</a:t>
            </a:r>
            <a:r>
              <a:rPr lang="en-IN" dirty="0"/>
              <a:t> with Express</a:t>
            </a:r>
          </a:p>
          <a:p>
            <a:endParaRPr lang="en-IN" dirty="0"/>
          </a:p>
          <a:p>
            <a:endParaRPr lang="en-IN" dirty="0"/>
          </a:p>
        </p:txBody>
      </p:sp>
    </p:spTree>
    <p:extLst>
      <p:ext uri="{BB962C8B-B14F-4D97-AF65-F5344CB8AC3E}">
        <p14:creationId xmlns:p14="http://schemas.microsoft.com/office/powerpoint/2010/main" val="318464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FD668-4AB3-4EFD-9488-1A0AC8E1482B}"/>
              </a:ext>
            </a:extLst>
          </p:cNvPr>
          <p:cNvSpPr>
            <a:spLocks noGrp="1"/>
          </p:cNvSpPr>
          <p:nvPr>
            <p:ph type="title"/>
          </p:nvPr>
        </p:nvSpPr>
        <p:spPr>
          <a:xfrm>
            <a:off x="1873865" y="306333"/>
            <a:ext cx="8911687" cy="1280890"/>
          </a:xfrm>
        </p:spPr>
        <p:txBody>
          <a:bodyPr/>
          <a:lstStyle/>
          <a:p>
            <a:r>
              <a:rPr lang="en-IN" dirty="0"/>
              <a:t>How the web application will look like</a:t>
            </a:r>
            <a:br>
              <a:rPr lang="en-IN" dirty="0"/>
            </a:br>
            <a:r>
              <a:rPr lang="en-IN" dirty="0"/>
              <a:t>(for reference)</a:t>
            </a:r>
          </a:p>
        </p:txBody>
      </p:sp>
      <p:sp>
        <p:nvSpPr>
          <p:cNvPr id="3" name="Content Placeholder 2">
            <a:extLst>
              <a:ext uri="{FF2B5EF4-FFF2-40B4-BE49-F238E27FC236}">
                <a16:creationId xmlns:a16="http://schemas.microsoft.com/office/drawing/2014/main" id="{165DE60B-688C-41C0-BC2A-6EAF3ADC1B1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6913025-A58E-4130-92F8-5BDBAE671BE9}"/>
              </a:ext>
            </a:extLst>
          </p:cNvPr>
          <p:cNvPicPr/>
          <p:nvPr/>
        </p:nvPicPr>
        <p:blipFill>
          <a:blip r:embed="rId2"/>
          <a:stretch>
            <a:fillRect/>
          </a:stretch>
        </p:blipFill>
        <p:spPr>
          <a:xfrm>
            <a:off x="1873865" y="1494478"/>
            <a:ext cx="10022213" cy="5261429"/>
          </a:xfrm>
          <a:prstGeom prst="rect">
            <a:avLst/>
          </a:prstGeom>
        </p:spPr>
      </p:pic>
    </p:spTree>
    <p:extLst>
      <p:ext uri="{BB962C8B-B14F-4D97-AF65-F5344CB8AC3E}">
        <p14:creationId xmlns:p14="http://schemas.microsoft.com/office/powerpoint/2010/main" val="2003193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C671E-BC98-4C4D-BBAE-0261BAF9AD44}"/>
              </a:ext>
            </a:extLst>
          </p:cNvPr>
          <p:cNvSpPr>
            <a:spLocks noGrp="1"/>
          </p:cNvSpPr>
          <p:nvPr>
            <p:ph type="title"/>
          </p:nvPr>
        </p:nvSpPr>
        <p:spPr>
          <a:xfrm>
            <a:off x="2006998" y="206860"/>
            <a:ext cx="8911687" cy="1280890"/>
          </a:xfrm>
        </p:spPr>
        <p:txBody>
          <a:bodyPr/>
          <a:lstStyle/>
          <a:p>
            <a:r>
              <a:rPr lang="en-IN" dirty="0"/>
              <a:t>Flowchart of our application</a:t>
            </a:r>
          </a:p>
        </p:txBody>
      </p:sp>
      <p:sp>
        <p:nvSpPr>
          <p:cNvPr id="3" name="Content Placeholder 2">
            <a:extLst>
              <a:ext uri="{FF2B5EF4-FFF2-40B4-BE49-F238E27FC236}">
                <a16:creationId xmlns:a16="http://schemas.microsoft.com/office/drawing/2014/main" id="{354A947E-0BA8-4DA1-867F-3D72DF0ACD68}"/>
              </a:ext>
            </a:extLst>
          </p:cNvPr>
          <p:cNvSpPr>
            <a:spLocks noGrp="1"/>
          </p:cNvSpPr>
          <p:nvPr>
            <p:ph idx="1"/>
          </p:nvPr>
        </p:nvSpPr>
        <p:spPr>
          <a:xfrm>
            <a:off x="2006999" y="1920536"/>
            <a:ext cx="4225126" cy="3777622"/>
          </a:xfrm>
        </p:spPr>
        <p:txBody>
          <a:bodyPr/>
          <a:lstStyle/>
          <a:p>
            <a:r>
              <a:rPr lang="en-IN" dirty="0"/>
              <a:t>Flowchart can be summarised as follows:</a:t>
            </a:r>
          </a:p>
          <a:p>
            <a:r>
              <a:rPr lang="en-IN" dirty="0"/>
              <a:t>Login/Register User</a:t>
            </a:r>
          </a:p>
          <a:p>
            <a:r>
              <a:rPr lang="en-IN" dirty="0"/>
              <a:t>Extract ratings from the user if they haven’t rated any movies/want to rate movies</a:t>
            </a:r>
          </a:p>
          <a:p>
            <a:r>
              <a:rPr lang="en-IN" dirty="0"/>
              <a:t>Provide recommendations based on the ratings provided by the user using item-item collaborative based filtering</a:t>
            </a:r>
          </a:p>
          <a:p>
            <a:endParaRPr lang="en-IN" dirty="0"/>
          </a:p>
        </p:txBody>
      </p:sp>
      <p:pic>
        <p:nvPicPr>
          <p:cNvPr id="4" name="Picture 3">
            <a:extLst>
              <a:ext uri="{FF2B5EF4-FFF2-40B4-BE49-F238E27FC236}">
                <a16:creationId xmlns:a16="http://schemas.microsoft.com/office/drawing/2014/main" id="{1CE419EA-A8A9-4133-BB4E-35F590A16E48}"/>
              </a:ext>
            </a:extLst>
          </p:cNvPr>
          <p:cNvPicPr/>
          <p:nvPr/>
        </p:nvPicPr>
        <p:blipFill>
          <a:blip r:embed="rId2"/>
          <a:stretch>
            <a:fillRect/>
          </a:stretch>
        </p:blipFill>
        <p:spPr>
          <a:xfrm>
            <a:off x="6106625" y="1296140"/>
            <a:ext cx="6085375" cy="5561860"/>
          </a:xfrm>
          <a:prstGeom prst="rect">
            <a:avLst/>
          </a:prstGeom>
        </p:spPr>
      </p:pic>
    </p:spTree>
    <p:extLst>
      <p:ext uri="{BB962C8B-B14F-4D97-AF65-F5344CB8AC3E}">
        <p14:creationId xmlns:p14="http://schemas.microsoft.com/office/powerpoint/2010/main" val="2142210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8915A-29CF-4AAC-8D9E-3CB955A89CCB}"/>
              </a:ext>
            </a:extLst>
          </p:cNvPr>
          <p:cNvSpPr>
            <a:spLocks noGrp="1"/>
          </p:cNvSpPr>
          <p:nvPr>
            <p:ph type="title"/>
          </p:nvPr>
        </p:nvSpPr>
        <p:spPr/>
        <p:txBody>
          <a:bodyPr/>
          <a:lstStyle/>
          <a:p>
            <a:r>
              <a:rPr lang="en-IN" dirty="0"/>
              <a:t>Entity Relationship Diagram (Database)</a:t>
            </a:r>
          </a:p>
        </p:txBody>
      </p:sp>
      <p:sp>
        <p:nvSpPr>
          <p:cNvPr id="3" name="Content Placeholder 2">
            <a:extLst>
              <a:ext uri="{FF2B5EF4-FFF2-40B4-BE49-F238E27FC236}">
                <a16:creationId xmlns:a16="http://schemas.microsoft.com/office/drawing/2014/main" id="{CE94E35E-62A2-41C2-8C1A-84F6C872898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6AB8B43-D76E-440A-BCBA-EBAE1E5B33E8}"/>
              </a:ext>
            </a:extLst>
          </p:cNvPr>
          <p:cNvPicPr/>
          <p:nvPr/>
        </p:nvPicPr>
        <p:blipFill>
          <a:blip r:embed="rId2"/>
          <a:stretch>
            <a:fillRect/>
          </a:stretch>
        </p:blipFill>
        <p:spPr>
          <a:xfrm>
            <a:off x="2589212" y="1511818"/>
            <a:ext cx="8272462" cy="5346182"/>
          </a:xfrm>
          <a:prstGeom prst="rect">
            <a:avLst/>
          </a:prstGeom>
        </p:spPr>
      </p:pic>
    </p:spTree>
    <p:extLst>
      <p:ext uri="{BB962C8B-B14F-4D97-AF65-F5344CB8AC3E}">
        <p14:creationId xmlns:p14="http://schemas.microsoft.com/office/powerpoint/2010/main" val="290519247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1733</TotalTime>
  <Words>627</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Movie Recommendation                System  </vt:lpstr>
      <vt:lpstr>What is a movie recommendation system?</vt:lpstr>
      <vt:lpstr>Methodology</vt:lpstr>
      <vt:lpstr>Item-Item collaborative filtering and nearest neighbour illustration</vt:lpstr>
      <vt:lpstr>Accuracy/Error rate (on training data)</vt:lpstr>
      <vt:lpstr>Web Application implementation</vt:lpstr>
      <vt:lpstr>How the web application will look like (for reference)</vt:lpstr>
      <vt:lpstr>Flowchart of our application</vt:lpstr>
      <vt:lpstr>Entity Relationship Diagram (Database)</vt:lpstr>
      <vt:lpstr>Future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Pursharth</dc:creator>
  <cp:lastModifiedBy>Pursharth</cp:lastModifiedBy>
  <cp:revision>18</cp:revision>
  <dcterms:created xsi:type="dcterms:W3CDTF">2023-03-21T21:50:37Z</dcterms:created>
  <dcterms:modified xsi:type="dcterms:W3CDTF">2023-03-23T02:44:13Z</dcterms:modified>
</cp:coreProperties>
</file>