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2" r:id="rId6"/>
    <p:sldId id="264" r:id="rId7"/>
    <p:sldId id="266" r:id="rId8"/>
    <p:sldId id="267" r:id="rId9"/>
    <p:sldId id="268" r:id="rId10"/>
    <p:sldId id="270" r:id="rId11"/>
    <p:sldId id="274" r:id="rId12"/>
    <p:sldId id="275" r:id="rId13"/>
    <p:sldId id="276" r:id="rId14"/>
    <p:sldId id="273"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initials="t" lastIdx="2" clrIdx="0">
    <p:extLst>
      <p:ext uri="{19B8F6BF-5375-455C-9EA6-DF929625EA0E}">
        <p15:presenceInfo xmlns:p15="http://schemas.microsoft.com/office/powerpoint/2012/main" userId="to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19813-5317-4E9A-8F5F-C2F6E18D2965}"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51094-46FA-4164-8EB8-84EE0447183B}" type="slidenum">
              <a:rPr lang="en-US" smtClean="0"/>
              <a:t>‹#›</a:t>
            </a:fld>
            <a:endParaRPr lang="en-US"/>
          </a:p>
        </p:txBody>
      </p:sp>
    </p:spTree>
    <p:extLst>
      <p:ext uri="{BB962C8B-B14F-4D97-AF65-F5344CB8AC3E}">
        <p14:creationId xmlns:p14="http://schemas.microsoft.com/office/powerpoint/2010/main" val="4195621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A1823-810A-4182-8FC1-2D93224640C0}"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81B1F-EF07-4149-995F-AF6391DE8392}"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FB923-77E6-4813-A89A-FB28179B77EE}"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9AB65E-A1A0-4B22-86F6-1E9AF1B4E6EE}"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2DA80-8F26-466A-9344-719DC62183B6}"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4C3A0-ABCE-43D2-9532-72B7EAEBE26A}"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BDE58-0C16-4A2C-8DEA-B58E4F379CEC}"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0640C-60C8-48A3-8C7C-5B2EA06D9749}"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125DCA-0D17-45F3-A0B0-4DDABFF86144}"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362ED-CB73-4E13-BA0E-E6297D2F553E}" type="datetime1">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9E3EB-A674-4172-9480-34D12AA7B84B}" type="datetime1">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B1697-FD3E-4AC2-BBAD-BACA704522DB}" type="datetime1">
              <a:rPr lang="en-US" smtClean="0"/>
              <a:t>6/7/2023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95A71-DC26-403B-8A66-D4D40F8132FC}" type="datetime1">
              <a:rPr lang="en-US" smtClean="0"/>
              <a:t>6/7/2023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2176-2E9B-4A8C-93D1-43550F179B83}" type="datetime1">
              <a:rPr lang="en-US" smtClean="0"/>
              <a:t>6/7/2023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EEEE10-0E3C-45F6-8336-BFDB9D445368}" type="datetime1">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18A0B-1BCE-4DE9-9DF3-F030314E035E}" type="datetime1">
              <a:rPr lang="en-US" smtClean="0"/>
              <a:t>6/7/2023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24D33F-D2EF-4E82-9CF6-060753B7B222}" type="datetime1">
              <a:rPr lang="en-US" smtClean="0"/>
              <a:t>6/7/2023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4063-9032-F064-8C2A-85E24D3A25A1}"/>
              </a:ext>
            </a:extLst>
          </p:cNvPr>
          <p:cNvSpPr>
            <a:spLocks noGrp="1"/>
          </p:cNvSpPr>
          <p:nvPr>
            <p:ph type="ctrTitle"/>
          </p:nvPr>
        </p:nvSpPr>
        <p:spPr>
          <a:xfrm>
            <a:off x="569843" y="1782697"/>
            <a:ext cx="8699374" cy="1821893"/>
          </a:xfrm>
        </p:spPr>
        <p:txBody>
          <a:bodyPr/>
          <a:lstStyle/>
          <a:p>
            <a:pPr algn="ctr" rtl="1"/>
            <a:r>
              <a:rPr lang="fa-IR" sz="4000" dirty="0">
                <a:cs typeface="B Koodak" panose="00000700000000000000" pitchFamily="2" charset="-78"/>
              </a:rPr>
              <a:t>استگانوگرافی تصویر بر اساس پیام تکمیل شده و جایگزینی</a:t>
            </a:r>
            <a:r>
              <a:rPr lang="en-US" sz="4000" dirty="0">
                <a:cs typeface="B Koodak" panose="00000700000000000000" pitchFamily="2" charset="-78"/>
              </a:rPr>
              <a:t>LSB</a:t>
            </a:r>
            <a:r>
              <a:rPr lang="fa-IR" sz="4000" dirty="0">
                <a:cs typeface="B Koodak" panose="00000700000000000000" pitchFamily="2" charset="-78"/>
              </a:rPr>
              <a:t> </a:t>
            </a:r>
            <a:r>
              <a:rPr lang="en-US" sz="4000" dirty="0">
                <a:cs typeface="B Koodak" panose="00000700000000000000" pitchFamily="2" charset="-78"/>
              </a:rPr>
              <a:t> </a:t>
            </a:r>
            <a:r>
              <a:rPr lang="fa-IR" sz="4000" dirty="0">
                <a:cs typeface="B Koodak" panose="00000700000000000000" pitchFamily="2" charset="-78"/>
              </a:rPr>
              <a:t>بیت معکوس</a:t>
            </a:r>
            <a:endParaRPr lang="en-US" sz="4000" dirty="0">
              <a:cs typeface="B Koodak" panose="00000700000000000000" pitchFamily="2" charset="-78"/>
            </a:endParaRPr>
          </a:p>
        </p:txBody>
      </p:sp>
      <p:sp>
        <p:nvSpPr>
          <p:cNvPr id="3" name="Subtitle 2">
            <a:extLst>
              <a:ext uri="{FF2B5EF4-FFF2-40B4-BE49-F238E27FC236}">
                <a16:creationId xmlns:a16="http://schemas.microsoft.com/office/drawing/2014/main" id="{E4C6C1D2-BE52-905B-A84B-C1EC6E5CF8CC}"/>
              </a:ext>
            </a:extLst>
          </p:cNvPr>
          <p:cNvSpPr>
            <a:spLocks noGrp="1"/>
          </p:cNvSpPr>
          <p:nvPr>
            <p:ph type="subTitle" idx="1"/>
          </p:nvPr>
        </p:nvSpPr>
        <p:spPr>
          <a:xfrm>
            <a:off x="1205947" y="3763617"/>
            <a:ext cx="8401879" cy="1717151"/>
          </a:xfrm>
        </p:spPr>
        <p:txBody>
          <a:bodyPr>
            <a:normAutofit/>
          </a:bodyPr>
          <a:lstStyle/>
          <a:p>
            <a:pPr algn="ctr"/>
            <a:r>
              <a:rPr lang="fa-IR" dirty="0">
                <a:cs typeface="B Koodak" panose="00000700000000000000" pitchFamily="2" charset="-78"/>
              </a:rPr>
              <a:t>امیررضا محمدی آلی، مهدیه حاجی مرادی</a:t>
            </a:r>
            <a:br>
              <a:rPr lang="fa-IR" dirty="0">
                <a:cs typeface="B Koodak" panose="00000700000000000000" pitchFamily="2" charset="-78"/>
              </a:rPr>
            </a:br>
            <a:r>
              <a:rPr lang="fa-IR" dirty="0">
                <a:cs typeface="B Koodak" panose="00000700000000000000" pitchFamily="2" charset="-78"/>
              </a:rPr>
              <a:t>استاد مربوطه: دکتر منصور فاتح</a:t>
            </a:r>
          </a:p>
          <a:p>
            <a:pPr algn="ctr"/>
            <a:r>
              <a:rPr lang="fa-IR" dirty="0">
                <a:cs typeface="B Koodak" panose="00000700000000000000" pitchFamily="2" charset="-78"/>
              </a:rPr>
              <a:t>دانشگاه صنعتی شاهرود</a:t>
            </a:r>
            <a:br>
              <a:rPr lang="fa-IR" dirty="0">
                <a:cs typeface="B Koodak" panose="00000700000000000000" pitchFamily="2" charset="-78"/>
              </a:rPr>
            </a:br>
            <a:r>
              <a:rPr lang="fa-IR" dirty="0">
                <a:cs typeface="B Koodak" panose="00000700000000000000" pitchFamily="2" charset="-78"/>
              </a:rPr>
              <a:t>خرداد 1402</a:t>
            </a:r>
            <a:endParaRPr lang="en-US" dirty="0">
              <a:cs typeface="B Koodak" panose="00000700000000000000" pitchFamily="2" charset="-78"/>
            </a:endParaRPr>
          </a:p>
        </p:txBody>
      </p:sp>
      <p:pic>
        <p:nvPicPr>
          <p:cNvPr id="4" name="Picture 3">
            <a:extLst>
              <a:ext uri="{FF2B5EF4-FFF2-40B4-BE49-F238E27FC236}">
                <a16:creationId xmlns:a16="http://schemas.microsoft.com/office/drawing/2014/main" id="{8DE21E06-84C6-603D-0836-47820F64CB83}"/>
              </a:ext>
            </a:extLst>
          </p:cNvPr>
          <p:cNvPicPr>
            <a:picLocks noChangeAspect="1"/>
          </p:cNvPicPr>
          <p:nvPr/>
        </p:nvPicPr>
        <p:blipFill>
          <a:blip r:embed="rId2"/>
          <a:stretch>
            <a:fillRect/>
          </a:stretch>
        </p:blipFill>
        <p:spPr>
          <a:xfrm>
            <a:off x="895676" y="62948"/>
            <a:ext cx="1213209" cy="1560711"/>
          </a:xfrm>
          <a:prstGeom prst="rect">
            <a:avLst/>
          </a:prstGeom>
        </p:spPr>
      </p:pic>
    </p:spTree>
    <p:extLst>
      <p:ext uri="{BB962C8B-B14F-4D97-AF65-F5344CB8AC3E}">
        <p14:creationId xmlns:p14="http://schemas.microsoft.com/office/powerpoint/2010/main" val="269633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315B-69D6-94BE-2D90-08DE05F2FE7C}"/>
              </a:ext>
            </a:extLst>
          </p:cNvPr>
          <p:cNvSpPr>
            <a:spLocks noGrp="1"/>
          </p:cNvSpPr>
          <p:nvPr>
            <p:ph type="title"/>
          </p:nvPr>
        </p:nvSpPr>
        <p:spPr>
          <a:xfrm>
            <a:off x="-45859" y="188547"/>
            <a:ext cx="9319861" cy="891057"/>
          </a:xfrm>
        </p:spPr>
        <p:txBody>
          <a:bodyPr>
            <a:noAutofit/>
          </a:bodyPr>
          <a:lstStyle/>
          <a:p>
            <a:pPr algn="r" rtl="1"/>
            <a:r>
              <a:rPr lang="fa-IR" sz="2800" dirty="0">
                <a:ea typeface="Calibri" panose="020F0502020204030204" pitchFamily="34" charset="0"/>
                <a:cs typeface="B Koodak" panose="00000700000000000000" pitchFamily="2" charset="-78"/>
              </a:rPr>
              <a:t>5.1 تجزیه و تحلیل </a:t>
            </a:r>
            <a:r>
              <a:rPr lang="en-US" sz="2800" dirty="0">
                <a:ea typeface="Calibri" panose="020F0502020204030204" pitchFamily="34" charset="0"/>
                <a:cs typeface="B Koodak" panose="00000700000000000000" pitchFamily="2" charset="-78"/>
              </a:rPr>
              <a:t>PSNR</a:t>
            </a:r>
            <a:endParaRPr lang="fa-IR" sz="2800" dirty="0">
              <a:cs typeface="B Koodak" panose="00000700000000000000" pitchFamily="2" charset="-78"/>
            </a:endParaRPr>
          </a:p>
        </p:txBody>
      </p:sp>
      <p:sp>
        <p:nvSpPr>
          <p:cNvPr id="3" name="Text Placeholder 2">
            <a:extLst>
              <a:ext uri="{FF2B5EF4-FFF2-40B4-BE49-F238E27FC236}">
                <a16:creationId xmlns:a16="http://schemas.microsoft.com/office/drawing/2014/main" id="{BDC9C1A2-8B8F-9BA6-05EB-B863B2218A7C}"/>
              </a:ext>
            </a:extLst>
          </p:cNvPr>
          <p:cNvSpPr>
            <a:spLocks noGrp="1"/>
          </p:cNvSpPr>
          <p:nvPr>
            <p:ph type="body" idx="1"/>
          </p:nvPr>
        </p:nvSpPr>
        <p:spPr>
          <a:xfrm>
            <a:off x="395046" y="317038"/>
            <a:ext cx="9130747" cy="6223924"/>
          </a:xfrm>
        </p:spPr>
        <p:txBody>
          <a:bodyPr>
            <a:normAutofit/>
          </a:bodyPr>
          <a:lstStyle/>
          <a:p>
            <a:pPr marL="285750" indent="-285750" algn="r" rtl="1">
              <a:buFont typeface="Arial" panose="020B0604020202020204" pitchFamily="34" charset="0"/>
              <a:buChar char="•"/>
            </a:pPr>
            <a:r>
              <a:rPr lang="en-US" dirty="0">
                <a:cs typeface="B Koodak" panose="00000700000000000000" pitchFamily="2" charset="-78"/>
              </a:rPr>
              <a:t>MSE </a:t>
            </a:r>
            <a:r>
              <a:rPr lang="fa-IR" dirty="0">
                <a:cs typeface="B Koodak" panose="00000700000000000000" pitchFamily="2" charset="-78"/>
              </a:rPr>
              <a:t>میانگین مربع خطا و </a:t>
            </a:r>
            <a:r>
              <a:rPr lang="en-US" dirty="0">
                <a:cs typeface="B Koodak" panose="00000700000000000000" pitchFamily="2" charset="-78"/>
              </a:rPr>
              <a:t>PSNR</a:t>
            </a:r>
            <a:r>
              <a:rPr lang="fa-IR" dirty="0">
                <a:cs typeface="B Koodak" panose="00000700000000000000" pitchFamily="2" charset="-78"/>
              </a:rPr>
              <a:t> نسبت پیک سیگنال به نویز دو اندازه گیری کیفیت رایج برای اندازه گیری تفاوت بین تصویر پوششی و تصویر استگو </a:t>
            </a:r>
          </a:p>
          <a:p>
            <a:pPr algn="r" rtl="1"/>
            <a:endParaRPr lang="fa-IR" dirty="0">
              <a:cs typeface="B Koodak" panose="00000700000000000000" pitchFamily="2" charset="-78"/>
            </a:endParaRPr>
          </a:p>
          <a:p>
            <a:pPr marL="285750" indent="-285750" algn="r" rtl="1">
              <a:buFont typeface="Arial" panose="020B0604020202020204" pitchFamily="34" charset="0"/>
              <a:buChar char="•"/>
            </a:pPr>
            <a:r>
              <a:rPr lang="en-US" dirty="0">
                <a:cs typeface="B Koodak" panose="00000700000000000000" pitchFamily="2" charset="-78"/>
              </a:rPr>
              <a:t>M </a:t>
            </a:r>
            <a:r>
              <a:rPr lang="fa-IR" dirty="0">
                <a:cs typeface="B Koodak" panose="00000700000000000000" pitchFamily="2" charset="-78"/>
              </a:rPr>
              <a:t>و </a:t>
            </a:r>
            <a:r>
              <a:rPr lang="en-US" dirty="0">
                <a:cs typeface="B Koodak" panose="00000700000000000000" pitchFamily="2" charset="-78"/>
              </a:rPr>
              <a:t>N </a:t>
            </a:r>
            <a:r>
              <a:rPr lang="fa-IR" dirty="0">
                <a:cs typeface="B Koodak" panose="00000700000000000000" pitchFamily="2" charset="-78"/>
              </a:rPr>
              <a:t>به ترتیب ردیف‌ها و ستون‌های تصویر جلد </a:t>
            </a:r>
          </a:p>
          <a:p>
            <a:pPr marL="285750" indent="-285750" algn="r" rtl="1">
              <a:buFont typeface="Arial" panose="020B0604020202020204" pitchFamily="34" charset="0"/>
              <a:buChar char="•"/>
            </a:pPr>
            <a:r>
              <a:rPr lang="en-US" dirty="0">
                <a:cs typeface="B Koodak" panose="00000700000000000000" pitchFamily="2" charset="-78"/>
              </a:rPr>
              <a:t>C(</a:t>
            </a:r>
            <a:r>
              <a:rPr lang="en-US" dirty="0" err="1">
                <a:cs typeface="B Koodak" panose="00000700000000000000" pitchFamily="2" charset="-78"/>
              </a:rPr>
              <a:t>i</a:t>
            </a:r>
            <a:r>
              <a:rPr lang="en-US" dirty="0">
                <a:cs typeface="B Koodak" panose="00000700000000000000" pitchFamily="2" charset="-78"/>
              </a:rPr>
              <a:t>, j) </a:t>
            </a:r>
            <a:r>
              <a:rPr lang="fa-IR" dirty="0">
                <a:cs typeface="B Koodak" panose="00000700000000000000" pitchFamily="2" charset="-78"/>
              </a:rPr>
              <a:t>و </a:t>
            </a:r>
            <a:r>
              <a:rPr lang="en-US" dirty="0">
                <a:cs typeface="B Koodak" panose="00000700000000000000" pitchFamily="2" charset="-78"/>
              </a:rPr>
              <a:t>S(</a:t>
            </a:r>
            <a:r>
              <a:rPr lang="en-US" dirty="0" err="1">
                <a:cs typeface="B Koodak" panose="00000700000000000000" pitchFamily="2" charset="-78"/>
              </a:rPr>
              <a:t>i</a:t>
            </a:r>
            <a:r>
              <a:rPr lang="en-US" dirty="0">
                <a:cs typeface="B Koodak" panose="00000700000000000000" pitchFamily="2" charset="-78"/>
              </a:rPr>
              <a:t>, j) </a:t>
            </a:r>
            <a:r>
              <a:rPr lang="fa-IR" dirty="0">
                <a:cs typeface="B Koodak" panose="00000700000000000000" pitchFamily="2" charset="-78"/>
              </a:rPr>
              <a:t>به معنای مقدار پیکسل در موقعیت </a:t>
            </a:r>
            <a:r>
              <a:rPr lang="en-US" dirty="0">
                <a:cs typeface="B Koodak" panose="00000700000000000000" pitchFamily="2" charset="-78"/>
              </a:rPr>
              <a:t>(</a:t>
            </a:r>
            <a:r>
              <a:rPr lang="en-US" dirty="0" err="1">
                <a:cs typeface="B Koodak" panose="00000700000000000000" pitchFamily="2" charset="-78"/>
              </a:rPr>
              <a:t>i,j</a:t>
            </a:r>
            <a:r>
              <a:rPr lang="en-US" dirty="0">
                <a:cs typeface="B Koodak" panose="00000700000000000000" pitchFamily="2" charset="-78"/>
              </a:rPr>
              <a:t>)</a:t>
            </a:r>
            <a:r>
              <a:rPr lang="fa-IR" dirty="0">
                <a:cs typeface="B Koodak" panose="00000700000000000000" pitchFamily="2" charset="-78"/>
              </a:rPr>
              <a:t>در تصویر جلد و استگو مربوطه</a:t>
            </a:r>
          </a:p>
          <a:p>
            <a:pPr marL="285750" indent="-285750" algn="r" rtl="1">
              <a:buFont typeface="Arial" panose="020B0604020202020204" pitchFamily="34" charset="0"/>
              <a:buChar char="•"/>
            </a:pPr>
            <a:r>
              <a:rPr lang="en-US" dirty="0">
                <a:cs typeface="B Koodak" panose="00000700000000000000" pitchFamily="2" charset="-78"/>
              </a:rPr>
              <a:t>PSNR </a:t>
            </a:r>
            <a:r>
              <a:rPr lang="fa-IR" dirty="0">
                <a:cs typeface="B Koodak" panose="00000700000000000000" pitchFamily="2" charset="-78"/>
              </a:rPr>
              <a:t>در دسی بل بیان می شود و محاسبه با</a:t>
            </a:r>
            <a:r>
              <a:rPr lang="en-US" dirty="0">
                <a:cs typeface="B Koodak" panose="00000700000000000000" pitchFamily="2" charset="-78"/>
              </a:rPr>
              <a:t>MSE </a:t>
            </a:r>
            <a:endParaRPr lang="fa-IR" dirty="0">
              <a:cs typeface="B Koodak" panose="00000700000000000000" pitchFamily="2" charset="-78"/>
            </a:endParaRPr>
          </a:p>
          <a:p>
            <a:pPr algn="r" rtl="1"/>
            <a:endParaRPr lang="fa-IR" dirty="0">
              <a:cs typeface="B Koodak" panose="00000700000000000000" pitchFamily="2" charset="-78"/>
            </a:endParaRPr>
          </a:p>
          <a:p>
            <a:pPr marL="285750" indent="-285750" algn="r" rtl="1">
              <a:buFont typeface="Arial" panose="020B0604020202020204" pitchFamily="34" charset="0"/>
              <a:buChar char="•"/>
            </a:pPr>
            <a:r>
              <a:rPr lang="en-US" dirty="0">
                <a:cs typeface="B Koodak" panose="00000700000000000000" pitchFamily="2" charset="-78"/>
              </a:rPr>
              <a:t>P </a:t>
            </a:r>
            <a:r>
              <a:rPr lang="fa-IR" dirty="0">
                <a:cs typeface="B Koodak" panose="00000700000000000000" pitchFamily="2" charset="-78"/>
              </a:rPr>
              <a:t>مقدار سیگنال اوج تصویر پوشش </a:t>
            </a:r>
          </a:p>
          <a:p>
            <a:pPr algn="r" rtl="1"/>
            <a:endParaRPr lang="fa-IR" dirty="0">
              <a:cs typeface="B Koodak" panose="00000700000000000000" pitchFamily="2" charset="-78"/>
            </a:endParaRPr>
          </a:p>
          <a:p>
            <a:pPr marL="285750" indent="-285750" algn="r" rtl="1">
              <a:buFont typeface="Arial" panose="020B0604020202020204" pitchFamily="34" charset="0"/>
              <a:buChar char="•"/>
            </a:pPr>
            <a:r>
              <a:rPr lang="fa-IR" dirty="0">
                <a:cs typeface="B Koodak" panose="00000700000000000000" pitchFamily="2" charset="-78"/>
              </a:rPr>
              <a:t>جداول مقادیر اندازه گیری شده </a:t>
            </a:r>
            <a:r>
              <a:rPr lang="en-US" dirty="0">
                <a:cs typeface="B Koodak" panose="00000700000000000000" pitchFamily="2" charset="-78"/>
              </a:rPr>
              <a:t>MSE </a:t>
            </a:r>
            <a:r>
              <a:rPr lang="fa-IR" dirty="0">
                <a:cs typeface="B Koodak" panose="00000700000000000000" pitchFamily="2" charset="-78"/>
              </a:rPr>
              <a:t>و </a:t>
            </a:r>
            <a:r>
              <a:rPr lang="en-US" dirty="0">
                <a:cs typeface="B Koodak" panose="00000700000000000000" pitchFamily="2" charset="-78"/>
              </a:rPr>
              <a:t>PSNR </a:t>
            </a:r>
            <a:r>
              <a:rPr lang="fa-IR" dirty="0">
                <a:cs typeface="B Koodak" panose="00000700000000000000" pitchFamily="2" charset="-78"/>
              </a:rPr>
              <a:t>انواع مختلف تصاویر پوششی با اندازه 512×512 برای </a:t>
            </a:r>
            <a:r>
              <a:rPr lang="en-US" dirty="0">
                <a:cs typeface="B Koodak" panose="00000700000000000000" pitchFamily="2" charset="-78"/>
              </a:rPr>
              <a:t>LSB </a:t>
            </a:r>
            <a:r>
              <a:rPr lang="fa-IR" dirty="0">
                <a:cs typeface="B Koodak" panose="00000700000000000000" pitchFamily="2" charset="-78"/>
              </a:rPr>
              <a:t>ساده</a:t>
            </a:r>
          </a:p>
        </p:txBody>
      </p:sp>
      <p:sp>
        <p:nvSpPr>
          <p:cNvPr id="6" name="Slide Number Placeholder 5">
            <a:extLst>
              <a:ext uri="{FF2B5EF4-FFF2-40B4-BE49-F238E27FC236}">
                <a16:creationId xmlns:a16="http://schemas.microsoft.com/office/drawing/2014/main" id="{DA34A341-C95B-DBD6-9889-C135F213C68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Picture 4">
            <a:extLst>
              <a:ext uri="{FF2B5EF4-FFF2-40B4-BE49-F238E27FC236}">
                <a16:creationId xmlns:a16="http://schemas.microsoft.com/office/drawing/2014/main" id="{C834CAF7-3AE3-94D9-0816-8BAC534A922F}"/>
              </a:ext>
            </a:extLst>
          </p:cNvPr>
          <p:cNvPicPr>
            <a:picLocks noChangeAspect="1"/>
          </p:cNvPicPr>
          <p:nvPr/>
        </p:nvPicPr>
        <p:blipFill rotWithShape="1">
          <a:blip r:embed="rId2"/>
          <a:srcRect l="19070" t="55587" r="21475" b="37286"/>
          <a:stretch/>
        </p:blipFill>
        <p:spPr bwMode="auto">
          <a:xfrm>
            <a:off x="0" y="2046013"/>
            <a:ext cx="7073900" cy="47625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87E4E4E-5303-B6F2-7A9A-79810BEA8ABB}"/>
              </a:ext>
            </a:extLst>
          </p:cNvPr>
          <p:cNvPicPr>
            <a:picLocks noChangeAspect="1"/>
          </p:cNvPicPr>
          <p:nvPr/>
        </p:nvPicPr>
        <p:blipFill>
          <a:blip r:embed="rId3"/>
          <a:stretch>
            <a:fillRect/>
          </a:stretch>
        </p:blipFill>
        <p:spPr>
          <a:xfrm>
            <a:off x="157981" y="3599953"/>
            <a:ext cx="5938019" cy="420660"/>
          </a:xfrm>
          <a:prstGeom prst="rect">
            <a:avLst/>
          </a:prstGeom>
        </p:spPr>
      </p:pic>
      <p:pic>
        <p:nvPicPr>
          <p:cNvPr id="9" name="Picture 8">
            <a:extLst>
              <a:ext uri="{FF2B5EF4-FFF2-40B4-BE49-F238E27FC236}">
                <a16:creationId xmlns:a16="http://schemas.microsoft.com/office/drawing/2014/main" id="{49C5C7BF-5482-FDE3-01AD-FDBDBC3F0ADE}"/>
              </a:ext>
            </a:extLst>
          </p:cNvPr>
          <p:cNvPicPr>
            <a:picLocks noChangeAspect="1"/>
          </p:cNvPicPr>
          <p:nvPr/>
        </p:nvPicPr>
        <p:blipFill rotWithShape="1">
          <a:blip r:embed="rId4"/>
          <a:srcRect l="20993" t="61573" r="22116" b="31585"/>
          <a:stretch/>
        </p:blipFill>
        <p:spPr bwMode="auto">
          <a:xfrm>
            <a:off x="157981" y="4211890"/>
            <a:ext cx="5943600" cy="401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044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A070E7-7766-F67D-6E6D-2056B91F817E}"/>
              </a:ext>
            </a:extLst>
          </p:cNvPr>
          <p:cNvPicPr>
            <a:picLocks noChangeAspect="1"/>
          </p:cNvPicPr>
          <p:nvPr/>
        </p:nvPicPr>
        <p:blipFill>
          <a:blip r:embed="rId2"/>
          <a:stretch>
            <a:fillRect/>
          </a:stretch>
        </p:blipFill>
        <p:spPr>
          <a:xfrm>
            <a:off x="1204733" y="343907"/>
            <a:ext cx="7727599" cy="6062580"/>
          </a:xfrm>
          <a:prstGeom prst="rect">
            <a:avLst/>
          </a:prstGeom>
        </p:spPr>
      </p:pic>
      <p:sp>
        <p:nvSpPr>
          <p:cNvPr id="4" name="Slide Number Placeholder 3">
            <a:extLst>
              <a:ext uri="{FF2B5EF4-FFF2-40B4-BE49-F238E27FC236}">
                <a16:creationId xmlns:a16="http://schemas.microsoft.com/office/drawing/2014/main" id="{D4D711E3-1E0F-A398-4CE5-5D17FAE21AE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26425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37E65A-CA12-0D9F-EE74-3D7BB9A80C3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68BBCC45-C619-4C00-AB2D-58E6DB1F03A5}"/>
              </a:ext>
            </a:extLst>
          </p:cNvPr>
          <p:cNvPicPr>
            <a:picLocks noChangeAspect="1"/>
          </p:cNvPicPr>
          <p:nvPr/>
        </p:nvPicPr>
        <p:blipFill>
          <a:blip r:embed="rId2"/>
          <a:stretch>
            <a:fillRect/>
          </a:stretch>
        </p:blipFill>
        <p:spPr>
          <a:xfrm>
            <a:off x="3670853" y="2066425"/>
            <a:ext cx="5779509" cy="2725148"/>
          </a:xfrm>
          <a:prstGeom prst="rect">
            <a:avLst/>
          </a:prstGeom>
        </p:spPr>
      </p:pic>
      <p:pic>
        <p:nvPicPr>
          <p:cNvPr id="6" name="Picture 5">
            <a:extLst>
              <a:ext uri="{FF2B5EF4-FFF2-40B4-BE49-F238E27FC236}">
                <a16:creationId xmlns:a16="http://schemas.microsoft.com/office/drawing/2014/main" id="{4A56059D-471E-8992-131D-352A739E3220}"/>
              </a:ext>
            </a:extLst>
          </p:cNvPr>
          <p:cNvPicPr>
            <a:picLocks noChangeAspect="1"/>
          </p:cNvPicPr>
          <p:nvPr/>
        </p:nvPicPr>
        <p:blipFill>
          <a:blip r:embed="rId3"/>
          <a:stretch>
            <a:fillRect/>
          </a:stretch>
        </p:blipFill>
        <p:spPr>
          <a:xfrm>
            <a:off x="0" y="399025"/>
            <a:ext cx="4737003" cy="6059949"/>
          </a:xfrm>
          <a:prstGeom prst="rect">
            <a:avLst/>
          </a:prstGeom>
        </p:spPr>
      </p:pic>
    </p:spTree>
    <p:extLst>
      <p:ext uri="{BB962C8B-B14F-4D97-AF65-F5344CB8AC3E}">
        <p14:creationId xmlns:p14="http://schemas.microsoft.com/office/powerpoint/2010/main" val="291482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E920EF-468A-F6DE-E92B-2D48294C643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a:extLst>
              <a:ext uri="{FF2B5EF4-FFF2-40B4-BE49-F238E27FC236}">
                <a16:creationId xmlns:a16="http://schemas.microsoft.com/office/drawing/2014/main" id="{0FCD6F38-ED50-96D0-C908-1C9937D32682}"/>
              </a:ext>
            </a:extLst>
          </p:cNvPr>
          <p:cNvPicPr>
            <a:picLocks noChangeAspect="1"/>
          </p:cNvPicPr>
          <p:nvPr/>
        </p:nvPicPr>
        <p:blipFill>
          <a:blip r:embed="rId2"/>
          <a:stretch>
            <a:fillRect/>
          </a:stretch>
        </p:blipFill>
        <p:spPr>
          <a:xfrm>
            <a:off x="192243" y="439171"/>
            <a:ext cx="4121253" cy="3170195"/>
          </a:xfrm>
          <a:prstGeom prst="rect">
            <a:avLst/>
          </a:prstGeom>
        </p:spPr>
      </p:pic>
      <p:pic>
        <p:nvPicPr>
          <p:cNvPr id="6" name="Picture 5">
            <a:extLst>
              <a:ext uri="{FF2B5EF4-FFF2-40B4-BE49-F238E27FC236}">
                <a16:creationId xmlns:a16="http://schemas.microsoft.com/office/drawing/2014/main" id="{51AC6C53-3933-8DDD-CDA0-229B68AA315C}"/>
              </a:ext>
            </a:extLst>
          </p:cNvPr>
          <p:cNvPicPr>
            <a:picLocks noChangeAspect="1"/>
          </p:cNvPicPr>
          <p:nvPr/>
        </p:nvPicPr>
        <p:blipFill>
          <a:blip r:embed="rId3"/>
          <a:stretch>
            <a:fillRect/>
          </a:stretch>
        </p:blipFill>
        <p:spPr>
          <a:xfrm>
            <a:off x="4313496" y="2942532"/>
            <a:ext cx="5400348" cy="3281392"/>
          </a:xfrm>
          <a:prstGeom prst="rect">
            <a:avLst/>
          </a:prstGeom>
        </p:spPr>
      </p:pic>
    </p:spTree>
    <p:extLst>
      <p:ext uri="{BB962C8B-B14F-4D97-AF65-F5344CB8AC3E}">
        <p14:creationId xmlns:p14="http://schemas.microsoft.com/office/powerpoint/2010/main" val="1028603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4EFA-E6EC-6317-2327-19D333F76CBF}"/>
              </a:ext>
            </a:extLst>
          </p:cNvPr>
          <p:cNvSpPr>
            <a:spLocks noGrp="1"/>
          </p:cNvSpPr>
          <p:nvPr>
            <p:ph type="title"/>
          </p:nvPr>
        </p:nvSpPr>
        <p:spPr>
          <a:xfrm>
            <a:off x="1990711" y="304110"/>
            <a:ext cx="6915116" cy="1338470"/>
          </a:xfrm>
        </p:spPr>
        <p:txBody>
          <a:bodyPr/>
          <a:lstStyle/>
          <a:p>
            <a:pPr algn="r"/>
            <a:r>
              <a:rPr lang="fa-IR" dirty="0">
                <a:cs typeface="B Koodak" panose="00000700000000000000" pitchFamily="2" charset="-78"/>
              </a:rPr>
              <a:t>نتیجه گیری</a:t>
            </a:r>
            <a:endParaRPr lang="en-US" dirty="0">
              <a:cs typeface="B Koodak" panose="00000700000000000000" pitchFamily="2" charset="-78"/>
            </a:endParaRPr>
          </a:p>
        </p:txBody>
      </p:sp>
      <p:sp>
        <p:nvSpPr>
          <p:cNvPr id="3" name="Text Placeholder 2">
            <a:extLst>
              <a:ext uri="{FF2B5EF4-FFF2-40B4-BE49-F238E27FC236}">
                <a16:creationId xmlns:a16="http://schemas.microsoft.com/office/drawing/2014/main" id="{3D9A32BB-55CB-BD49-9EB1-1136063DE604}"/>
              </a:ext>
            </a:extLst>
          </p:cNvPr>
          <p:cNvSpPr>
            <a:spLocks noGrp="1"/>
          </p:cNvSpPr>
          <p:nvPr>
            <p:ph type="body" idx="1"/>
          </p:nvPr>
        </p:nvSpPr>
        <p:spPr>
          <a:xfrm>
            <a:off x="397565" y="715617"/>
            <a:ext cx="8876438" cy="5791200"/>
          </a:xfrm>
        </p:spPr>
        <p:txBody>
          <a:bodyPr>
            <a:normAutofit/>
          </a:bodyPr>
          <a:lstStyle/>
          <a:p>
            <a:pPr marL="285750" indent="-285750" algn="r" rtl="1">
              <a:buFont typeface="Wingdings" panose="05000000000000000000" pitchFamily="2" charset="2"/>
              <a:buChar char="Ø"/>
            </a:pPr>
            <a:r>
              <a:rPr lang="fa-IR" sz="2000" dirty="0">
                <a:cs typeface="B Koodak" panose="00000700000000000000" pitchFamily="2" charset="-78"/>
              </a:rPr>
              <a:t>ارائه سه سطح امنیت </a:t>
            </a:r>
          </a:p>
          <a:p>
            <a:pPr marL="285750" indent="-285750" algn="r" rtl="1">
              <a:buFont typeface="Wingdings" panose="05000000000000000000" pitchFamily="2" charset="2"/>
              <a:buChar char="Ø"/>
            </a:pPr>
            <a:r>
              <a:rPr lang="fa-IR" sz="2000" dirty="0">
                <a:cs typeface="B Koodak" panose="00000700000000000000" pitchFamily="2" charset="-78"/>
              </a:rPr>
              <a:t>به جای پنهان کردن بیت‌های پیام به طور مستقیم در تصویر جلد، تولید پیکسل‌ها به‌طور تصادفی از طریق مولد اعداد تصادفی پس از پنهان شد داده‌های مخفی در پشت تصویر جلد با استفاده از روش </a:t>
            </a:r>
            <a:r>
              <a:rPr lang="en-US" sz="2000" dirty="0">
                <a:cs typeface="B Koodak" panose="00000700000000000000" pitchFamily="2" charset="-78"/>
              </a:rPr>
              <a:t>LSB </a:t>
            </a:r>
            <a:r>
              <a:rPr lang="fa-IR" sz="2000" dirty="0">
                <a:cs typeface="B Koodak" panose="00000700000000000000" pitchFamily="2" charset="-78"/>
              </a:rPr>
              <a:t>معکوس </a:t>
            </a:r>
          </a:p>
          <a:p>
            <a:pPr marL="285750" indent="-285750" algn="r" rtl="1">
              <a:buFont typeface="Wingdings" panose="05000000000000000000" pitchFamily="2" charset="2"/>
              <a:buChar char="Ø"/>
            </a:pPr>
            <a:r>
              <a:rPr lang="fa-IR" sz="2000" dirty="0">
                <a:cs typeface="B Koodak" panose="00000700000000000000" pitchFamily="2" charset="-78"/>
              </a:rPr>
              <a:t>سیستم پیشنهادی از نظر کیفیت بصری بالاتر از روش </a:t>
            </a:r>
            <a:r>
              <a:rPr lang="en-US" sz="2000" dirty="0">
                <a:cs typeface="B Koodak" panose="00000700000000000000" pitchFamily="2" charset="-78"/>
              </a:rPr>
              <a:t>LSB </a:t>
            </a:r>
            <a:r>
              <a:rPr lang="fa-IR" sz="2000" dirty="0">
                <a:cs typeface="B Koodak" panose="00000700000000000000" pitchFamily="2" charset="-78"/>
              </a:rPr>
              <a:t>اولیه </a:t>
            </a:r>
          </a:p>
          <a:p>
            <a:pPr marL="285750" indent="-285750" algn="r" rtl="1">
              <a:buFont typeface="Wingdings" panose="05000000000000000000" pitchFamily="2" charset="2"/>
              <a:buChar char="Ø"/>
            </a:pPr>
            <a:r>
              <a:rPr lang="fa-IR" sz="2000" dirty="0">
                <a:cs typeface="B Koodak" panose="00000700000000000000" pitchFamily="2" charset="-78"/>
              </a:rPr>
              <a:t>کاهش شانس شناسایی پیام محرمانه و امکان پذیری ارتباط مخفی</a:t>
            </a:r>
            <a:endParaRPr lang="en-US" sz="2000" dirty="0">
              <a:cs typeface="B Koodak" panose="00000700000000000000" pitchFamily="2" charset="-78"/>
            </a:endParaRPr>
          </a:p>
        </p:txBody>
      </p:sp>
      <p:sp>
        <p:nvSpPr>
          <p:cNvPr id="4" name="Slide Number Placeholder 3">
            <a:extLst>
              <a:ext uri="{FF2B5EF4-FFF2-40B4-BE49-F238E27FC236}">
                <a16:creationId xmlns:a16="http://schemas.microsoft.com/office/drawing/2014/main" id="{4218B4D1-8B95-DC6B-5B72-99D21A2D535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22599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3A98-1164-5BA6-A873-69E56AEA6BEB}"/>
              </a:ext>
            </a:extLst>
          </p:cNvPr>
          <p:cNvSpPr>
            <a:spLocks noGrp="1"/>
          </p:cNvSpPr>
          <p:nvPr>
            <p:ph type="title"/>
          </p:nvPr>
        </p:nvSpPr>
        <p:spPr>
          <a:xfrm>
            <a:off x="1121805" y="2768600"/>
            <a:ext cx="8596668" cy="1320800"/>
          </a:xfrm>
        </p:spPr>
        <p:txBody>
          <a:bodyPr>
            <a:normAutofit/>
          </a:bodyPr>
          <a:lstStyle/>
          <a:p>
            <a:pPr algn="ctr"/>
            <a:r>
              <a:rPr lang="fa-IR" sz="5400" dirty="0">
                <a:cs typeface="B Koodak" panose="00000700000000000000" pitchFamily="2" charset="-78"/>
              </a:rPr>
              <a:t>سپاس از توجهتون</a:t>
            </a:r>
            <a:endParaRPr lang="en-US" sz="5400" dirty="0">
              <a:cs typeface="B Koodak" panose="00000700000000000000" pitchFamily="2" charset="-78"/>
            </a:endParaRPr>
          </a:p>
        </p:txBody>
      </p:sp>
    </p:spTree>
    <p:extLst>
      <p:ext uri="{BB962C8B-B14F-4D97-AF65-F5344CB8AC3E}">
        <p14:creationId xmlns:p14="http://schemas.microsoft.com/office/powerpoint/2010/main" val="330787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2B03-255C-DF56-FE07-EF5A48AA5289}"/>
              </a:ext>
            </a:extLst>
          </p:cNvPr>
          <p:cNvSpPr>
            <a:spLocks noGrp="1"/>
          </p:cNvSpPr>
          <p:nvPr>
            <p:ph type="title"/>
          </p:nvPr>
        </p:nvSpPr>
        <p:spPr>
          <a:xfrm>
            <a:off x="1311965" y="358912"/>
            <a:ext cx="7976764" cy="2425438"/>
          </a:xfrm>
        </p:spPr>
        <p:txBody>
          <a:bodyPr/>
          <a:lstStyle/>
          <a:p>
            <a:pPr algn="r"/>
            <a:r>
              <a:rPr lang="fa-IR" dirty="0">
                <a:cs typeface="B Koodak" panose="00000700000000000000" pitchFamily="2" charset="-78"/>
              </a:rPr>
              <a:t>خلاصه</a:t>
            </a:r>
            <a:endParaRPr lang="en-US" dirty="0">
              <a:cs typeface="B Koodak" panose="00000700000000000000" pitchFamily="2" charset="-78"/>
            </a:endParaRPr>
          </a:p>
        </p:txBody>
      </p:sp>
      <p:sp>
        <p:nvSpPr>
          <p:cNvPr id="3" name="Text Placeholder 2">
            <a:extLst>
              <a:ext uri="{FF2B5EF4-FFF2-40B4-BE49-F238E27FC236}">
                <a16:creationId xmlns:a16="http://schemas.microsoft.com/office/drawing/2014/main" id="{1C79EB8E-8A3A-B5DC-49F4-012FEBBA2DD5}"/>
              </a:ext>
            </a:extLst>
          </p:cNvPr>
          <p:cNvSpPr>
            <a:spLocks noGrp="1"/>
          </p:cNvSpPr>
          <p:nvPr>
            <p:ph type="body" idx="1"/>
          </p:nvPr>
        </p:nvSpPr>
        <p:spPr>
          <a:xfrm>
            <a:off x="4221184" y="1571631"/>
            <a:ext cx="4711148" cy="4469731"/>
          </a:xfrm>
        </p:spPr>
        <p:txBody>
          <a:bodyPr>
            <a:normAutofit/>
          </a:bodyPr>
          <a:lstStyle/>
          <a:p>
            <a:pPr algn="r" rtl="1"/>
            <a:r>
              <a:rPr lang="fa-IR" dirty="0">
                <a:cs typeface="B Koodak" panose="00000700000000000000" pitchFamily="2" charset="-78"/>
              </a:rPr>
              <a:t> ارائه سه سطح امنیت:</a:t>
            </a:r>
          </a:p>
          <a:p>
            <a:pPr marL="342900" indent="-342900" algn="r" rtl="1">
              <a:buFont typeface="+mj-lt"/>
              <a:buAutoNum type="arabicPeriod"/>
            </a:pPr>
            <a:r>
              <a:rPr lang="fa-IR" dirty="0">
                <a:cs typeface="B Koodak" panose="00000700000000000000" pitchFamily="2" charset="-78"/>
              </a:rPr>
              <a:t>با تکمیل پیام مخفی </a:t>
            </a:r>
          </a:p>
          <a:p>
            <a:pPr marL="342900" indent="-342900" algn="r" rtl="1">
              <a:buFont typeface="+mj-lt"/>
              <a:buAutoNum type="arabicPeriod"/>
            </a:pPr>
            <a:r>
              <a:rPr lang="fa-IR" dirty="0">
                <a:cs typeface="B Koodak" panose="00000700000000000000" pitchFamily="2" charset="-78"/>
              </a:rPr>
              <a:t> با پنهان کردن پیام مخفی تکمیل شده در پیکسل های تصویر جلد که به طور تصادفی با استفاده از مولد اعداد تصادفی شبه انتخاب می شوند</a:t>
            </a:r>
          </a:p>
          <a:p>
            <a:pPr marL="342900" indent="-342900" algn="r" rtl="1">
              <a:buFont typeface="+mj-lt"/>
              <a:buAutoNum type="arabicPeriod"/>
            </a:pPr>
            <a:r>
              <a:rPr lang="fa-IR" dirty="0">
                <a:cs typeface="B Koodak" panose="00000700000000000000" pitchFamily="2" charset="-78"/>
              </a:rPr>
              <a:t>با استفاده از بیت معکوس </a:t>
            </a:r>
            <a:r>
              <a:rPr lang="en-US" dirty="0">
                <a:cs typeface="B Koodak" panose="00000700000000000000" pitchFamily="2" charset="-78"/>
              </a:rPr>
              <a:t>LSB </a:t>
            </a:r>
          </a:p>
          <a:p>
            <a:pPr marL="342900" indent="-342900" algn="r" rtl="1">
              <a:buFont typeface="+mj-lt"/>
              <a:buAutoNum type="arabicPeriod"/>
            </a:pPr>
            <a:endParaRPr lang="fa-IR" dirty="0">
              <a:cs typeface="B Koodak" panose="00000700000000000000" pitchFamily="2" charset="-78"/>
            </a:endParaRPr>
          </a:p>
          <a:p>
            <a:pPr algn="r" rtl="1"/>
            <a:r>
              <a:rPr lang="fa-IR" dirty="0">
                <a:cs typeface="B Koodak" panose="00000700000000000000" pitchFamily="2" charset="-78"/>
              </a:rPr>
              <a:t>اندازه گیری تفاوت بین تصویر جلد و تصویر استگو            نتایج بهتر روش پیشنهادی نسبت به </a:t>
            </a:r>
            <a:r>
              <a:rPr lang="en-US" dirty="0">
                <a:cs typeface="B Koodak" panose="00000700000000000000" pitchFamily="2" charset="-78"/>
              </a:rPr>
              <a:t>LSB </a:t>
            </a:r>
            <a:r>
              <a:rPr lang="fa-IR" dirty="0">
                <a:cs typeface="B Koodak" panose="00000700000000000000" pitchFamily="2" charset="-78"/>
              </a:rPr>
              <a:t>ساده و </a:t>
            </a:r>
            <a:r>
              <a:rPr lang="en-US" dirty="0">
                <a:cs typeface="B Koodak" panose="00000700000000000000" pitchFamily="2" charset="-78"/>
              </a:rPr>
              <a:t>LSB </a:t>
            </a:r>
            <a:r>
              <a:rPr lang="fa-IR" dirty="0">
                <a:cs typeface="B Koodak" panose="00000700000000000000" pitchFamily="2" charset="-78"/>
              </a:rPr>
              <a:t>معکوس با </a:t>
            </a:r>
            <a:r>
              <a:rPr lang="en-US" dirty="0">
                <a:cs typeface="B Koodak" panose="00000700000000000000" pitchFamily="2" charset="-78"/>
              </a:rPr>
              <a:t>PSNR </a:t>
            </a:r>
            <a:r>
              <a:rPr lang="fa-IR" dirty="0">
                <a:cs typeface="B Koodak" panose="00000700000000000000" pitchFamily="2" charset="-78"/>
              </a:rPr>
              <a:t>بالاتر و </a:t>
            </a:r>
            <a:r>
              <a:rPr lang="en-US" dirty="0">
                <a:cs typeface="B Koodak" panose="00000700000000000000" pitchFamily="2" charset="-78"/>
              </a:rPr>
              <a:t>MSE </a:t>
            </a:r>
            <a:r>
              <a:rPr lang="fa-IR" dirty="0">
                <a:cs typeface="B Koodak" panose="00000700000000000000" pitchFamily="2" charset="-78"/>
              </a:rPr>
              <a:t>کمتر</a:t>
            </a:r>
          </a:p>
        </p:txBody>
      </p:sp>
      <p:sp>
        <p:nvSpPr>
          <p:cNvPr id="7" name="Slide Number Placeholder 6">
            <a:extLst>
              <a:ext uri="{FF2B5EF4-FFF2-40B4-BE49-F238E27FC236}">
                <a16:creationId xmlns:a16="http://schemas.microsoft.com/office/drawing/2014/main" id="{76CC1130-D1F2-003E-66C5-FF8975CB9B30}"/>
              </a:ext>
            </a:extLst>
          </p:cNvPr>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6" name="Straight Arrow Connector 5">
            <a:extLst>
              <a:ext uri="{FF2B5EF4-FFF2-40B4-BE49-F238E27FC236}">
                <a16:creationId xmlns:a16="http://schemas.microsoft.com/office/drawing/2014/main" id="{9AC797DD-61E3-F7BC-8F40-9B43C59835F5}"/>
              </a:ext>
            </a:extLst>
          </p:cNvPr>
          <p:cNvCxnSpPr>
            <a:cxnSpLocks/>
          </p:cNvCxnSpPr>
          <p:nvPr/>
        </p:nvCxnSpPr>
        <p:spPr>
          <a:xfrm flipH="1">
            <a:off x="4784034" y="4831956"/>
            <a:ext cx="225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21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DD9A-90BF-893A-4CDE-8A3D0FBF0DAE}"/>
              </a:ext>
            </a:extLst>
          </p:cNvPr>
          <p:cNvSpPr>
            <a:spLocks noGrp="1"/>
          </p:cNvSpPr>
          <p:nvPr>
            <p:ph type="title"/>
          </p:nvPr>
        </p:nvSpPr>
        <p:spPr>
          <a:xfrm>
            <a:off x="424806" y="127525"/>
            <a:ext cx="8596668" cy="3403600"/>
          </a:xfrm>
        </p:spPr>
        <p:txBody>
          <a:bodyPr/>
          <a:lstStyle/>
          <a:p>
            <a:pPr algn="r"/>
            <a:r>
              <a:rPr lang="fa-IR" dirty="0">
                <a:cs typeface="B Koodak" panose="00000700000000000000" pitchFamily="2" charset="-78"/>
              </a:rPr>
              <a:t>1. معرفی</a:t>
            </a:r>
            <a:endParaRPr lang="en-US" dirty="0">
              <a:cs typeface="B Koodak" panose="00000700000000000000" pitchFamily="2" charset="-78"/>
            </a:endParaRPr>
          </a:p>
        </p:txBody>
      </p:sp>
      <p:sp>
        <p:nvSpPr>
          <p:cNvPr id="3" name="Text Placeholder 2">
            <a:extLst>
              <a:ext uri="{FF2B5EF4-FFF2-40B4-BE49-F238E27FC236}">
                <a16:creationId xmlns:a16="http://schemas.microsoft.com/office/drawing/2014/main" id="{8B410723-4C02-1111-BC32-988E70D60915}"/>
              </a:ext>
            </a:extLst>
          </p:cNvPr>
          <p:cNvSpPr>
            <a:spLocks noGrp="1"/>
          </p:cNvSpPr>
          <p:nvPr>
            <p:ph type="body" idx="1"/>
          </p:nvPr>
        </p:nvSpPr>
        <p:spPr>
          <a:xfrm>
            <a:off x="767889" y="1934818"/>
            <a:ext cx="8253585" cy="3403600"/>
          </a:xfrm>
        </p:spPr>
        <p:txBody>
          <a:bodyPr/>
          <a:lstStyle/>
          <a:p>
            <a:pPr marL="285750" indent="-285750" algn="r" rtl="1">
              <a:buFont typeface="Arial" panose="020B0604020202020204" pitchFamily="34" charset="0"/>
              <a:buChar char="•"/>
            </a:pPr>
            <a:r>
              <a:rPr lang="fa-IR" sz="2000" dirty="0">
                <a:cs typeface="B Koodak" panose="00000700000000000000" pitchFamily="2" charset="-78"/>
              </a:rPr>
              <a:t>توسعه تکنیک های ارتباطی پنهان و مخفی برای رفع نیاز به امنیت اطلاعات</a:t>
            </a:r>
          </a:p>
          <a:p>
            <a:pPr marL="285750" indent="-285750" algn="r" rtl="1">
              <a:buFont typeface="Arial" panose="020B0604020202020204" pitchFamily="34" charset="0"/>
              <a:buChar char="•"/>
            </a:pPr>
            <a:r>
              <a:rPr lang="fa-IR" sz="1600" dirty="0">
                <a:cs typeface="B Koodak" panose="00000700000000000000" pitchFamily="2" charset="-78"/>
              </a:rPr>
              <a:t>. کدگذاری/جاسازی اطلاعات محرمانه در رسانه های پوششی به گونه ای که برای یک فرد غیرمجاز کار دشواری است که ببیند چیزی در رسانه پوشش پنهان است. </a:t>
            </a:r>
          </a:p>
          <a:p>
            <a:pPr marL="285750" indent="-285750" algn="r" rtl="1">
              <a:buFont typeface="Arial" panose="020B0604020202020204" pitchFamily="34" charset="0"/>
              <a:buChar char="•"/>
            </a:pPr>
            <a:r>
              <a:rPr lang="fa-IR" sz="1600" dirty="0">
                <a:cs typeface="B Koodak" panose="00000700000000000000" pitchFamily="2" charset="-78"/>
              </a:rPr>
              <a:t>سه ویژگی یک روش </a:t>
            </a:r>
            <a:r>
              <a:rPr lang="en-US" sz="1600" dirty="0">
                <a:cs typeface="B Koodak" panose="00000700000000000000" pitchFamily="2" charset="-78"/>
              </a:rPr>
              <a:t>Steganographic </a:t>
            </a:r>
            <a:r>
              <a:rPr lang="fa-IR" sz="1600" dirty="0">
                <a:cs typeface="B Koodak" panose="00000700000000000000" pitchFamily="2" charset="-78"/>
              </a:rPr>
              <a:t>خوب : ظرفیت پنهان خوب، نامحسوس بودن خوب و استحکام</a:t>
            </a:r>
          </a:p>
          <a:p>
            <a:pPr marL="285750" indent="-285750" algn="r" rtl="1">
              <a:buFont typeface="Arial" panose="020B0604020202020204" pitchFamily="34" charset="0"/>
              <a:buChar char="•"/>
            </a:pPr>
            <a:endParaRPr lang="en-US" sz="1600" dirty="0">
              <a:cs typeface="B Koodak" panose="00000700000000000000" pitchFamily="2" charset="-78"/>
            </a:endParaRPr>
          </a:p>
        </p:txBody>
      </p:sp>
      <p:sp>
        <p:nvSpPr>
          <p:cNvPr id="6" name="Slide Number Placeholder 5">
            <a:extLst>
              <a:ext uri="{FF2B5EF4-FFF2-40B4-BE49-F238E27FC236}">
                <a16:creationId xmlns:a16="http://schemas.microsoft.com/office/drawing/2014/main" id="{5083E740-8B4A-4179-8FAC-EBEEB342BC22}"/>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2956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E61F-289F-3EEA-85E6-548C92877126}"/>
              </a:ext>
            </a:extLst>
          </p:cNvPr>
          <p:cNvSpPr>
            <a:spLocks noGrp="1"/>
          </p:cNvSpPr>
          <p:nvPr>
            <p:ph type="title"/>
          </p:nvPr>
        </p:nvSpPr>
        <p:spPr>
          <a:xfrm>
            <a:off x="821634" y="-370652"/>
            <a:ext cx="8452368" cy="2239617"/>
          </a:xfrm>
        </p:spPr>
        <p:txBody>
          <a:bodyPr/>
          <a:lstStyle/>
          <a:p>
            <a:pPr algn="r"/>
            <a:r>
              <a:rPr lang="fa-IR" dirty="0">
                <a:cs typeface="B Koodak" panose="00000700000000000000" pitchFamily="2" charset="-78"/>
              </a:rPr>
              <a:t>2. بررسی ادبیات</a:t>
            </a:r>
            <a:endParaRPr lang="en-US" dirty="0">
              <a:cs typeface="B Koodak" panose="00000700000000000000" pitchFamily="2" charset="-78"/>
            </a:endParaRPr>
          </a:p>
        </p:txBody>
      </p:sp>
      <p:sp>
        <p:nvSpPr>
          <p:cNvPr id="3" name="Text Placeholder 2">
            <a:extLst>
              <a:ext uri="{FF2B5EF4-FFF2-40B4-BE49-F238E27FC236}">
                <a16:creationId xmlns:a16="http://schemas.microsoft.com/office/drawing/2014/main" id="{CCDE5150-1F4C-8F5A-5115-FA52E4D9E7FC}"/>
              </a:ext>
            </a:extLst>
          </p:cNvPr>
          <p:cNvSpPr>
            <a:spLocks noGrp="1"/>
          </p:cNvSpPr>
          <p:nvPr>
            <p:ph type="body" idx="1"/>
          </p:nvPr>
        </p:nvSpPr>
        <p:spPr>
          <a:xfrm>
            <a:off x="198784" y="1152000"/>
            <a:ext cx="9329529" cy="5254487"/>
          </a:xfrm>
        </p:spPr>
        <p:txBody>
          <a:bodyPr>
            <a:normAutofit/>
          </a:bodyPr>
          <a:lstStyle/>
          <a:p>
            <a:pPr algn="r" rtl="1"/>
            <a:r>
              <a:rPr lang="fa-IR" dirty="0">
                <a:effectLst/>
                <a:latin typeface="Calibri" panose="020F0502020204030204" pitchFamily="34" charset="0"/>
                <a:ea typeface="Calibri" panose="020F0502020204030204" pitchFamily="34" charset="0"/>
                <a:cs typeface="B Koodak" panose="00000700000000000000" pitchFamily="2" charset="-78"/>
              </a:rPr>
              <a:t>استگانوگرافی:</a:t>
            </a:r>
          </a:p>
          <a:p>
            <a:pPr marL="342900" indent="-342900" algn="r" rtl="1">
              <a:buFont typeface="+mj-lt"/>
              <a:buAutoNum type="arabicPeriod"/>
            </a:pPr>
            <a:r>
              <a:rPr lang="fa-IR" dirty="0">
                <a:latin typeface="Calibri" panose="020F0502020204030204" pitchFamily="34" charset="0"/>
                <a:ea typeface="Calibri" panose="020F0502020204030204" pitchFamily="34" charset="0"/>
                <a:cs typeface="B Koodak" panose="00000700000000000000" pitchFamily="2" charset="-78"/>
              </a:rPr>
              <a:t>حوزه فضایی</a:t>
            </a:r>
            <a:br>
              <a:rPr lang="fa-IR" dirty="0">
                <a:latin typeface="Calibri" panose="020F0502020204030204" pitchFamily="34" charset="0"/>
                <a:ea typeface="Calibri" panose="020F0502020204030204" pitchFamily="34" charset="0"/>
                <a:cs typeface="B Koodak" panose="00000700000000000000" pitchFamily="2" charset="-78"/>
              </a:rPr>
            </a:br>
            <a:r>
              <a:rPr lang="fa-IR" dirty="0">
                <a:latin typeface="Calibri" panose="020F0502020204030204" pitchFamily="34" charset="0"/>
                <a:ea typeface="Calibri" panose="020F0502020204030204" pitchFamily="34" charset="0"/>
                <a:cs typeface="B Koodak" panose="00000700000000000000" pitchFamily="2" charset="-78"/>
              </a:rPr>
              <a:t>روش مبتنی بر </a:t>
            </a:r>
            <a:r>
              <a:rPr lang="en-US" dirty="0">
                <a:latin typeface="Calibri" panose="020F0502020204030204" pitchFamily="34" charset="0"/>
                <a:ea typeface="Calibri" panose="020F0502020204030204" pitchFamily="34" charset="0"/>
                <a:cs typeface="B Koodak" panose="00000700000000000000" pitchFamily="2" charset="-78"/>
              </a:rPr>
              <a:t>LSB </a:t>
            </a:r>
            <a:br>
              <a:rPr lang="fa-IR" dirty="0">
                <a:latin typeface="Calibri" panose="020F0502020204030204" pitchFamily="34" charset="0"/>
                <a:ea typeface="Calibri" panose="020F0502020204030204" pitchFamily="34" charset="0"/>
                <a:cs typeface="B Koodak" panose="00000700000000000000" pitchFamily="2" charset="-78"/>
              </a:rPr>
            </a:br>
            <a:r>
              <a:rPr lang="fa-IR" dirty="0">
                <a:latin typeface="Calibri" panose="020F0502020204030204" pitchFamily="34" charset="0"/>
                <a:ea typeface="Calibri" panose="020F0502020204030204" pitchFamily="34" charset="0"/>
                <a:cs typeface="B Koodak" panose="00000700000000000000" pitchFamily="2" charset="-78"/>
              </a:rPr>
              <a:t>روش مبتنی بر </a:t>
            </a:r>
            <a:r>
              <a:rPr lang="en-US" dirty="0">
                <a:latin typeface="Calibri" panose="020F0502020204030204" pitchFamily="34" charset="0"/>
                <a:ea typeface="Calibri" panose="020F0502020204030204" pitchFamily="34" charset="0"/>
                <a:cs typeface="B Koodak" panose="00000700000000000000" pitchFamily="2" charset="-78"/>
              </a:rPr>
              <a:t>EDGE </a:t>
            </a:r>
            <a:endParaRPr lang="fa-IR" dirty="0">
              <a:latin typeface="Calibri" panose="020F0502020204030204" pitchFamily="34" charset="0"/>
              <a:ea typeface="Calibri" panose="020F0502020204030204" pitchFamily="34" charset="0"/>
              <a:cs typeface="B Koodak" panose="00000700000000000000" pitchFamily="2" charset="-78"/>
            </a:endParaRPr>
          </a:p>
          <a:p>
            <a:pPr marL="342900" indent="-342900" algn="r" rtl="1">
              <a:buFont typeface="+mj-lt"/>
              <a:buAutoNum type="arabicPeriod"/>
            </a:pPr>
            <a:r>
              <a:rPr lang="fa-IR" dirty="0">
                <a:effectLst/>
                <a:latin typeface="Calibri" panose="020F0502020204030204" pitchFamily="34" charset="0"/>
                <a:ea typeface="Calibri" panose="020F0502020204030204" pitchFamily="34" charset="0"/>
                <a:cs typeface="B Koodak" panose="00000700000000000000" pitchFamily="2" charset="-78"/>
              </a:rPr>
              <a:t>حوزه تبدیل</a:t>
            </a:r>
            <a:endParaRPr lang="en-US" sz="1600" dirty="0">
              <a:effectLst/>
              <a:latin typeface="Calibri" panose="020F0502020204030204" pitchFamily="34" charset="0"/>
              <a:ea typeface="Calibri" panose="020F0502020204030204" pitchFamily="34" charset="0"/>
              <a:cs typeface="B Koodak" panose="00000700000000000000" pitchFamily="2" charset="-78"/>
            </a:endParaRPr>
          </a:p>
        </p:txBody>
      </p:sp>
      <p:sp>
        <p:nvSpPr>
          <p:cNvPr id="6" name="Slide Number Placeholder 5">
            <a:extLst>
              <a:ext uri="{FF2B5EF4-FFF2-40B4-BE49-F238E27FC236}">
                <a16:creationId xmlns:a16="http://schemas.microsoft.com/office/drawing/2014/main" id="{56AAD057-BBEE-E692-44A6-1BEAC76D90D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27773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83A-C6B6-8574-0AA1-CDFF9432A216}"/>
              </a:ext>
            </a:extLst>
          </p:cNvPr>
          <p:cNvSpPr>
            <a:spLocks noGrp="1"/>
          </p:cNvSpPr>
          <p:nvPr>
            <p:ph type="title"/>
          </p:nvPr>
        </p:nvSpPr>
        <p:spPr>
          <a:xfrm>
            <a:off x="-233142" y="-110608"/>
            <a:ext cx="9525794" cy="2304249"/>
          </a:xfrm>
        </p:spPr>
        <p:txBody>
          <a:bodyPr/>
          <a:lstStyle/>
          <a:p>
            <a:pPr algn="r"/>
            <a:r>
              <a:rPr lang="fa-IR" dirty="0">
                <a:cs typeface="B Koodak" panose="00000700000000000000" pitchFamily="2" charset="-78"/>
              </a:rPr>
              <a:t>3. مقدمات</a:t>
            </a:r>
            <a:endParaRPr lang="en-US" dirty="0">
              <a:cs typeface="B Koodak" panose="00000700000000000000" pitchFamily="2" charset="-78"/>
            </a:endParaRPr>
          </a:p>
        </p:txBody>
      </p:sp>
      <p:sp>
        <p:nvSpPr>
          <p:cNvPr id="3" name="Text Placeholder 2">
            <a:extLst>
              <a:ext uri="{FF2B5EF4-FFF2-40B4-BE49-F238E27FC236}">
                <a16:creationId xmlns:a16="http://schemas.microsoft.com/office/drawing/2014/main" id="{92791DC8-2BAD-FD96-1145-B7638B29CF64}"/>
              </a:ext>
            </a:extLst>
          </p:cNvPr>
          <p:cNvSpPr>
            <a:spLocks noGrp="1"/>
          </p:cNvSpPr>
          <p:nvPr>
            <p:ph type="body" idx="1"/>
          </p:nvPr>
        </p:nvSpPr>
        <p:spPr>
          <a:xfrm>
            <a:off x="477079" y="2193642"/>
            <a:ext cx="9024730" cy="3847720"/>
          </a:xfrm>
        </p:spPr>
        <p:txBody>
          <a:bodyPr>
            <a:normAutofit fontScale="25000" lnSpcReduction="20000"/>
          </a:bodyPr>
          <a:lstStyle/>
          <a:p>
            <a:pPr algn="r" rtl="1"/>
            <a:r>
              <a:rPr lang="fa-IR" sz="5600" dirty="0">
                <a:cs typeface="B Koodak" panose="00000700000000000000" pitchFamily="2" charset="-78"/>
              </a:rPr>
              <a:t>1.3</a:t>
            </a:r>
            <a:r>
              <a:rPr lang="fa-IR" sz="21600" dirty="0">
                <a:cs typeface="B Koodak" panose="00000700000000000000" pitchFamily="2" charset="-78"/>
              </a:rPr>
              <a:t>. </a:t>
            </a:r>
            <a:r>
              <a:rPr lang="fa-IR" sz="6400" dirty="0">
                <a:cs typeface="B Koodak" panose="00000700000000000000" pitchFamily="2" charset="-78"/>
              </a:rPr>
              <a:t>جایگزینی </a:t>
            </a:r>
            <a:r>
              <a:rPr lang="en-US" sz="6400" dirty="0">
                <a:cs typeface="B Koodak" panose="00000700000000000000" pitchFamily="2" charset="-78"/>
              </a:rPr>
              <a:t>LSB </a:t>
            </a:r>
            <a:r>
              <a:rPr lang="fa-IR" sz="6400" dirty="0">
                <a:cs typeface="B Koodak" panose="00000700000000000000" pitchFamily="2" charset="-78"/>
              </a:rPr>
              <a:t>بیت معکوس</a:t>
            </a:r>
          </a:p>
          <a:p>
            <a:pPr algn="r" rtl="1"/>
            <a:r>
              <a:rPr lang="fa-IR" sz="6400" dirty="0">
                <a:cs typeface="B Koodak" panose="00000700000000000000" pitchFamily="2" charset="-78"/>
              </a:rPr>
              <a:t>مثال</a:t>
            </a:r>
          </a:p>
          <a:p>
            <a:pPr algn="r" rtl="1"/>
            <a:r>
              <a:rPr lang="fa-IR" sz="6400" dirty="0">
                <a:cs typeface="B Koodak" panose="00000700000000000000" pitchFamily="2" charset="-78"/>
              </a:rPr>
              <a:t> </a:t>
            </a:r>
            <a:r>
              <a:rPr lang="en-US" sz="6400" dirty="0">
                <a:cs typeface="B Koodak" panose="00000700000000000000" pitchFamily="2" charset="-78"/>
              </a:rPr>
              <a:t>LSB</a:t>
            </a:r>
            <a:r>
              <a:rPr lang="fa-IR" sz="6400" dirty="0">
                <a:cs typeface="B Koodak" panose="00000700000000000000" pitchFamily="2" charset="-78"/>
              </a:rPr>
              <a:t> ساده: پنهان شدن چهار بیت پیام 1 0 0 0 در چهار پیکسل تصویر جلد </a:t>
            </a:r>
          </a:p>
          <a:p>
            <a:pPr algn="r" rtl="1"/>
            <a:r>
              <a:rPr lang="fa-IR" sz="6400" dirty="0">
                <a:cs typeface="B Koodak" panose="00000700000000000000" pitchFamily="2" charset="-78"/>
              </a:rPr>
              <a:t>پیکسل دوم=0 و پیکسل سوم=1 باشد. حال اگر بیت دوم و سوم پیکسل با ترکیب مورد نیاز مطابقت داشت </a:t>
            </a:r>
            <a:r>
              <a:rPr lang="en-US" sz="6400" dirty="0">
                <a:cs typeface="B Koodak" panose="00000700000000000000" pitchFamily="2" charset="-78"/>
              </a:rPr>
              <a:t>LSB </a:t>
            </a:r>
            <a:r>
              <a:rPr lang="fa-IR" sz="6400" dirty="0">
                <a:cs typeface="B Koodak" panose="00000700000000000000" pitchFamily="2" charset="-78"/>
              </a:rPr>
              <a:t>را معکوس</a:t>
            </a:r>
          </a:p>
          <a:p>
            <a:pPr algn="r" rtl="1"/>
            <a:r>
              <a:rPr lang="fa-IR" sz="6400" dirty="0">
                <a:cs typeface="B Koodak" panose="00000700000000000000" pitchFamily="2" charset="-78"/>
              </a:rPr>
              <a:t>می شود</a:t>
            </a:r>
          </a:p>
          <a:p>
            <a:pPr rtl="1"/>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10000100</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00101101</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11101101</a:t>
            </a:r>
            <a:r>
              <a:rPr lang="fa-IR"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                            </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11101111</a:t>
            </a:r>
            <a:endParaRPr lang="fa-IR" sz="4800" kern="0" dirty="0">
              <a:solidFill>
                <a:srgbClr val="1E1C1C"/>
              </a:solidFill>
              <a:latin typeface="Times New Roman" panose="02020603050405020304" pitchFamily="18"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endParaRPr lang="fa-IR"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1000010</a:t>
            </a:r>
            <a:r>
              <a:rPr lang="en-US"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0010110</a:t>
            </a:r>
            <a:r>
              <a:rPr lang="en-US"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0</a:t>
            </a:r>
            <a:r>
              <a:rPr lang="fa-IR"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 </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1110110</a:t>
            </a:r>
            <a:r>
              <a:rPr lang="en-US"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0</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1110111</a:t>
            </a:r>
            <a:r>
              <a:rPr lang="en-US"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0</a:t>
            </a:r>
            <a:endParaRPr lang="fa-IR"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endParaRPr lang="fa-IR" sz="4800" b="1" kern="0" dirty="0">
              <a:solidFill>
                <a:srgbClr val="1E1C1C"/>
              </a:solidFill>
              <a:latin typeface="Times New Roman" panose="02020603050405020304" pitchFamily="18"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endParaRPr lang="fa-IR" sz="4800" b="1"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6400" kern="100" dirty="0">
                <a:effectLst/>
                <a:latin typeface="Calibri" panose="020F0502020204030204" pitchFamily="34" charset="0"/>
                <a:ea typeface="Calibri" panose="020F0502020204030204" pitchFamily="34" charset="0"/>
                <a:cs typeface="B Nazanin" panose="00000400000000000000" pitchFamily="2" charset="-78"/>
              </a:rPr>
              <a:t> </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10000</a:t>
            </a:r>
            <a:r>
              <a:rPr lang="en-US" sz="4800" kern="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10</a:t>
            </a:r>
            <a:r>
              <a:rPr lang="en-US" sz="4800" b="1" kern="0" dirty="0">
                <a:solidFill>
                  <a:srgbClr val="1F497D"/>
                </a:solidFill>
                <a:effectLst/>
                <a:latin typeface="Times New Roman" panose="02020603050405020304" pitchFamily="18" charset="0"/>
                <a:ea typeface="Calibri" panose="020F0502020204030204" pitchFamily="34" charset="0"/>
                <a:cs typeface="Arial" panose="020B0604020202020204" pitchFamily="34" charset="0"/>
              </a:rPr>
              <a:t>0</a:t>
            </a:r>
            <a:br>
              <a:rPr lang="ar-SA" sz="4800" b="1" kern="0" dirty="0">
                <a:solidFill>
                  <a:srgbClr val="1F497D"/>
                </a:solidFill>
                <a:effectLst/>
                <a:latin typeface="Times New Roman" panose="02020603050405020304" pitchFamily="18" charset="0"/>
                <a:ea typeface="Calibri" panose="020F0502020204030204" pitchFamily="34" charset="0"/>
                <a:cs typeface="Arial" panose="020B0604020202020204" pitchFamily="34" charset="0"/>
              </a:rPr>
            </a:b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00101</a:t>
            </a:r>
            <a:r>
              <a:rPr lang="en-US" sz="4800" kern="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10</a:t>
            </a:r>
            <a:r>
              <a:rPr lang="en-US" sz="4800" b="1" kern="0" dirty="0">
                <a:solidFill>
                  <a:srgbClr val="1F497D"/>
                </a:solidFill>
                <a:effectLst/>
                <a:latin typeface="Times New Roman" panose="02020603050405020304" pitchFamily="18" charset="0"/>
                <a:ea typeface="Calibri" panose="020F0502020204030204" pitchFamily="34" charset="0"/>
                <a:cs typeface="Arial" panose="020B0604020202020204" pitchFamily="34" charset="0"/>
              </a:rPr>
              <a:t>1</a:t>
            </a:r>
            <a:br>
              <a:rPr lang="ar-SA" sz="4800" b="1" kern="0" dirty="0">
                <a:solidFill>
                  <a:srgbClr val="1F497D"/>
                </a:solidFill>
                <a:effectLst/>
                <a:latin typeface="Times New Roman" panose="02020603050405020304" pitchFamily="18" charset="0"/>
                <a:ea typeface="Calibri" panose="020F0502020204030204" pitchFamily="34" charset="0"/>
                <a:cs typeface="Arial" panose="020B0604020202020204" pitchFamily="34" charset="0"/>
              </a:rPr>
            </a:b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11101</a:t>
            </a:r>
            <a:r>
              <a:rPr lang="en-US" sz="4800" kern="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10</a:t>
            </a:r>
            <a:r>
              <a:rPr lang="en-US" sz="4800" b="1" kern="0" dirty="0">
                <a:solidFill>
                  <a:srgbClr val="0070C1"/>
                </a:solidFill>
                <a:effectLst/>
                <a:latin typeface="Times New Roman" panose="02020603050405020304" pitchFamily="18" charset="0"/>
                <a:ea typeface="Calibri" panose="020F0502020204030204" pitchFamily="34" charset="0"/>
                <a:cs typeface="Arial" panose="020B0604020202020204" pitchFamily="34" charset="0"/>
              </a:rPr>
              <a:t>1</a:t>
            </a:r>
            <a:br>
              <a:rPr lang="ar-SA" sz="4800" b="1" kern="0" dirty="0">
                <a:solidFill>
                  <a:srgbClr val="1F497D"/>
                </a:solidFill>
                <a:effectLst/>
                <a:latin typeface="Calibri" panose="020F0502020204030204" pitchFamily="34" charset="0"/>
                <a:ea typeface="Calibri" panose="020F0502020204030204" pitchFamily="34" charset="0"/>
                <a:cs typeface="Times New Roman" panose="02020603050405020304" pitchFamily="18" charset="0"/>
              </a:rPr>
            </a:br>
            <a:r>
              <a:rPr lang="en-US" sz="4800" kern="0" dirty="0">
                <a:solidFill>
                  <a:srgbClr val="1E1C1C"/>
                </a:solidFill>
                <a:effectLst/>
                <a:latin typeface="Times New Roman" panose="02020603050405020304" pitchFamily="18" charset="0"/>
                <a:ea typeface="Calibri" panose="020F0502020204030204" pitchFamily="34" charset="0"/>
                <a:cs typeface="Arial" panose="020B0604020202020204" pitchFamily="34" charset="0"/>
              </a:rPr>
              <a:t>11101</a:t>
            </a:r>
            <a:r>
              <a:rPr lang="en-US" sz="4800" kern="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r>
              <a:rPr lang="en-US" sz="4800" b="1" kern="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a:t>
            </a:r>
            <a:endParaRPr lang="en-US" sz="4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1000" dirty="0">
              <a:cs typeface="B Koodak" panose="00000700000000000000" pitchFamily="2" charset="-78"/>
            </a:endParaRPr>
          </a:p>
        </p:txBody>
      </p:sp>
      <p:sp>
        <p:nvSpPr>
          <p:cNvPr id="6" name="Slide Number Placeholder 5">
            <a:extLst>
              <a:ext uri="{FF2B5EF4-FFF2-40B4-BE49-F238E27FC236}">
                <a16:creationId xmlns:a16="http://schemas.microsoft.com/office/drawing/2014/main" id="{0557CA1D-4FA4-8531-DE07-8D14041557C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Arrow: Right 3">
            <a:extLst>
              <a:ext uri="{FF2B5EF4-FFF2-40B4-BE49-F238E27FC236}">
                <a16:creationId xmlns:a16="http://schemas.microsoft.com/office/drawing/2014/main" id="{143D1135-7AD1-42E4-0A95-05DFA721AF3F}"/>
              </a:ext>
            </a:extLst>
          </p:cNvPr>
          <p:cNvSpPr/>
          <p:nvPr/>
        </p:nvSpPr>
        <p:spPr>
          <a:xfrm rot="5400000">
            <a:off x="692234" y="5503173"/>
            <a:ext cx="447265" cy="2306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id="{76E4192C-6B28-C49B-86A1-C2BA5FFD3A1C}"/>
              </a:ext>
            </a:extLst>
          </p:cNvPr>
          <p:cNvSpPr/>
          <p:nvPr/>
        </p:nvSpPr>
        <p:spPr>
          <a:xfrm rot="5400000">
            <a:off x="692234" y="4002159"/>
            <a:ext cx="447265" cy="2306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23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83A-C6B6-8574-0AA1-CDFF9432A216}"/>
              </a:ext>
            </a:extLst>
          </p:cNvPr>
          <p:cNvSpPr>
            <a:spLocks noGrp="1"/>
          </p:cNvSpPr>
          <p:nvPr>
            <p:ph type="title"/>
          </p:nvPr>
        </p:nvSpPr>
        <p:spPr>
          <a:xfrm>
            <a:off x="1351722" y="0"/>
            <a:ext cx="8001794" cy="3095487"/>
          </a:xfrm>
        </p:spPr>
        <p:txBody>
          <a:bodyPr/>
          <a:lstStyle/>
          <a:p>
            <a:pPr algn="r" rtl="1"/>
            <a:r>
              <a:rPr lang="fa-IR" dirty="0">
                <a:cs typeface="B Koodak" panose="00000700000000000000" pitchFamily="2" charset="-78"/>
              </a:rPr>
              <a:t>4. روش پیشنهادی</a:t>
            </a:r>
          </a:p>
        </p:txBody>
      </p:sp>
      <p:sp>
        <p:nvSpPr>
          <p:cNvPr id="3" name="Text Placeholder 2">
            <a:extLst>
              <a:ext uri="{FF2B5EF4-FFF2-40B4-BE49-F238E27FC236}">
                <a16:creationId xmlns:a16="http://schemas.microsoft.com/office/drawing/2014/main" id="{92791DC8-2BAD-FD96-1145-B7638B29CF64}"/>
              </a:ext>
            </a:extLst>
          </p:cNvPr>
          <p:cNvSpPr>
            <a:spLocks noGrp="1"/>
          </p:cNvSpPr>
          <p:nvPr>
            <p:ph type="body" idx="1"/>
          </p:nvPr>
        </p:nvSpPr>
        <p:spPr>
          <a:xfrm>
            <a:off x="371063" y="1986723"/>
            <a:ext cx="9183756" cy="3551582"/>
          </a:xfrm>
        </p:spPr>
        <p:txBody>
          <a:bodyPr>
            <a:normAutofit/>
          </a:bodyPr>
          <a:lstStyle/>
          <a:p>
            <a:pPr marL="342900" indent="-342900" algn="r" rtl="1">
              <a:buFont typeface="Arial" panose="020B0604020202020204" pitchFamily="34" charset="0"/>
              <a:buChar char="•"/>
            </a:pPr>
            <a:r>
              <a:rPr lang="fa-IR" sz="2000" dirty="0">
                <a:cs typeface="B Koodak" panose="00000700000000000000" pitchFamily="2" charset="-78"/>
              </a:rPr>
              <a:t>استفاده از یک دانه تصادفی برای انتخاب تصادفی پیکسل ها </a:t>
            </a:r>
          </a:p>
          <a:p>
            <a:pPr marL="342900" indent="-342900" algn="r" rtl="1">
              <a:buFont typeface="Arial" panose="020B0604020202020204" pitchFamily="34" charset="0"/>
              <a:buChar char="•"/>
            </a:pPr>
            <a:r>
              <a:rPr lang="fa-IR" sz="2000" dirty="0">
                <a:cs typeface="B Koodak" panose="00000700000000000000" pitchFamily="2" charset="-78"/>
              </a:rPr>
              <a:t>جاسازی بیت های پیام در کمترین بیت مهم این پیکسل انتخاب شده به طور تصادفی </a:t>
            </a:r>
          </a:p>
          <a:p>
            <a:pPr marL="342900" indent="-342900" algn="r" rtl="1">
              <a:buFont typeface="Arial" panose="020B0604020202020204" pitchFamily="34" charset="0"/>
              <a:buChar char="•"/>
            </a:pPr>
            <a:r>
              <a:rPr lang="fa-IR" sz="2000" dirty="0">
                <a:cs typeface="B Koodak" panose="00000700000000000000" pitchFamily="2" charset="-78"/>
              </a:rPr>
              <a:t>تعبیه بیت های </a:t>
            </a:r>
            <a:r>
              <a:rPr lang="en-US" sz="2000" dirty="0">
                <a:cs typeface="B Koodak" panose="00000700000000000000" pitchFamily="2" charset="-78"/>
              </a:rPr>
              <a:t>P</a:t>
            </a:r>
            <a:r>
              <a:rPr lang="fa-IR" sz="2000" dirty="0">
                <a:cs typeface="B Koodak" panose="00000700000000000000" pitchFamily="2" charset="-78"/>
              </a:rPr>
              <a:t> همراه با پیام، (تعیین کننده معکوس بودن یا نبودن بیت‌ها )</a:t>
            </a:r>
          </a:p>
          <a:p>
            <a:pPr marL="342900" indent="-342900" algn="r" rtl="1">
              <a:buFont typeface="Arial" panose="020B0604020202020204" pitchFamily="34" charset="0"/>
              <a:buChar char="•"/>
            </a:pPr>
            <a:r>
              <a:rPr lang="fa-IR" sz="2000" dirty="0">
                <a:cs typeface="B Koodak" panose="00000700000000000000" pitchFamily="2" charset="-78"/>
              </a:rPr>
              <a:t>بیت های اول نشان دهنده ترکیب "00" در صورت وارونه شدن نسبت به یکی دیگر </a:t>
            </a:r>
          </a:p>
          <a:p>
            <a:pPr marL="342900" indent="-342900" algn="r" rtl="1">
              <a:buFont typeface="Arial" panose="020B0604020202020204" pitchFamily="34" charset="0"/>
              <a:buChar char="•"/>
            </a:pPr>
            <a:r>
              <a:rPr lang="fa-IR" sz="2000" dirty="0">
                <a:cs typeface="B Koodak" panose="00000700000000000000" pitchFamily="2" charset="-78"/>
              </a:rPr>
              <a:t>بیت دوم نشان دهنده ترکیب "01"،</a:t>
            </a:r>
          </a:p>
          <a:p>
            <a:pPr marL="342900" indent="-342900" algn="r" rtl="1">
              <a:buFont typeface="Arial" panose="020B0604020202020204" pitchFamily="34" charset="0"/>
              <a:buChar char="•"/>
            </a:pPr>
            <a:r>
              <a:rPr lang="fa-IR" sz="2000" dirty="0">
                <a:cs typeface="B Koodak" panose="00000700000000000000" pitchFamily="2" charset="-78"/>
              </a:rPr>
              <a:t>بیت سوم نشان دهنده ترکیب "10" </a:t>
            </a:r>
          </a:p>
          <a:p>
            <a:pPr marL="342900" indent="-342900" algn="r" rtl="1">
              <a:buFont typeface="Arial" panose="020B0604020202020204" pitchFamily="34" charset="0"/>
              <a:buChar char="•"/>
            </a:pPr>
            <a:r>
              <a:rPr lang="fa-IR" sz="2000" dirty="0">
                <a:cs typeface="B Koodak" panose="00000700000000000000" pitchFamily="2" charset="-78"/>
              </a:rPr>
              <a:t>بیت آخر نشان دهنده ترکیب "11"</a:t>
            </a:r>
            <a:endParaRPr lang="en-US" sz="2000" dirty="0">
              <a:cs typeface="B Koodak" panose="00000700000000000000" pitchFamily="2" charset="-78"/>
            </a:endParaRPr>
          </a:p>
        </p:txBody>
      </p:sp>
      <p:sp>
        <p:nvSpPr>
          <p:cNvPr id="6" name="Slide Number Placeholder 5">
            <a:extLst>
              <a:ext uri="{FF2B5EF4-FFF2-40B4-BE49-F238E27FC236}">
                <a16:creationId xmlns:a16="http://schemas.microsoft.com/office/drawing/2014/main" id="{F9A8EDD2-1AD1-2B37-0953-0061D58BD18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65101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83A-C6B6-8574-0AA1-CDFF9432A216}"/>
              </a:ext>
            </a:extLst>
          </p:cNvPr>
          <p:cNvSpPr>
            <a:spLocks noGrp="1"/>
          </p:cNvSpPr>
          <p:nvPr>
            <p:ph type="title"/>
          </p:nvPr>
        </p:nvSpPr>
        <p:spPr>
          <a:xfrm>
            <a:off x="6453809" y="333514"/>
            <a:ext cx="2820193" cy="501374"/>
          </a:xfrm>
        </p:spPr>
        <p:txBody>
          <a:bodyPr>
            <a:normAutofit/>
          </a:bodyPr>
          <a:lstStyle/>
          <a:p>
            <a:pPr algn="r" rtl="1"/>
            <a:r>
              <a:rPr lang="fa-IR" sz="2000" dirty="0">
                <a:cs typeface="B Koodak" panose="00000700000000000000" pitchFamily="2" charset="-78"/>
              </a:rPr>
              <a:t>4.1 الگوریتم جاسازی داده ها</a:t>
            </a:r>
          </a:p>
        </p:txBody>
      </p:sp>
      <p:sp>
        <p:nvSpPr>
          <p:cNvPr id="3" name="Text Placeholder 2">
            <a:extLst>
              <a:ext uri="{FF2B5EF4-FFF2-40B4-BE49-F238E27FC236}">
                <a16:creationId xmlns:a16="http://schemas.microsoft.com/office/drawing/2014/main" id="{92791DC8-2BAD-FD96-1145-B7638B29CF64}"/>
              </a:ext>
            </a:extLst>
          </p:cNvPr>
          <p:cNvSpPr>
            <a:spLocks noGrp="1"/>
          </p:cNvSpPr>
          <p:nvPr>
            <p:ph type="body" idx="1"/>
          </p:nvPr>
        </p:nvSpPr>
        <p:spPr>
          <a:xfrm>
            <a:off x="689113" y="834888"/>
            <a:ext cx="8584890" cy="5571599"/>
          </a:xfrm>
        </p:spPr>
        <p:txBody>
          <a:bodyPr>
            <a:normAutofit fontScale="85000" lnSpcReduction="20000"/>
          </a:bodyPr>
          <a:lstStyle/>
          <a:p>
            <a:pPr algn="l"/>
            <a:r>
              <a:rPr lang="en-US" sz="1800" b="0" i="0" u="none" strike="noStrike" baseline="0" dirty="0">
                <a:latin typeface="Times New Roman" panose="02020603050405020304" pitchFamily="18" charset="0"/>
              </a:rPr>
              <a:t>1. Complement the message bits.</a:t>
            </a:r>
          </a:p>
          <a:p>
            <a:pPr algn="l"/>
            <a:r>
              <a:rPr lang="en-US" sz="1800" b="0" i="0" u="none" strike="noStrike" baseline="0" dirty="0">
                <a:latin typeface="Times New Roman" panose="02020603050405020304" pitchFamily="18" charset="0"/>
              </a:rPr>
              <a:t>2. Generate the set of random pixels using secret key</a:t>
            </a:r>
          </a:p>
          <a:p>
            <a:pPr algn="l"/>
            <a:r>
              <a:rPr lang="en-US" sz="1800" b="0" i="0" u="none" strike="noStrike" baseline="0" dirty="0">
                <a:latin typeface="Times New Roman" panose="02020603050405020304" pitchFamily="18" charset="0"/>
              </a:rPr>
              <a:t>3. For </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 1 to J</a:t>
            </a:r>
          </a:p>
          <a:p>
            <a:pPr algn="l"/>
            <a:r>
              <a:rPr lang="en-US" sz="1800" b="0" i="0" u="none" strike="noStrike" baseline="0" dirty="0">
                <a:latin typeface="Times New Roman" panose="02020603050405020304" pitchFamily="18" charset="0"/>
              </a:rPr>
              <a:t>4. For j = 1 to J</a:t>
            </a:r>
          </a:p>
          <a:p>
            <a:pPr algn="l"/>
            <a:r>
              <a:rPr lang="en-US" sz="1800" b="0" i="0" u="none" strike="noStrike" baseline="0" dirty="0">
                <a:latin typeface="Times New Roman" panose="02020603050405020304" pitchFamily="18" charset="0"/>
              </a:rPr>
              <a:t>5. k1=get the 2nd bit of C(</a:t>
            </a:r>
            <a:r>
              <a:rPr lang="en-US" sz="1800" b="0" i="0" u="none" strike="noStrike" baseline="0" dirty="0" err="1">
                <a:latin typeface="Times New Roman" panose="02020603050405020304" pitchFamily="18" charset="0"/>
              </a:rPr>
              <a:t>i,j</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6. k2= get the 3rd bit of C(</a:t>
            </a:r>
            <a:r>
              <a:rPr lang="en-US" sz="1800" b="0" i="0" u="none" strike="noStrike" baseline="0" dirty="0" err="1">
                <a:latin typeface="Times New Roman" panose="02020603050405020304" pitchFamily="18" charset="0"/>
              </a:rPr>
              <a:t>i,j</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7. m1=get the 1st bit of C(</a:t>
            </a:r>
            <a:r>
              <a:rPr lang="en-US" sz="1800" b="0" i="0" u="none" strike="noStrike" baseline="0" dirty="0" err="1">
                <a:latin typeface="Times New Roman" panose="02020603050405020304" pitchFamily="18" charset="0"/>
              </a:rPr>
              <a:t>i,j</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8. check k1 and k2 belongs to which combination(00,01,10,11)</a:t>
            </a:r>
          </a:p>
          <a:p>
            <a:pPr algn="l"/>
            <a:r>
              <a:rPr lang="en-US" sz="1800" b="0" i="0" u="none" strike="noStrike" baseline="0" dirty="0">
                <a:latin typeface="Times New Roman" panose="02020603050405020304" pitchFamily="18" charset="0"/>
              </a:rPr>
              <a:t>9. if m1==M(</a:t>
            </a:r>
            <a:r>
              <a:rPr lang="en-US" sz="1800" b="0" i="0" u="none" strike="noStrike" baseline="0" dirty="0" err="1">
                <a:latin typeface="Times New Roman" panose="02020603050405020304" pitchFamily="18" charset="0"/>
              </a:rPr>
              <a:t>i,j</a:t>
            </a:r>
            <a:r>
              <a:rPr lang="en-US" sz="1800" b="0" i="0" u="none" strike="noStrike" baseline="0" dirty="0">
                <a:latin typeface="Times New Roman" panose="02020603050405020304" pitchFamily="18" charset="0"/>
              </a:rPr>
              <a:t>) then increment the respective counter for unchanged LSB</a:t>
            </a:r>
          </a:p>
          <a:p>
            <a:pPr algn="l"/>
            <a:r>
              <a:rPr lang="en-US" sz="1800" b="0" i="0" u="none" strike="noStrike" baseline="0" dirty="0">
                <a:latin typeface="Times New Roman" panose="02020603050405020304" pitchFamily="18" charset="0"/>
              </a:rPr>
              <a:t>10. else</a:t>
            </a:r>
          </a:p>
          <a:p>
            <a:pPr algn="l"/>
            <a:r>
              <a:rPr lang="en-US" sz="1800" b="0" i="0" u="none" strike="noStrike" baseline="0" dirty="0">
                <a:latin typeface="Times New Roman" panose="02020603050405020304" pitchFamily="18" charset="0"/>
              </a:rPr>
              <a:t>11. set the LSB of cover image as m1</a:t>
            </a:r>
          </a:p>
          <a:p>
            <a:pPr algn="l"/>
            <a:r>
              <a:rPr lang="en-US" sz="1800" b="0" i="0" u="none" strike="noStrike" baseline="0" dirty="0">
                <a:latin typeface="Times New Roman" panose="02020603050405020304" pitchFamily="18" charset="0"/>
              </a:rPr>
              <a:t>12. increment the respective counter for changed LSB</a:t>
            </a:r>
          </a:p>
          <a:p>
            <a:pPr algn="l"/>
            <a:r>
              <a:rPr lang="en-US" sz="1800" b="0" i="0" u="none" strike="noStrike" baseline="0" dirty="0">
                <a:latin typeface="Times New Roman" panose="02020603050405020304" pitchFamily="18" charset="0"/>
              </a:rPr>
              <a:t>13. </a:t>
            </a:r>
            <a:r>
              <a:rPr lang="en-US" sz="1800" b="0" i="0" u="none" strike="noStrike" baseline="0" dirty="0" err="1">
                <a:latin typeface="Times New Roman" panose="02020603050405020304" pitchFamily="18" charset="0"/>
              </a:rPr>
              <a:t>End;End;End</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14. if counCt00&gt;countNc00 then invert the LSB of all the pixels with 2nd and 3rd bit as 00</a:t>
            </a:r>
          </a:p>
          <a:p>
            <a:pPr algn="l"/>
            <a:r>
              <a:rPr lang="en-US" sz="1800" b="0" i="0" u="none" strike="noStrike" baseline="0" dirty="0">
                <a:latin typeface="Times New Roman" panose="02020603050405020304" pitchFamily="18" charset="0"/>
              </a:rPr>
              <a:t>15. else if counCt10&gt;countN10 then invert the LSB of all the pixels with 2nd and 3rd bit as 01</a:t>
            </a:r>
          </a:p>
          <a:p>
            <a:pPr algn="l"/>
            <a:r>
              <a:rPr lang="en-US" sz="1800" b="0" i="0" u="none" strike="noStrike" baseline="0" dirty="0">
                <a:latin typeface="Times New Roman" panose="02020603050405020304" pitchFamily="18" charset="0"/>
              </a:rPr>
              <a:t>16. else if counCt01&gt;countNc01 then invert the LSB of all the pixels with 2nd and 3rd bit as 10</a:t>
            </a:r>
          </a:p>
          <a:p>
            <a:pPr algn="l"/>
            <a:r>
              <a:rPr lang="en-US" sz="1800" b="0" i="0" u="none" strike="noStrike" baseline="0" dirty="0">
                <a:latin typeface="Times New Roman" panose="02020603050405020304" pitchFamily="18" charset="0"/>
              </a:rPr>
              <a:t>17. Else if counCt11&gt;countNc11 then invert the LSB of all the pixels with 2nd and 3rd bit as 11.</a:t>
            </a:r>
          </a:p>
          <a:p>
            <a:pPr algn="l"/>
            <a:r>
              <a:rPr lang="en-US" sz="1800" b="0" i="0" u="none" strike="noStrike" baseline="0" dirty="0">
                <a:latin typeface="Times New Roman" panose="02020603050405020304" pitchFamily="18" charset="0"/>
              </a:rPr>
              <a:t>18. Make changes into p bits according to counter values and embed in the image.</a:t>
            </a:r>
            <a:endParaRPr lang="fa-IR" dirty="0">
              <a:cs typeface="B Koodak" panose="00000700000000000000" pitchFamily="2" charset="-78"/>
            </a:endParaRPr>
          </a:p>
        </p:txBody>
      </p:sp>
      <p:sp>
        <p:nvSpPr>
          <p:cNvPr id="6" name="Slide Number Placeholder 5">
            <a:extLst>
              <a:ext uri="{FF2B5EF4-FFF2-40B4-BE49-F238E27FC236}">
                <a16:creationId xmlns:a16="http://schemas.microsoft.com/office/drawing/2014/main" id="{A3081D1A-7D17-F5F7-7526-50C87E33761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7572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83A-C6B6-8574-0AA1-CDFF9432A216}"/>
              </a:ext>
            </a:extLst>
          </p:cNvPr>
          <p:cNvSpPr>
            <a:spLocks noGrp="1"/>
          </p:cNvSpPr>
          <p:nvPr>
            <p:ph type="title"/>
          </p:nvPr>
        </p:nvSpPr>
        <p:spPr>
          <a:xfrm>
            <a:off x="1643269" y="333513"/>
            <a:ext cx="7630733" cy="1429026"/>
          </a:xfrm>
        </p:spPr>
        <p:txBody>
          <a:bodyPr>
            <a:normAutofit/>
          </a:bodyPr>
          <a:lstStyle/>
          <a:p>
            <a:pPr algn="r" rtl="1"/>
            <a:r>
              <a:rPr lang="fa-IR" sz="2000" dirty="0">
                <a:cs typeface="B Koodak" panose="00000700000000000000" pitchFamily="2" charset="-78"/>
              </a:rPr>
              <a:t>4.2 الگوریتم استخراج داده</a:t>
            </a:r>
            <a:endParaRPr lang="en-US" sz="2000" dirty="0">
              <a:cs typeface="B Koodak" panose="00000700000000000000" pitchFamily="2" charset="-78"/>
            </a:endParaRPr>
          </a:p>
        </p:txBody>
      </p:sp>
      <p:sp>
        <p:nvSpPr>
          <p:cNvPr id="3" name="Text Placeholder 2">
            <a:extLst>
              <a:ext uri="{FF2B5EF4-FFF2-40B4-BE49-F238E27FC236}">
                <a16:creationId xmlns:a16="http://schemas.microsoft.com/office/drawing/2014/main" id="{92791DC8-2BAD-FD96-1145-B7638B29CF64}"/>
              </a:ext>
            </a:extLst>
          </p:cNvPr>
          <p:cNvSpPr>
            <a:spLocks noGrp="1"/>
          </p:cNvSpPr>
          <p:nvPr>
            <p:ph type="body" idx="1"/>
          </p:nvPr>
        </p:nvSpPr>
        <p:spPr>
          <a:xfrm>
            <a:off x="463825" y="1762539"/>
            <a:ext cx="8810177" cy="4273012"/>
          </a:xfrm>
        </p:spPr>
        <p:txBody>
          <a:bodyPr>
            <a:normAutofit lnSpcReduction="10000"/>
          </a:bodyPr>
          <a:lstStyle/>
          <a:p>
            <a:pPr algn="l"/>
            <a:r>
              <a:rPr lang="en-US" sz="1800" b="0" i="0" u="none" strike="noStrike" baseline="0" dirty="0">
                <a:latin typeface="Times New Roman" panose="02020603050405020304" pitchFamily="18" charset="0"/>
              </a:rPr>
              <a:t>1. Generate the random pixel using key.</a:t>
            </a:r>
          </a:p>
          <a:p>
            <a:pPr algn="l"/>
            <a:r>
              <a:rPr lang="en-US" sz="1800" b="0" i="0" u="none" strike="noStrike" baseline="0" dirty="0">
                <a:latin typeface="Times New Roman" panose="02020603050405020304" pitchFamily="18" charset="0"/>
              </a:rPr>
              <a:t>2. Extract p bits</a:t>
            </a:r>
          </a:p>
          <a:p>
            <a:pPr algn="l"/>
            <a:r>
              <a:rPr lang="en-US" sz="1800" b="0" i="0" u="none" strike="noStrike" baseline="0" dirty="0">
                <a:latin typeface="Times New Roman" panose="02020603050405020304" pitchFamily="18" charset="0"/>
              </a:rPr>
              <a:t>3. if first bit of p is 1 then invert the LSB of all the pixels with 2nd and 3rd bit as 00.</a:t>
            </a:r>
            <a:endParaRPr lang="fa-IR"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4. Else if second bit of p is 1 then invert the LSB of all the pixels with 2nd and 3rd bit as 01</a:t>
            </a:r>
          </a:p>
          <a:p>
            <a:pPr algn="l"/>
            <a:r>
              <a:rPr lang="en-US" sz="1800" b="0" i="0" u="none" strike="noStrike" baseline="0" dirty="0">
                <a:latin typeface="Times New Roman" panose="02020603050405020304" pitchFamily="18" charset="0"/>
              </a:rPr>
              <a:t>5. Else if third bit of p is 1 then invert the LSB of all the pixels with 2nd and 3rd bit as 10</a:t>
            </a:r>
          </a:p>
          <a:p>
            <a:pPr algn="l"/>
            <a:r>
              <a:rPr lang="en-US" sz="1800" b="0" i="0" u="none" strike="noStrike" baseline="0" dirty="0">
                <a:latin typeface="Times New Roman" panose="02020603050405020304" pitchFamily="18" charset="0"/>
              </a:rPr>
              <a:t>6. Else if forth bit of p is 1 then invert the LSB of all the pixels with 2nd and 3rd bit as 11</a:t>
            </a:r>
          </a:p>
          <a:p>
            <a:pPr algn="l"/>
            <a:r>
              <a:rPr lang="en-US" sz="1800" b="0" i="0" u="none" strike="noStrike" baseline="0" dirty="0">
                <a:latin typeface="Times New Roman" panose="02020603050405020304" pitchFamily="18" charset="0"/>
              </a:rPr>
              <a:t>7. For </a:t>
            </a:r>
            <a:r>
              <a:rPr lang="en-US" sz="1800" b="0" i="0" u="none" strike="noStrike" baseline="0" dirty="0" err="1">
                <a:latin typeface="Times New Roman" panose="02020603050405020304" pitchFamily="18" charset="0"/>
              </a:rPr>
              <a:t>i</a:t>
            </a:r>
            <a:r>
              <a:rPr lang="en-US" sz="1800" b="0" i="0" u="none" strike="noStrike" baseline="0" dirty="0">
                <a:latin typeface="Times New Roman" panose="02020603050405020304" pitchFamily="18" charset="0"/>
              </a:rPr>
              <a:t> = 1 to N</a:t>
            </a:r>
          </a:p>
          <a:p>
            <a:pPr algn="l"/>
            <a:r>
              <a:rPr lang="en-US" sz="1800" b="0" i="0" u="none" strike="noStrike" baseline="0" dirty="0">
                <a:latin typeface="Times New Roman" panose="02020603050405020304" pitchFamily="18" charset="0"/>
              </a:rPr>
              <a:t>8. For j = 1 to N</a:t>
            </a:r>
          </a:p>
          <a:p>
            <a:pPr algn="l"/>
            <a:r>
              <a:rPr lang="en-US" sz="1800" b="0" i="0" u="none" strike="noStrike" baseline="0" dirty="0">
                <a:latin typeface="Times New Roman" panose="02020603050405020304" pitchFamily="18" charset="0"/>
              </a:rPr>
              <a:t>9. If s(</a:t>
            </a:r>
            <a:r>
              <a:rPr lang="en-US" sz="1800" b="0" i="0" u="none" strike="noStrike" baseline="0" dirty="0" err="1">
                <a:latin typeface="Times New Roman" panose="02020603050405020304" pitchFamily="18" charset="0"/>
              </a:rPr>
              <a:t>i,j</a:t>
            </a:r>
            <a:r>
              <a:rPr lang="en-US" sz="1800" b="0" i="0" u="none" strike="noStrike" baseline="0" dirty="0">
                <a:latin typeface="Times New Roman" panose="02020603050405020304" pitchFamily="18" charset="0"/>
              </a:rPr>
              <a:t>)==even then M(</a:t>
            </a:r>
            <a:r>
              <a:rPr lang="en-US" sz="1800" b="0" i="0" u="none" strike="noStrike" baseline="0" dirty="0" err="1">
                <a:latin typeface="Times New Roman" panose="02020603050405020304" pitchFamily="18" charset="0"/>
              </a:rPr>
              <a:t>i,j</a:t>
            </a:r>
            <a:r>
              <a:rPr lang="en-US" sz="1800" b="0" i="0" u="none" strike="noStrike" baseline="0" dirty="0">
                <a:latin typeface="Times New Roman" panose="02020603050405020304" pitchFamily="18" charset="0"/>
              </a:rPr>
              <a:t>)=1</a:t>
            </a:r>
          </a:p>
          <a:p>
            <a:pPr algn="l"/>
            <a:r>
              <a:rPr lang="da-DK" sz="1800" b="0" i="0" u="none" strike="noStrike" baseline="0" dirty="0">
                <a:latin typeface="Times New Roman" panose="02020603050405020304" pitchFamily="18" charset="0"/>
              </a:rPr>
              <a:t>10. Else M(i,j)=0</a:t>
            </a:r>
          </a:p>
          <a:p>
            <a:pPr algn="l"/>
            <a:r>
              <a:rPr lang="en-US" sz="1800" b="0" i="0" u="none" strike="noStrike" baseline="0" dirty="0">
                <a:latin typeface="Times New Roman" panose="02020603050405020304" pitchFamily="18" charset="0"/>
              </a:rPr>
              <a:t>11. </a:t>
            </a:r>
            <a:r>
              <a:rPr lang="en-US" sz="1800" b="0" i="0" u="none" strike="noStrike" baseline="0" dirty="0" err="1">
                <a:latin typeface="Times New Roman" panose="02020603050405020304" pitchFamily="18" charset="0"/>
              </a:rPr>
              <a:t>End;End;End</a:t>
            </a:r>
            <a:r>
              <a:rPr lang="en-US" sz="1800" b="0" i="0" u="none" strike="noStrike" baseline="0" dirty="0">
                <a:latin typeface="Times New Roman" panose="02020603050405020304" pitchFamily="18" charset="0"/>
              </a:rPr>
              <a:t>;</a:t>
            </a:r>
            <a:endParaRPr lang="en-US" dirty="0">
              <a:cs typeface="B Koodak" panose="00000700000000000000" pitchFamily="2" charset="-78"/>
            </a:endParaRPr>
          </a:p>
        </p:txBody>
      </p:sp>
      <p:sp>
        <p:nvSpPr>
          <p:cNvPr id="6" name="Slide Number Placeholder 5">
            <a:extLst>
              <a:ext uri="{FF2B5EF4-FFF2-40B4-BE49-F238E27FC236}">
                <a16:creationId xmlns:a16="http://schemas.microsoft.com/office/drawing/2014/main" id="{C8FF5E0B-FD02-DC03-F79D-151537509DD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7244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315B-69D6-94BE-2D90-08DE05F2FE7C}"/>
              </a:ext>
            </a:extLst>
          </p:cNvPr>
          <p:cNvSpPr>
            <a:spLocks noGrp="1"/>
          </p:cNvSpPr>
          <p:nvPr>
            <p:ph type="title"/>
          </p:nvPr>
        </p:nvSpPr>
        <p:spPr>
          <a:xfrm>
            <a:off x="1523999" y="816637"/>
            <a:ext cx="7750003" cy="1977887"/>
          </a:xfrm>
        </p:spPr>
        <p:txBody>
          <a:bodyPr/>
          <a:lstStyle/>
          <a:p>
            <a:pPr algn="r" rtl="1"/>
            <a:r>
              <a:rPr lang="fa-IR" dirty="0">
                <a:cs typeface="B Koodak" panose="00000700000000000000" pitchFamily="2" charset="-78"/>
              </a:rPr>
              <a:t>5. نتیجه و تجزیه و تحلیل</a:t>
            </a:r>
          </a:p>
        </p:txBody>
      </p:sp>
      <p:sp>
        <p:nvSpPr>
          <p:cNvPr id="3" name="Text Placeholder 2">
            <a:extLst>
              <a:ext uri="{FF2B5EF4-FFF2-40B4-BE49-F238E27FC236}">
                <a16:creationId xmlns:a16="http://schemas.microsoft.com/office/drawing/2014/main" id="{BDC9C1A2-8B8F-9BA6-05EB-B863B2218A7C}"/>
              </a:ext>
            </a:extLst>
          </p:cNvPr>
          <p:cNvSpPr>
            <a:spLocks noGrp="1"/>
          </p:cNvSpPr>
          <p:nvPr>
            <p:ph type="body" idx="1"/>
          </p:nvPr>
        </p:nvSpPr>
        <p:spPr>
          <a:xfrm>
            <a:off x="596348" y="1032013"/>
            <a:ext cx="8677654" cy="5009349"/>
          </a:xfrm>
        </p:spPr>
        <p:txBody>
          <a:bodyPr/>
          <a:lstStyle/>
          <a:p>
            <a:pPr algn="r" rtl="1"/>
            <a:r>
              <a:rPr lang="fa-IR" dirty="0">
                <a:cs typeface="B Koodak" panose="00000700000000000000" pitchFamily="2" charset="-78"/>
              </a:rPr>
              <a:t>آزمایش‌هایی برای اثبات کارایی روش پیشنهادی شبیه‌سازی بر روی </a:t>
            </a:r>
            <a:r>
              <a:rPr lang="en-US" dirty="0" err="1">
                <a:cs typeface="B Koodak" panose="00000700000000000000" pitchFamily="2" charset="-78"/>
              </a:rPr>
              <a:t>Matlab</a:t>
            </a:r>
            <a:r>
              <a:rPr lang="en-US" dirty="0">
                <a:cs typeface="B Koodak" panose="00000700000000000000" pitchFamily="2" charset="-78"/>
              </a:rPr>
              <a:t> 14 </a:t>
            </a:r>
            <a:r>
              <a:rPr lang="fa-IR" dirty="0">
                <a:cs typeface="B Koodak" panose="00000700000000000000" pitchFamily="2" charset="-78"/>
              </a:rPr>
              <a:t> </a:t>
            </a:r>
          </a:p>
          <a:p>
            <a:pPr marL="285750" indent="-285750" algn="r" rtl="1">
              <a:buFont typeface="Wingdings" panose="05000000000000000000" pitchFamily="2" charset="2"/>
              <a:buChar char="ü"/>
            </a:pPr>
            <a:r>
              <a:rPr lang="fa-IR" dirty="0">
                <a:cs typeface="B Koodak" panose="00000700000000000000" pitchFamily="2" charset="-78"/>
              </a:rPr>
              <a:t>تفاوت‌های بصری بین تصاویر جلد اصلی و تصاویر استگو با پیام تکمیل‌شده و تکنیک </a:t>
            </a:r>
            <a:r>
              <a:rPr lang="en-US" dirty="0">
                <a:cs typeface="B Koodak" panose="00000700000000000000" pitchFamily="2" charset="-78"/>
              </a:rPr>
              <a:t>LSB </a:t>
            </a:r>
            <a:r>
              <a:rPr lang="fa-IR" dirty="0">
                <a:cs typeface="B Koodak" panose="00000700000000000000" pitchFamily="2" charset="-78"/>
              </a:rPr>
              <a:t>معکوس به سختی با چشم غیر مسلح تشخیص داده می‌شود.</a:t>
            </a:r>
            <a:endParaRPr lang="en-US" dirty="0">
              <a:cs typeface="B Koodak" panose="00000700000000000000" pitchFamily="2" charset="-78"/>
            </a:endParaRPr>
          </a:p>
        </p:txBody>
      </p:sp>
      <p:sp>
        <p:nvSpPr>
          <p:cNvPr id="6" name="Slide Number Placeholder 5">
            <a:extLst>
              <a:ext uri="{FF2B5EF4-FFF2-40B4-BE49-F238E27FC236}">
                <a16:creationId xmlns:a16="http://schemas.microsoft.com/office/drawing/2014/main" id="{C3693025-F48C-7096-456E-F2B4F371BF0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708944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970</TotalTime>
  <Words>995</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استگانوگرافی تصویر بر اساس پیام تکمیل شده و جایگزینیLSB  بیت معکوس</vt:lpstr>
      <vt:lpstr>خلاصه</vt:lpstr>
      <vt:lpstr>1. معرفی</vt:lpstr>
      <vt:lpstr>2. بررسی ادبیات</vt:lpstr>
      <vt:lpstr>3. مقدمات</vt:lpstr>
      <vt:lpstr>4. روش پیشنهادی</vt:lpstr>
      <vt:lpstr>4.1 الگوریتم جاسازی داده ها</vt:lpstr>
      <vt:lpstr>4.2 الگوریتم استخراج داده</vt:lpstr>
      <vt:lpstr>5. نتیجه و تجزیه و تحلیل</vt:lpstr>
      <vt:lpstr>5.1 تجزیه و تحلیل PSNR</vt:lpstr>
      <vt:lpstr>PowerPoint Presentation</vt:lpstr>
      <vt:lpstr>PowerPoint Presentation</vt:lpstr>
      <vt:lpstr>PowerPoint Presentation</vt:lpstr>
      <vt:lpstr>نتیجه گیری</vt:lpstr>
      <vt:lpstr>سپاس از توجهتون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نهان نگاری متن</dc:title>
  <dc:creator>top</dc:creator>
  <cp:lastModifiedBy>top</cp:lastModifiedBy>
  <cp:revision>26</cp:revision>
  <dcterms:created xsi:type="dcterms:W3CDTF">2023-02-20T08:38:54Z</dcterms:created>
  <dcterms:modified xsi:type="dcterms:W3CDTF">2023-06-07T13:48:38Z</dcterms:modified>
</cp:coreProperties>
</file>