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  <a:srgbClr val="FFF2CC"/>
    <a:srgbClr val="F79646"/>
    <a:srgbClr val="E4831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ree\Desktop\AstroSage%20Call%20Centre%20Performance\AstoSage%20Project%20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ree\Desktop\AstroSage%20Call%20Centre%20Performance\AstoSage%20Project%20Analys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ree\Desktop\AstroSage%20Call%20Centre%20Performance\AstoSage%20Project%20Analysi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ree\Desktop\AstroSage%20Call%20Centre%20Performance\AstoSage%20Project%20Analysi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ree\Desktop\AstroSage%20Call%20Centre%20Performance\AstoSage%20Project%20Analysi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ree\Desktop\AstroSage%20Call%20Centre%20Performance\AstoSage%20Project%20Analysi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ree\Desktop\AstroSage%20Call%20Centre%20Performance\AstoSage%20Project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5"/>
  <c:pivotSource>
    <c:name>[AstoSage Project Analysis.xlsx]pivot and charts!PivotTable8</c:name>
    <c:fmtId val="22"/>
  </c:pivotSource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Website Distribution</a:t>
            </a:r>
          </a:p>
        </c:rich>
      </c:tx>
      <c:layout/>
    </c:title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>
              <a:lumMod val="5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3">
              <a:lumMod val="5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lumMod val="75000"/>
            </a:schemeClr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lumMod val="5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lumMod val="75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>
              <a:lumMod val="75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dLblPos val="inEnd"/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lumMod val="75000"/>
            </a:schemeClr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Percent val="1"/>
        </c:dLbl>
      </c:pivotFmt>
      <c:pivotFmt>
        <c:idx val="12"/>
        <c:spPr>
          <a:solidFill>
            <a:schemeClr val="accent1">
              <a:lumMod val="5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lumMod val="75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>
              <a:lumMod val="75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dLblPos val="inEnd"/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rotX val="30"/>
      <c:depthPercent val="100"/>
      <c:perspective val="30"/>
    </c:view3D>
    <c:plotArea>
      <c:layout>
        <c:manualLayout>
          <c:layoutTarget val="inner"/>
          <c:xMode val="edge"/>
          <c:yMode val="edge"/>
          <c:x val="0"/>
          <c:y val="0.19007936353329408"/>
          <c:w val="0.75474651369967372"/>
          <c:h val="0.72580386259238627"/>
        </c:manualLayout>
      </c:layout>
      <c:pie3DChart>
        <c:varyColors val="1"/>
        <c:ser>
          <c:idx val="0"/>
          <c:order val="0"/>
          <c:tx>
            <c:strRef>
              <c:f>'pivot and charts'!$BU$6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0"/>
              <c:layout/>
              <c:dLblPos val="inEnd"/>
              <c:showVal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dLblPos val="inEnd"/>
              <c:showVal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/>
              </c:extLst>
            </c:dLbl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dLblPos val="inEnd"/>
            <c:showPercent val="1"/>
            <c:showLeaderLines val="1"/>
          </c:dLbls>
          <c:cat>
            <c:strRef>
              <c:f>'pivot and charts'!$BT$7:$BT$10</c:f>
              <c:strCache>
                <c:ptCount val="3"/>
                <c:pt idx="0">
                  <c:v>app</c:v>
                </c:pt>
                <c:pt idx="1">
                  <c:v>dashboard</c:v>
                </c:pt>
                <c:pt idx="2">
                  <c:v>gurucool</c:v>
                </c:pt>
              </c:strCache>
            </c:strRef>
          </c:cat>
          <c:val>
            <c:numRef>
              <c:f>'pivot and charts'!$BU$7:$BU$10</c:f>
              <c:numCache>
                <c:formatCode>0</c:formatCode>
                <c:ptCount val="3"/>
                <c:pt idx="0">
                  <c:v>7800</c:v>
                </c:pt>
                <c:pt idx="1">
                  <c:v>2</c:v>
                </c:pt>
                <c:pt idx="2">
                  <c:v>20225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4D9E-47CF-8B36-E717C54A3441}"/>
            </c:ext>
          </c:extLst>
        </c:ser>
      </c:pie3DChart>
    </c:plotArea>
    <c:legend>
      <c:legendPos val="r"/>
      <c:layout/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>
        <a:lumMod val="90000"/>
      </a:schemeClr>
    </a:solidFill>
  </c:spPr>
  <c:txPr>
    <a:bodyPr/>
    <a:lstStyle/>
    <a:p>
      <a:pPr>
        <a:defRPr sz="1800"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[AstoSage Project Analysis.xlsx]pivot and charts!PivotTable6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Chat</a:t>
            </a:r>
            <a:r>
              <a:rPr lang="en-US" baseline="0"/>
              <a:t> Status Distribution</a:t>
            </a:r>
            <a:endParaRPr lang="en-US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CatName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marker>
          <c:symbol val="none"/>
        </c:marker>
        <c:dLbl>
          <c:idx val="0"/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4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5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marker>
          <c:symbol val="none"/>
        </c:marker>
        <c:dLbl>
          <c:idx val="0"/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showPercent val="1"/>
        </c:dLbl>
      </c:pivotFmt>
      <c:pivotFmt>
        <c:idx val="16"/>
        <c:spPr>
          <a:solidFill>
            <a:schemeClr val="accent1">
              <a:lumMod val="75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4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5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20500064493343997"/>
          <c:y val="0.22146914258279857"/>
          <c:w val="0.42463695192505474"/>
          <c:h val="0.67815141452794825"/>
        </c:manualLayout>
      </c:layout>
      <c:pieChart>
        <c:varyColors val="1"/>
        <c:ser>
          <c:idx val="0"/>
          <c:order val="0"/>
          <c:tx>
            <c:strRef>
              <c:f>'pivot and charts'!$AV$3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BBF-41DE-8AB5-5197FECCB182}"/>
              </c:ext>
            </c:extLst>
          </c:dPt>
          <c:dPt>
            <c:idx val="1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BBF-41DE-8AB5-5197FECCB182}"/>
              </c:ext>
            </c:extLst>
          </c:dPt>
          <c:dPt>
            <c:idx val="2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Val val="1"/>
            <c:showPercent val="1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</c:dLbls>
          <c:cat>
            <c:strRef>
              <c:f>'pivot and charts'!$AU$4:$AU$9</c:f>
              <c:strCache>
                <c:ptCount val="5"/>
                <c:pt idx="0">
                  <c:v>completed</c:v>
                </c:pt>
                <c:pt idx="1">
                  <c:v>failed</c:v>
                </c:pt>
                <c:pt idx="2">
                  <c:v>incomplete</c:v>
                </c:pt>
                <c:pt idx="3">
                  <c:v>pending</c:v>
                </c:pt>
                <c:pt idx="4">
                  <c:v>started</c:v>
                </c:pt>
              </c:strCache>
            </c:strRef>
          </c:cat>
          <c:val>
            <c:numRef>
              <c:f>'pivot and charts'!$AV$4:$AV$9</c:f>
              <c:numCache>
                <c:formatCode>General</c:formatCode>
                <c:ptCount val="5"/>
                <c:pt idx="0">
                  <c:v>5535</c:v>
                </c:pt>
                <c:pt idx="1">
                  <c:v>7256</c:v>
                </c:pt>
                <c:pt idx="2">
                  <c:v>6641</c:v>
                </c:pt>
                <c:pt idx="3">
                  <c:v>48</c:v>
                </c:pt>
                <c:pt idx="4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0BBF-41DE-8AB5-5197FECCB182}"/>
            </c:ext>
          </c:extLst>
        </c:ser>
        <c:dLbls>
          <c:showVal val="1"/>
        </c:dLbls>
        <c:firstSliceAng val="0"/>
      </c:pieChart>
      <c:spPr>
        <a:solidFill>
          <a:schemeClr val="bg2">
            <a:lumMod val="90000"/>
          </a:schemeClr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280074365704284"/>
          <c:y val="0.37638743073782505"/>
          <c:w val="0.15886592300962379"/>
          <c:h val="0.39062773403324635"/>
        </c:manualLayout>
      </c:layout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>
        <a:lumMod val="90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"/>
  <c:pivotSource>
    <c:name>[AstoSage Project Analysis.xlsx]pivot and charts!PivotTable5</c:name>
    <c:fmtId val="1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Call</a:t>
            </a:r>
            <a:r>
              <a:rPr lang="en-US" baseline="0"/>
              <a:t> Status Distribution</a:t>
            </a:r>
            <a:endParaRPr lang="en-US"/>
          </a:p>
        </c:rich>
      </c:tx>
      <c:layout/>
    </c:title>
    <c:pivotFmts>
      <c:pivotFmt>
        <c:idx val="0"/>
        <c:dLbl>
          <c:idx val="0"/>
          <c:showPercent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  <c:showPercent val="1"/>
        </c:dLbl>
      </c:pivotFmt>
      <c:pivotFmt>
        <c:idx val="3"/>
        <c:dLbl>
          <c:idx val="0"/>
          <c:layout>
            <c:manualLayout>
              <c:x val="-4.3449647741400754E-2"/>
              <c:y val="-1.3331510644502779E-2"/>
            </c:manualLayout>
          </c:layout>
          <c:showVal val="1"/>
          <c:showPercent val="1"/>
        </c:dLbl>
      </c:pivotFmt>
      <c:pivotFmt>
        <c:idx val="4"/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  <c:showPercent val="1"/>
        </c:dLbl>
      </c:pivotFmt>
      <c:pivotFmt>
        <c:idx val="6"/>
        <c:dLbl>
          <c:idx val="0"/>
          <c:layout>
            <c:manualLayout>
              <c:x val="-4.3449647741400754E-2"/>
              <c:y val="-1.3331510644502779E-2"/>
            </c:manualLayout>
          </c:layout>
          <c:showVal val="1"/>
          <c:showPercent val="1"/>
        </c:dLbl>
      </c:pivotFmt>
    </c:pivotFmts>
    <c:view3D>
      <c:rotX val="75"/>
      <c:perspective val="30"/>
    </c:view3D>
    <c:plotArea>
      <c:layout/>
      <c:pie3DChart>
        <c:varyColors val="1"/>
        <c:ser>
          <c:idx val="0"/>
          <c:order val="0"/>
          <c:tx>
            <c:strRef>
              <c:f>'pivot and charts'!$AJ$3</c:f>
              <c:strCache>
                <c:ptCount val="1"/>
                <c:pt idx="0">
                  <c:v>Total</c:v>
                </c:pt>
              </c:strCache>
            </c:strRef>
          </c:tx>
          <c:dLbls>
            <c:dLbl>
              <c:idx val="0"/>
              <c:layout>
                <c:manualLayout>
                  <c:x val="-4.3449647741400754E-2"/>
                  <c:y val="-1.3331510644502779E-2"/>
                </c:manualLayout>
              </c:layout>
              <c:showVal val="1"/>
              <c:showPercent val="1"/>
            </c:dLbl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  <c:showPercent val="1"/>
            <c:showLeaderLines val="1"/>
          </c:dLbls>
          <c:cat>
            <c:strRef>
              <c:f>'pivot and charts'!$AI$4:$AI$9</c:f>
              <c:strCache>
                <c:ptCount val="5"/>
                <c:pt idx="0">
                  <c:v>busy</c:v>
                </c:pt>
                <c:pt idx="1">
                  <c:v>completed</c:v>
                </c:pt>
                <c:pt idx="2">
                  <c:v>failed</c:v>
                </c:pt>
                <c:pt idx="3">
                  <c:v>incomplete</c:v>
                </c:pt>
                <c:pt idx="4">
                  <c:v>no-answer</c:v>
                </c:pt>
              </c:strCache>
            </c:strRef>
          </c:cat>
          <c:val>
            <c:numRef>
              <c:f>'pivot and charts'!$AJ$4:$AJ$9</c:f>
              <c:numCache>
                <c:formatCode>General</c:formatCode>
                <c:ptCount val="5"/>
                <c:pt idx="0">
                  <c:v>1270</c:v>
                </c:pt>
                <c:pt idx="1">
                  <c:v>3453</c:v>
                </c:pt>
                <c:pt idx="2">
                  <c:v>1214</c:v>
                </c:pt>
                <c:pt idx="3">
                  <c:v>875</c:v>
                </c:pt>
                <c:pt idx="4">
                  <c:v>1729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spPr>
    <a:solidFill>
      <a:schemeClr val="bg2">
        <a:lumMod val="90000"/>
      </a:schemeClr>
    </a:solidFill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5"/>
  <c:pivotSource>
    <c:name>[AstoSage Project Analysis.xlsx]pivot and charts!PivotTable2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spc="2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 sz="2000" b="1">
                <a:solidFill>
                  <a:sysClr val="windowText" lastClr="000000"/>
                </a:solidFill>
              </a:rPr>
              <a:t>Daily</a:t>
            </a:r>
            <a:r>
              <a:rPr lang="en-IN" sz="2000" b="1" baseline="0">
                <a:solidFill>
                  <a:sysClr val="windowText" lastClr="000000"/>
                </a:solidFill>
              </a:rPr>
              <a:t> Call Volumes</a:t>
            </a:r>
            <a:endParaRPr lang="en-IN" sz="2000" b="1">
              <a:solidFill>
                <a:sysClr val="windowText" lastClr="000000"/>
              </a:solidFill>
            </a:endParaRP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gradFill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3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3"/>
            </a:solidFill>
            <a:ln w="9525" cap="flat" cmpd="sng" algn="ctr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2225" cap="rnd" cmpd="sng" algn="ctr">
            <a:solidFill>
              <a:schemeClr val="accent3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3"/>
            </a:solidFill>
            <a:ln w="9525" cap="flat" cmpd="sng" algn="ctr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ln w="22225" cap="rnd" cmpd="sng" algn="ctr">
            <a:solidFill>
              <a:schemeClr val="accent3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3"/>
            </a:solidFill>
            <a:ln w="9525" cap="flat" cmpd="sng" algn="ctr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ln w="22225" cap="rnd" cmpd="sng" algn="ctr">
            <a:solidFill>
              <a:schemeClr val="accent3"/>
            </a:solidFill>
            <a:round/>
          </a:ln>
          <a:effectLst/>
        </c:spPr>
        <c:marker>
          <c:symbol val="circle"/>
          <c:size val="4"/>
          <c:spPr>
            <a:solidFill>
              <a:schemeClr val="accent3"/>
            </a:solidFill>
            <a:ln w="9525" cap="flat" cmpd="sng" algn="ctr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Val val="1"/>
        </c:dLbl>
      </c:pivotFmt>
    </c:pivotFmts>
    <c:plotArea>
      <c:layout>
        <c:manualLayout>
          <c:layoutTarget val="inner"/>
          <c:xMode val="edge"/>
          <c:yMode val="edge"/>
          <c:x val="8.6960889279500533E-2"/>
          <c:y val="0.14056932629374502"/>
          <c:w val="0.86354862877417315"/>
          <c:h val="0.66420521532108356"/>
        </c:manualLayout>
      </c:layout>
      <c:lineChart>
        <c:grouping val="standard"/>
        <c:ser>
          <c:idx val="0"/>
          <c:order val="0"/>
          <c:tx>
            <c:strRef>
              <c:f>'pivot and charts'!$BB$3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3"/>
              </a:solidFill>
              <a:ln w="9525" cap="flat" cmpd="sng" algn="ctr">
                <a:solidFill>
                  <a:schemeClr val="bg2">
                    <a:lumMod val="25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Val val="1"/>
          </c:dLbls>
          <c:cat>
            <c:strRef>
              <c:f>'pivot and charts'!$BA$4:$BA$38</c:f>
              <c:strCache>
                <c:ptCount val="34"/>
                <c:pt idx="0">
                  <c:v>2023-12-01</c:v>
                </c:pt>
                <c:pt idx="1">
                  <c:v>2023-12-02</c:v>
                </c:pt>
                <c:pt idx="2">
                  <c:v>2023-12-03</c:v>
                </c:pt>
                <c:pt idx="3">
                  <c:v>2023-12-04</c:v>
                </c:pt>
                <c:pt idx="4">
                  <c:v>2023-12-05</c:v>
                </c:pt>
                <c:pt idx="5">
                  <c:v>2023-12-06</c:v>
                </c:pt>
                <c:pt idx="6">
                  <c:v>2023-12-07</c:v>
                </c:pt>
                <c:pt idx="7">
                  <c:v>2023-12-08</c:v>
                </c:pt>
                <c:pt idx="8">
                  <c:v>2023-12-09</c:v>
                </c:pt>
                <c:pt idx="9">
                  <c:v>2023-12-10</c:v>
                </c:pt>
                <c:pt idx="10">
                  <c:v>2023-12-11</c:v>
                </c:pt>
                <c:pt idx="11">
                  <c:v>2023-12-12</c:v>
                </c:pt>
                <c:pt idx="12">
                  <c:v>2023-12-13</c:v>
                </c:pt>
                <c:pt idx="13">
                  <c:v>2023-12-14</c:v>
                </c:pt>
                <c:pt idx="14">
                  <c:v>2023-12-15</c:v>
                </c:pt>
                <c:pt idx="15">
                  <c:v>2023-12-16</c:v>
                </c:pt>
                <c:pt idx="16">
                  <c:v>2023-12-17</c:v>
                </c:pt>
                <c:pt idx="17">
                  <c:v>2023-12-18</c:v>
                </c:pt>
                <c:pt idx="18">
                  <c:v>2023-12-19</c:v>
                </c:pt>
                <c:pt idx="19">
                  <c:v>2023-12-20</c:v>
                </c:pt>
                <c:pt idx="20">
                  <c:v>2023-12-21</c:v>
                </c:pt>
                <c:pt idx="21">
                  <c:v>2023-12-22</c:v>
                </c:pt>
                <c:pt idx="22">
                  <c:v>2023-12-23</c:v>
                </c:pt>
                <c:pt idx="23">
                  <c:v>2023-12-24</c:v>
                </c:pt>
                <c:pt idx="24">
                  <c:v>2023-12-25</c:v>
                </c:pt>
                <c:pt idx="25">
                  <c:v>2023-12-26</c:v>
                </c:pt>
                <c:pt idx="26">
                  <c:v>2023-12-27</c:v>
                </c:pt>
                <c:pt idx="27">
                  <c:v>2023-12-28</c:v>
                </c:pt>
                <c:pt idx="28">
                  <c:v>2023-12-29</c:v>
                </c:pt>
                <c:pt idx="29">
                  <c:v>2023-12-30</c:v>
                </c:pt>
                <c:pt idx="30">
                  <c:v>2023-12-31</c:v>
                </c:pt>
                <c:pt idx="31">
                  <c:v>2024-01-01</c:v>
                </c:pt>
                <c:pt idx="32">
                  <c:v>2024-01-02</c:v>
                </c:pt>
                <c:pt idx="33">
                  <c:v>2024-01-03</c:v>
                </c:pt>
              </c:strCache>
            </c:strRef>
          </c:cat>
          <c:val>
            <c:numRef>
              <c:f>'pivot and charts'!$BB$4:$BB$38</c:f>
              <c:numCache>
                <c:formatCode>General</c:formatCode>
                <c:ptCount val="34"/>
                <c:pt idx="0">
                  <c:v>1056</c:v>
                </c:pt>
                <c:pt idx="1">
                  <c:v>1006</c:v>
                </c:pt>
                <c:pt idx="2">
                  <c:v>994</c:v>
                </c:pt>
                <c:pt idx="3">
                  <c:v>931</c:v>
                </c:pt>
                <c:pt idx="4">
                  <c:v>715</c:v>
                </c:pt>
                <c:pt idx="5">
                  <c:v>523</c:v>
                </c:pt>
                <c:pt idx="6">
                  <c:v>531</c:v>
                </c:pt>
                <c:pt idx="7">
                  <c:v>338</c:v>
                </c:pt>
                <c:pt idx="8">
                  <c:v>438</c:v>
                </c:pt>
                <c:pt idx="9">
                  <c:v>594</c:v>
                </c:pt>
                <c:pt idx="10">
                  <c:v>582</c:v>
                </c:pt>
                <c:pt idx="11">
                  <c:v>555</c:v>
                </c:pt>
                <c:pt idx="12">
                  <c:v>619</c:v>
                </c:pt>
                <c:pt idx="13">
                  <c:v>917</c:v>
                </c:pt>
                <c:pt idx="14">
                  <c:v>1324</c:v>
                </c:pt>
                <c:pt idx="15">
                  <c:v>952</c:v>
                </c:pt>
                <c:pt idx="16">
                  <c:v>929</c:v>
                </c:pt>
                <c:pt idx="17">
                  <c:v>1074</c:v>
                </c:pt>
                <c:pt idx="18">
                  <c:v>1046</c:v>
                </c:pt>
                <c:pt idx="19">
                  <c:v>855</c:v>
                </c:pt>
                <c:pt idx="20">
                  <c:v>816</c:v>
                </c:pt>
                <c:pt idx="21">
                  <c:v>775</c:v>
                </c:pt>
                <c:pt idx="22">
                  <c:v>1059</c:v>
                </c:pt>
                <c:pt idx="23">
                  <c:v>1061</c:v>
                </c:pt>
                <c:pt idx="24">
                  <c:v>1098</c:v>
                </c:pt>
                <c:pt idx="25">
                  <c:v>808</c:v>
                </c:pt>
                <c:pt idx="26">
                  <c:v>1001</c:v>
                </c:pt>
                <c:pt idx="27">
                  <c:v>1077</c:v>
                </c:pt>
                <c:pt idx="28">
                  <c:v>1022</c:v>
                </c:pt>
                <c:pt idx="29">
                  <c:v>778</c:v>
                </c:pt>
                <c:pt idx="30">
                  <c:v>1014</c:v>
                </c:pt>
                <c:pt idx="31">
                  <c:v>325</c:v>
                </c:pt>
                <c:pt idx="32">
                  <c:v>845</c:v>
                </c:pt>
                <c:pt idx="33">
                  <c:v>369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6B-4DC1-9C2A-64F61A898FFB}"/>
            </c:ext>
          </c:extLst>
        </c:ser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axId val="68418176"/>
        <c:axId val="70612096"/>
      </c:lineChart>
      <c:catAx>
        <c:axId val="6841817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spc="2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12096"/>
        <c:crosses val="autoZero"/>
        <c:auto val="1"/>
        <c:lblAlgn val="ctr"/>
        <c:lblOffset val="100"/>
      </c:catAx>
      <c:valAx>
        <c:axId val="70612096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spc="2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18176"/>
        <c:crosses val="autoZero"/>
        <c:crossBetween val="between"/>
      </c:valAx>
      <c:spPr>
        <a:solidFill>
          <a:schemeClr val="bg2">
            <a:lumMod val="90000"/>
          </a:schemeClr>
        </a:solidFill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>
        <a:lumMod val="90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7"/>
  <c:pivotSource>
    <c:name>[AstoSage Project Analysis.xlsx]pivot and charts!PivotTable9</c:name>
    <c:fmtId val="10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Hourly</a:t>
            </a:r>
            <a:r>
              <a:rPr lang="en-US" baseline="0"/>
              <a:t> Call Distribution</a:t>
            </a:r>
            <a:endParaRPr lang="en-US"/>
          </a:p>
        </c:rich>
      </c:tx>
      <c:layout/>
    </c:title>
    <c:pivotFmts>
      <c:pivotFmt>
        <c:idx val="0"/>
      </c:pivotFmt>
      <c:pivotFmt>
        <c:idx val="1"/>
      </c:pivotFmt>
      <c:pivotFmt>
        <c:idx val="2"/>
        <c:marker>
          <c:symbol val="none"/>
        </c:marker>
        <c:dLbl>
          <c:idx val="0"/>
          <c:delete val="1"/>
        </c:dLbl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'pivot and charts'!$CD$6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</c:spPr>
          <c:cat>
            <c:strRef>
              <c:f>'pivot and charts'!$CC$7:$CC$31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'pivot and charts'!$CD$7:$CD$31</c:f>
              <c:numCache>
                <c:formatCode>General</c:formatCode>
                <c:ptCount val="24"/>
                <c:pt idx="0">
                  <c:v>226</c:v>
                </c:pt>
                <c:pt idx="1">
                  <c:v>304</c:v>
                </c:pt>
                <c:pt idx="2">
                  <c:v>560</c:v>
                </c:pt>
                <c:pt idx="3">
                  <c:v>856</c:v>
                </c:pt>
                <c:pt idx="4">
                  <c:v>1153</c:v>
                </c:pt>
                <c:pt idx="5">
                  <c:v>1438</c:v>
                </c:pt>
                <c:pt idx="6">
                  <c:v>1855</c:v>
                </c:pt>
                <c:pt idx="7">
                  <c:v>1664</c:v>
                </c:pt>
                <c:pt idx="8">
                  <c:v>1875</c:v>
                </c:pt>
                <c:pt idx="9">
                  <c:v>1673</c:v>
                </c:pt>
                <c:pt idx="10">
                  <c:v>1704</c:v>
                </c:pt>
                <c:pt idx="11">
                  <c:v>1472</c:v>
                </c:pt>
                <c:pt idx="12">
                  <c:v>1591</c:v>
                </c:pt>
                <c:pt idx="13">
                  <c:v>1574</c:v>
                </c:pt>
                <c:pt idx="14">
                  <c:v>1673</c:v>
                </c:pt>
                <c:pt idx="15">
                  <c:v>1747</c:v>
                </c:pt>
                <c:pt idx="16">
                  <c:v>1773</c:v>
                </c:pt>
                <c:pt idx="17">
                  <c:v>1443</c:v>
                </c:pt>
                <c:pt idx="18">
                  <c:v>1099</c:v>
                </c:pt>
                <c:pt idx="19">
                  <c:v>912</c:v>
                </c:pt>
                <c:pt idx="20">
                  <c:v>553</c:v>
                </c:pt>
                <c:pt idx="21">
                  <c:v>347</c:v>
                </c:pt>
                <c:pt idx="22">
                  <c:v>268</c:v>
                </c:pt>
                <c:pt idx="23">
                  <c:v>267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27-47A0-B1E1-6B25F3C107C8}"/>
            </c:ext>
          </c:extLst>
        </c:ser>
        <c:axId val="93739648"/>
        <c:axId val="93989504"/>
      </c:barChart>
      <c:catAx>
        <c:axId val="93739648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93989504"/>
        <c:crosses val="autoZero"/>
        <c:auto val="1"/>
        <c:lblAlgn val="ctr"/>
        <c:lblOffset val="100"/>
      </c:catAx>
      <c:valAx>
        <c:axId val="9398950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 rot="-60000000" vert="horz"/>
          <a:lstStyle/>
          <a:p>
            <a:pPr>
              <a:defRPr/>
            </a:pPr>
            <a:endParaRPr lang="en-US"/>
          </a:p>
        </c:txPr>
        <c:crossAx val="93739648"/>
        <c:crosses val="autoZero"/>
        <c:crossBetween val="between"/>
      </c:valAx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>
        <a:lumMod val="90000"/>
      </a:schemeClr>
    </a:solidFill>
  </c:sp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[AstoSage Project Analysis.xlsx]pivot and charts!PivotTable4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000" b="1" baseline="0">
                <a:solidFill>
                  <a:sysClr val="windowText" lastClr="000000"/>
                </a:solidFill>
              </a:rPr>
              <a:t>Rating Wise User Distribution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377991480701895"/>
          <c:y val="0.16371405685668444"/>
          <c:w val="0.83941982520935654"/>
          <c:h val="0.64443079054193952"/>
        </c:manualLayout>
      </c:layout>
      <c:barChart>
        <c:barDir val="col"/>
        <c:grouping val="clustered"/>
        <c:ser>
          <c:idx val="0"/>
          <c:order val="0"/>
          <c:tx>
            <c:strRef>
              <c:f>'pivot and charts'!$AD$3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c:spPr>
          <c:dPt>
            <c:idx val="0"/>
            <c:spPr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  <a:effectLst/>
            </c:spPr>
          </c:dPt>
          <c:dPt>
            <c:idx val="1"/>
            <c:spPr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  <a:effectLst/>
            </c:spPr>
          </c:dPt>
          <c:dPt>
            <c:idx val="2"/>
            <c:spPr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  <a:effectLst/>
            </c:spPr>
          </c:dPt>
          <c:dPt>
            <c:idx val="3"/>
            <c:spPr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  <a:effectLst/>
            </c:spPr>
          </c:dPt>
          <c:dPt>
            <c:idx val="4"/>
            <c:spPr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  <a:effectLst/>
            </c:spPr>
          </c:dPt>
          <c:dPt>
            <c:idx val="5"/>
            <c:spPr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  <a:effectLst/>
            </c:spPr>
          </c:dPt>
          <c:dPt>
            <c:idx val="6"/>
            <c:spPr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  <a:effectLst/>
            </c:spPr>
          </c:dPt>
          <c:dPt>
            <c:idx val="7"/>
            <c:spPr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  <a:effectLst/>
            </c:spPr>
          </c:dPt>
          <c:dPt>
            <c:idx val="8"/>
            <c:spPr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</c:dLbls>
          <c:cat>
            <c:strRef>
              <c:f>'pivot and charts'!$AC$4:$AC$13</c:f>
              <c:strCach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'pivot and charts'!$AD$4:$AD$13</c:f>
              <c:numCache>
                <c:formatCode>General</c:formatCode>
                <c:ptCount val="9"/>
                <c:pt idx="0">
                  <c:v>7256</c:v>
                </c:pt>
                <c:pt idx="1">
                  <c:v>2199</c:v>
                </c:pt>
                <c:pt idx="2">
                  <c:v>4329</c:v>
                </c:pt>
                <c:pt idx="3">
                  <c:v>4407</c:v>
                </c:pt>
                <c:pt idx="4">
                  <c:v>2132</c:v>
                </c:pt>
                <c:pt idx="5">
                  <c:v>2169</c:v>
                </c:pt>
                <c:pt idx="6">
                  <c:v>1829</c:v>
                </c:pt>
                <c:pt idx="7">
                  <c:v>1824</c:v>
                </c:pt>
                <c:pt idx="8">
                  <c:v>1882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A0-405B-83CC-B50932B3293E}"/>
            </c:ext>
          </c:extLst>
        </c:ser>
        <c:gapWidth val="219"/>
        <c:overlap val="-27"/>
        <c:axId val="65950080"/>
        <c:axId val="66586496"/>
      </c:barChart>
      <c:catAx>
        <c:axId val="65950080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 b="1">
                    <a:solidFill>
                      <a:sysClr val="windowText" lastClr="000000"/>
                    </a:solidFill>
                  </a:rPr>
                  <a:t>Ratings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86496"/>
        <c:crosses val="autoZero"/>
        <c:auto val="1"/>
        <c:lblAlgn val="ctr"/>
        <c:lblOffset val="100"/>
      </c:catAx>
      <c:valAx>
        <c:axId val="6658649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 b="1">
                    <a:solidFill>
                      <a:sysClr val="windowText" lastClr="000000"/>
                    </a:solidFill>
                  </a:rPr>
                  <a:t>Count</a:t>
                </a:r>
                <a:r>
                  <a:rPr lang="en-IN" sz="1050" b="1" baseline="0">
                    <a:solidFill>
                      <a:sysClr val="windowText" lastClr="000000"/>
                    </a:solidFill>
                  </a:rPr>
                  <a:t> of Ratings</a:t>
                </a:r>
              </a:p>
            </c:rich>
          </c:tx>
          <c:layout>
            <c:manualLayout>
              <c:xMode val="edge"/>
              <c:yMode val="edge"/>
              <c:x val="1.9444444444444445E-2"/>
              <c:y val="0.33094160104986969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50080"/>
        <c:crosses val="autoZero"/>
        <c:crossBetween val="between"/>
      </c:valAx>
      <c:spPr>
        <a:solidFill>
          <a:schemeClr val="tx2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>
        <a:lumMod val="9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5"/>
  <c:pivotSource>
    <c:name>[AstoSage Project Analysis.xlsx]pivot and charts!PivotTable3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sz="2000"/>
              <a:t>Top</a:t>
            </a:r>
            <a:r>
              <a:rPr lang="en-IN" sz="2000" baseline="0"/>
              <a:t> 10 Astrologers Earnings</a:t>
            </a:r>
          </a:p>
        </c:rich>
      </c:tx>
      <c:layout>
        <c:manualLayout>
          <c:xMode val="edge"/>
          <c:yMode val="edge"/>
          <c:x val="0.21490266841644817"/>
          <c:y val="5.5888223552894294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7850019227690087"/>
          <c:y val="0.20054159408951711"/>
          <c:w val="0.70205069130730502"/>
          <c:h val="0.6293157626130077"/>
        </c:manualLayout>
      </c:layout>
      <c:barChart>
        <c:barDir val="bar"/>
        <c:grouping val="clustered"/>
        <c:ser>
          <c:idx val="0"/>
          <c:order val="0"/>
          <c:tx>
            <c:strRef>
              <c:f>'pivot and charts'!$Q$5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</c:dLbls>
          <c:cat>
            <c:strRef>
              <c:f>'pivot and charts'!$P$6:$P$16</c:f>
              <c:strCache>
                <c:ptCount val="10"/>
                <c:pt idx="0">
                  <c:v>Dr Balkrisna</c:v>
                </c:pt>
                <c:pt idx="1">
                  <c:v>Astro  Ruchi</c:v>
                </c:pt>
                <c:pt idx="2">
                  <c:v>Astro Shalini</c:v>
                </c:pt>
                <c:pt idx="3">
                  <c:v>Astro Divya</c:v>
                </c:pt>
                <c:pt idx="4">
                  <c:v>Astro Sonam S</c:v>
                </c:pt>
                <c:pt idx="5">
                  <c:v>Usha Siingh</c:v>
                </c:pt>
                <c:pt idx="6">
                  <c:v>Astro Seema</c:v>
                </c:pt>
                <c:pt idx="7">
                  <c:v>Tarot  Ari</c:v>
                </c:pt>
                <c:pt idx="8">
                  <c:v>Tarot Rupika</c:v>
                </c:pt>
                <c:pt idx="9">
                  <c:v>Tarot Bee Riya</c:v>
                </c:pt>
              </c:strCache>
            </c:strRef>
          </c:cat>
          <c:val>
            <c:numRef>
              <c:f>'pivot and charts'!$Q$6:$Q$16</c:f>
              <c:numCache>
                <c:formatCode>0.00</c:formatCode>
                <c:ptCount val="10"/>
                <c:pt idx="0">
                  <c:v>15910.208333333334</c:v>
                </c:pt>
                <c:pt idx="1">
                  <c:v>10274.658333333329</c:v>
                </c:pt>
                <c:pt idx="2">
                  <c:v>6807.6066666666675</c:v>
                </c:pt>
                <c:pt idx="3">
                  <c:v>3696.9853333333326</c:v>
                </c:pt>
                <c:pt idx="4">
                  <c:v>2907.494666666666</c:v>
                </c:pt>
                <c:pt idx="5">
                  <c:v>2870.2666666666664</c:v>
                </c:pt>
                <c:pt idx="6">
                  <c:v>2690.8173333333316</c:v>
                </c:pt>
                <c:pt idx="7">
                  <c:v>2222.5586666666654</c:v>
                </c:pt>
                <c:pt idx="8">
                  <c:v>2198.7500000000005</c:v>
                </c:pt>
                <c:pt idx="9">
                  <c:v>2178.7124999999996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2C1-4E30-8773-EE4F3BDD16A2}"/>
            </c:ext>
          </c:extLst>
        </c:ser>
        <c:gapWidth val="100"/>
        <c:axId val="67155840"/>
        <c:axId val="68288896"/>
      </c:barChart>
      <c:catAx>
        <c:axId val="67155840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88896"/>
        <c:crosses val="autoZero"/>
        <c:auto val="1"/>
        <c:lblAlgn val="ctr"/>
        <c:lblOffset val="100"/>
      </c:catAx>
      <c:valAx>
        <c:axId val="6828889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>
                    <a:solidFill>
                      <a:sysClr val="windowText" lastClr="000000"/>
                    </a:solidFill>
                  </a:rPr>
                  <a:t>Earnings</a:t>
                </a:r>
              </a:p>
            </c:rich>
          </c:tx>
          <c:layout>
            <c:manualLayout>
              <c:xMode val="edge"/>
              <c:yMode val="edge"/>
              <c:x val="0.51219816272965857"/>
              <c:y val="0.92226288774027132"/>
            </c:manualLayout>
          </c:layout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55840"/>
        <c:crosses val="autoZero"/>
        <c:crossBetween val="between"/>
      </c:valAx>
      <c:spPr>
        <a:solidFill>
          <a:schemeClr val="bg2">
            <a:lumMod val="90000"/>
          </a:schemeClr>
        </a:solidFill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>
        <a:lumMod val="90000"/>
      </a:schemeClr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8167-C8DF-4A7D-A1B4-8DA5D37190DE}" type="datetimeFigureOut">
              <a:rPr lang="en-IN" smtClean="0"/>
              <a:pPr/>
              <a:t>01-11-2025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22A9-F251-4B47-8722-2294EE7BD5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8167-C8DF-4A7D-A1B4-8DA5D37190DE}" type="datetimeFigureOut">
              <a:rPr lang="en-IN" smtClean="0"/>
              <a:pPr/>
              <a:t>01-11-2025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22A9-F251-4B47-8722-2294EE7BD5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8167-C8DF-4A7D-A1B4-8DA5D37190DE}" type="datetimeFigureOut">
              <a:rPr lang="en-IN" smtClean="0"/>
              <a:pPr/>
              <a:t>01-11-2025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22A9-F251-4B47-8722-2294EE7BD5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8167-C8DF-4A7D-A1B4-8DA5D37190DE}" type="datetimeFigureOut">
              <a:rPr lang="en-IN" smtClean="0"/>
              <a:pPr/>
              <a:t>01-11-2025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22A9-F251-4B47-8722-2294EE7BD5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8167-C8DF-4A7D-A1B4-8DA5D37190DE}" type="datetimeFigureOut">
              <a:rPr lang="en-IN" smtClean="0"/>
              <a:pPr/>
              <a:t>01-11-2025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22A9-F251-4B47-8722-2294EE7BD5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8167-C8DF-4A7D-A1B4-8DA5D37190DE}" type="datetimeFigureOut">
              <a:rPr lang="en-IN" smtClean="0"/>
              <a:pPr/>
              <a:t>01-11-2025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22A9-F251-4B47-8722-2294EE7BD5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8167-C8DF-4A7D-A1B4-8DA5D37190DE}" type="datetimeFigureOut">
              <a:rPr lang="en-IN" smtClean="0"/>
              <a:pPr/>
              <a:t>01-11-2025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22A9-F251-4B47-8722-2294EE7BD5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8167-C8DF-4A7D-A1B4-8DA5D37190DE}" type="datetimeFigureOut">
              <a:rPr lang="en-IN" smtClean="0"/>
              <a:pPr/>
              <a:t>01-11-2025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22A9-F251-4B47-8722-2294EE7BD5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8167-C8DF-4A7D-A1B4-8DA5D37190DE}" type="datetimeFigureOut">
              <a:rPr lang="en-IN" smtClean="0"/>
              <a:pPr/>
              <a:t>01-11-2025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22A9-F251-4B47-8722-2294EE7BD5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8167-C8DF-4A7D-A1B4-8DA5D37190DE}" type="datetimeFigureOut">
              <a:rPr lang="en-IN" smtClean="0"/>
              <a:pPr/>
              <a:t>01-11-2025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522A9-F251-4B47-8722-2294EE7BD5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8167-C8DF-4A7D-A1B4-8DA5D37190DE}" type="datetimeFigureOut">
              <a:rPr lang="en-IN" smtClean="0"/>
              <a:pPr/>
              <a:t>01-11-2025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D8522A9-F251-4B47-8722-2294EE7BD52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3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A88167-C8DF-4A7D-A1B4-8DA5D37190DE}" type="datetimeFigureOut">
              <a:rPr lang="en-IN" smtClean="0"/>
              <a:pPr/>
              <a:t>01-11-2025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8522A9-F251-4B47-8722-2294EE7BD52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9CBA596-AFB4-43A2-B512-1EE55D8B2B56}"/>
              </a:ext>
            </a:extLst>
          </p:cNvPr>
          <p:cNvSpPr txBox="1"/>
          <p:nvPr/>
        </p:nvSpPr>
        <p:spPr>
          <a:xfrm>
            <a:off x="494777" y="4772417"/>
            <a:ext cx="5129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Aditi Singh</a:t>
            </a:r>
            <a:endParaRPr lang="en-I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Date - </a:t>
            </a:r>
            <a:r>
              <a:rPr lang="en-I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IN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-Nov-2025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35DFABB-E4C0-433C-9BE0-E2875EB67A99}"/>
              </a:ext>
            </a:extLst>
          </p:cNvPr>
          <p:cNvSpPr/>
          <p:nvPr/>
        </p:nvSpPr>
        <p:spPr>
          <a:xfrm>
            <a:off x="1283676" y="998951"/>
            <a:ext cx="9724293" cy="2430049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Astro-Sage Call Center Performance Analysis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972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6825FFFA-158D-4F03-84B4-36E0A512EBD9}"/>
              </a:ext>
            </a:extLst>
          </p:cNvPr>
          <p:cNvSpPr/>
          <p:nvPr/>
        </p:nvSpPr>
        <p:spPr>
          <a:xfrm>
            <a:off x="538621" y="563671"/>
            <a:ext cx="4471791" cy="63882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our customers truly satisfied?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375A1210-2DDF-48A5-9203-897AA3CB3A82}"/>
              </a:ext>
            </a:extLst>
          </p:cNvPr>
          <p:cNvSpPr/>
          <p:nvPr/>
        </p:nvSpPr>
        <p:spPr>
          <a:xfrm>
            <a:off x="538620" y="1834774"/>
            <a:ext cx="4584525" cy="297522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Most users rated 0-3, which clearly expresses dissatisfaction.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Very few users rate at 6-8 expressing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There is still a lot improve in the aspect of customer satisfaction for good business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500-000004000000}"/>
              </a:ext>
            </a:extLst>
          </p:cNvPr>
          <p:cNvGraphicFramePr>
            <a:graphicFrameLocks/>
          </p:cNvGraphicFramePr>
          <p:nvPr/>
        </p:nvGraphicFramePr>
        <p:xfrm>
          <a:off x="6263017" y="1966996"/>
          <a:ext cx="5521643" cy="2800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32839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6825FFFA-158D-4F03-84B4-36E0A512EBD9}"/>
              </a:ext>
            </a:extLst>
          </p:cNvPr>
          <p:cNvSpPr/>
          <p:nvPr/>
        </p:nvSpPr>
        <p:spPr>
          <a:xfrm>
            <a:off x="538619" y="563671"/>
            <a:ext cx="3870543" cy="63882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gurus based on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Earning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375A1210-2DDF-48A5-9203-897AA3CB3A82}"/>
              </a:ext>
            </a:extLst>
          </p:cNvPr>
          <p:cNvSpPr/>
          <p:nvPr/>
        </p:nvSpPr>
        <p:spPr>
          <a:xfrm>
            <a:off x="116587" y="1433147"/>
            <a:ext cx="5519281" cy="36158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cs typeface="Arial" panose="020B0604020202020204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The 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chart displays the Top 10 Astrologers’ 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Earnings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, highlighting significant variations in income levels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Dr. Balkrisna leads with the highest earnings of 15,910.21, followed by Astro Ruchi at 10,274.66.</a:t>
            </a:r>
          </a:p>
          <a:p>
            <a:pPr lvl="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Most astrologers earn between 2,000 to 3,000, showing a large earnings gap among top performers.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500-000003000000}"/>
              </a:ext>
            </a:extLst>
          </p:cNvPr>
          <p:cNvGraphicFramePr>
            <a:graphicFrameLocks/>
          </p:cNvGraphicFramePr>
          <p:nvPr/>
        </p:nvGraphicFramePr>
        <p:xfrm>
          <a:off x="6233746" y="1485900"/>
          <a:ext cx="5522303" cy="34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75675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_2025-10-31_19.33.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49" y="342469"/>
            <a:ext cx="10926701" cy="617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24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BC72D45-609B-4B1C-8880-61CB6A1E74BE}"/>
              </a:ext>
            </a:extLst>
          </p:cNvPr>
          <p:cNvSpPr/>
          <p:nvPr/>
        </p:nvSpPr>
        <p:spPr>
          <a:xfrm>
            <a:off x="538618" y="607633"/>
            <a:ext cx="2104375" cy="63882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71223E19-F34C-4F1E-BD22-50DEAB461D62}"/>
              </a:ext>
            </a:extLst>
          </p:cNvPr>
          <p:cNvSpPr/>
          <p:nvPr/>
        </p:nvSpPr>
        <p:spPr>
          <a:xfrm>
            <a:off x="434235" y="1455302"/>
            <a:ext cx="11323531" cy="4415919"/>
          </a:xfrm>
          <a:prstGeom prst="roundRect">
            <a:avLst>
              <a:gd name="adj" fmla="val 6833"/>
            </a:avLst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Analyzing the 28,027 records indicates only </a:t>
            </a:r>
            <a:r>
              <a:rPr lang="en-US" b="1" dirty="0">
                <a:cs typeface="Arial" panose="020B0604020202020204" pitchFamily="34" charset="0"/>
              </a:rPr>
              <a:t>40% of call completion rate </a:t>
            </a:r>
            <a:r>
              <a:rPr lang="en-US" dirty="0">
                <a:cs typeface="Arial" panose="020B0604020202020204" pitchFamily="34" charset="0"/>
              </a:rPr>
              <a:t>and </a:t>
            </a:r>
            <a:r>
              <a:rPr lang="en-US" b="1" dirty="0">
                <a:cs typeface="Arial" panose="020B0604020202020204" pitchFamily="34" charset="0"/>
              </a:rPr>
              <a:t>57% repeat calls</a:t>
            </a:r>
            <a:r>
              <a:rPr lang="en-US" dirty="0">
                <a:cs typeface="Arial" panose="020B0604020202020204" pitchFamily="34" charset="0"/>
              </a:rPr>
              <a:t>. This signals urgent need for transformation in our business model.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Coming to customer satisfaction, major pool of customers show dissatisfaction with our service. Improvement needed in the area of customer handling techniques.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Top performing gurus set a benchmark with a rating of 7.5. Adopting customer handling methods from these gurus can improve overall efficiency of the team.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Arial" panose="020B0604020202020204" pitchFamily="34" charset="0"/>
              </a:rPr>
              <a:t>Strategic investment </a:t>
            </a:r>
            <a:r>
              <a:rPr lang="en-US" dirty="0">
                <a:cs typeface="Arial" panose="020B0604020202020204" pitchFamily="34" charset="0"/>
              </a:rPr>
              <a:t>in the area of </a:t>
            </a:r>
            <a:r>
              <a:rPr lang="en-US" b="1" dirty="0">
                <a:cs typeface="Arial" panose="020B0604020202020204" pitchFamily="34" charset="0"/>
              </a:rPr>
              <a:t>tech upgrade </a:t>
            </a:r>
            <a:r>
              <a:rPr lang="en-US" dirty="0">
                <a:cs typeface="Arial" panose="020B0604020202020204" pitchFamily="34" charset="0"/>
              </a:rPr>
              <a:t>and </a:t>
            </a:r>
            <a:r>
              <a:rPr lang="en-US" b="1" dirty="0">
                <a:cs typeface="Arial" panose="020B0604020202020204" pitchFamily="34" charset="0"/>
              </a:rPr>
              <a:t>training programs </a:t>
            </a:r>
            <a:r>
              <a:rPr lang="en-US" dirty="0">
                <a:cs typeface="Arial" panose="020B0604020202020204" pitchFamily="34" charset="0"/>
              </a:rPr>
              <a:t>should be our immediate concern in order to reduce drop rates and boost user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Arial" panose="020B0604020202020204" pitchFamily="34" charset="0"/>
              </a:rPr>
              <a:t>Hiring new resources is not our immediate concern</a:t>
            </a:r>
            <a:r>
              <a:rPr lang="en-US" dirty="0">
                <a:cs typeface="Arial" panose="020B0604020202020204" pitchFamily="34" charset="0"/>
              </a:rPr>
              <a:t>. However, based on business expansion, the current team can also be expanded.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7004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xmlns="" id="{D2EF7901-9FFB-492E-8332-E4E1952CF12D}"/>
              </a:ext>
            </a:extLst>
          </p:cNvPr>
          <p:cNvSpPr/>
          <p:nvPr/>
        </p:nvSpPr>
        <p:spPr>
          <a:xfrm>
            <a:off x="3307755" y="2443178"/>
            <a:ext cx="5611661" cy="195406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THANKYOU</a:t>
            </a:r>
            <a:endParaRPr lang="en-IN" sz="5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306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6825FFFA-158D-4F03-84B4-36E0A512EBD9}"/>
              </a:ext>
            </a:extLst>
          </p:cNvPr>
          <p:cNvSpPr/>
          <p:nvPr/>
        </p:nvSpPr>
        <p:spPr>
          <a:xfrm>
            <a:off x="538621" y="563671"/>
            <a:ext cx="3394553" cy="63882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BD582C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is AstroSage?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2675A741-C3CA-411E-BAEE-2A620566B6C5}"/>
              </a:ext>
            </a:extLst>
          </p:cNvPr>
          <p:cNvSpPr/>
          <p:nvPr/>
        </p:nvSpPr>
        <p:spPr>
          <a:xfrm>
            <a:off x="955391" y="1862501"/>
            <a:ext cx="10333973" cy="3150587"/>
          </a:xfrm>
          <a:prstGeom prst="roundRect">
            <a:avLst>
              <a:gd name="adj" fmla="val 33763"/>
            </a:avLst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u="none" strike="noStrike" dirty="0">
                <a:solidFill>
                  <a:srgbClr val="000000"/>
                </a:solidFill>
                <a:effectLst/>
              </a:rPr>
              <a:t>AstroSage is a leading astrology platform, serving as the world's largest astrology portal.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u="none" strike="noStrike" dirty="0">
                <a:solidFill>
                  <a:srgbClr val="000000"/>
                </a:solidFill>
                <a:effectLst/>
              </a:rPr>
              <a:t>We connect users with professional astrologers, offer detailed horoscopes, create personalized birth charts (Kundli), provide matchmaking services, and sell astrological products through our AstroShop.</a:t>
            </a:r>
            <a:r>
              <a:rPr lang="en-US" i="1" dirty="0"/>
              <a:t> 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xmlns="" val="167639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19244EC5-4143-4561-A09A-F4EEB49BCAA7}"/>
              </a:ext>
            </a:extLst>
          </p:cNvPr>
          <p:cNvSpPr/>
          <p:nvPr/>
        </p:nvSpPr>
        <p:spPr>
          <a:xfrm>
            <a:off x="566803" y="1316799"/>
            <a:ext cx="11058395" cy="3873674"/>
          </a:xfrm>
          <a:prstGeom prst="roundRect">
            <a:avLst>
              <a:gd name="adj" fmla="val 20536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4000" tIns="223200" rIns="90000" rtlCol="0" anchor="t"/>
          <a:lstStyle/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1" u="none" strike="noStrike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To analyze call and chat center data to understand performance, identify challenges, and uncover strategic opportunities for improvement.</a:t>
            </a: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none" strike="noStrike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With a budget of ₹1 Crore, where should we invest to optimize efficiency, enhance customer satisfaction, and boost profitability?</a:t>
            </a:r>
            <a:endParaRPr lang="en-US" sz="200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62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6825FFFA-158D-4F03-84B4-36E0A512EBD9}"/>
              </a:ext>
            </a:extLst>
          </p:cNvPr>
          <p:cNvSpPr/>
          <p:nvPr/>
        </p:nvSpPr>
        <p:spPr>
          <a:xfrm>
            <a:off x="538621" y="563671"/>
            <a:ext cx="2317315" cy="63882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4E59C236-8278-4EB3-B106-F094B55DE1DF}"/>
              </a:ext>
            </a:extLst>
          </p:cNvPr>
          <p:cNvSpPr/>
          <p:nvPr/>
        </p:nvSpPr>
        <p:spPr>
          <a:xfrm>
            <a:off x="1487337" y="1600730"/>
            <a:ext cx="9217329" cy="3656543"/>
          </a:xfrm>
          <a:prstGeom prst="roundRect">
            <a:avLst>
              <a:gd name="adj" fmla="val 7888"/>
            </a:avLst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Data Source: </a:t>
            </a:r>
            <a:r>
              <a:rPr lang="en-US" dirty="0"/>
              <a:t>Astro-sage Call center system logs.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Size: </a:t>
            </a:r>
            <a:r>
              <a:rPr lang="en-US" dirty="0"/>
              <a:t>28,027 consultations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Calls: </a:t>
            </a:r>
            <a:r>
              <a:rPr lang="en-US" dirty="0"/>
              <a:t>8508 calls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Chats: </a:t>
            </a:r>
            <a:r>
              <a:rPr lang="en-US" dirty="0"/>
              <a:t>19514 chats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Timeframe: </a:t>
            </a:r>
            <a:r>
              <a:rPr lang="en-US" dirty="0"/>
              <a:t>01/12/2023 – 03/01/2024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Analysis Scope: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	Call outcomes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	Chat outcomes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	Revenue Distribution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	Guru Performance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	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xmlns="" val="65972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6825FFFA-158D-4F03-84B4-36E0A512EBD9}"/>
              </a:ext>
            </a:extLst>
          </p:cNvPr>
          <p:cNvSpPr/>
          <p:nvPr/>
        </p:nvSpPr>
        <p:spPr>
          <a:xfrm>
            <a:off x="538620" y="563671"/>
            <a:ext cx="3695179" cy="63882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Distribution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1716EA22-E888-46A0-B499-E3D12953A925}"/>
              </a:ext>
            </a:extLst>
          </p:cNvPr>
          <p:cNvSpPr/>
          <p:nvPr/>
        </p:nvSpPr>
        <p:spPr>
          <a:xfrm>
            <a:off x="538621" y="1834772"/>
            <a:ext cx="4196219" cy="260869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Majority of users prefer Gurucool which is almost 72% followed by app 28%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The dashboard is barely used (negligible).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500-000009000000}"/>
              </a:ext>
            </a:extLst>
          </p:cNvPr>
          <p:cNvGraphicFramePr>
            <a:graphicFrameLocks/>
          </p:cNvGraphicFramePr>
          <p:nvPr/>
        </p:nvGraphicFramePr>
        <p:xfrm>
          <a:off x="6297652" y="1855519"/>
          <a:ext cx="4942417" cy="2566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06979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6825FFFA-158D-4F03-84B4-36E0A512EBD9}"/>
              </a:ext>
            </a:extLst>
          </p:cNvPr>
          <p:cNvSpPr/>
          <p:nvPr/>
        </p:nvSpPr>
        <p:spPr>
          <a:xfrm>
            <a:off x="538622" y="563671"/>
            <a:ext cx="3407079" cy="63882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well chats work?</a:t>
            </a:r>
            <a:endParaRPr lang="en-IN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FDB30710-8F86-4391-9AD3-22357976A510}"/>
              </a:ext>
            </a:extLst>
          </p:cNvPr>
          <p:cNvSpPr/>
          <p:nvPr/>
        </p:nvSpPr>
        <p:spPr>
          <a:xfrm>
            <a:off x="538621" y="1834773"/>
            <a:ext cx="4459265" cy="251176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~28% of the chats are completed.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Majority of chats stay incomplete (34%) and failed ( 37%).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Chat handling still has room for improvement.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500-000006000000}"/>
              </a:ext>
            </a:extLst>
          </p:cNvPr>
          <p:cNvGraphicFramePr>
            <a:graphicFrameLocks/>
          </p:cNvGraphicFramePr>
          <p:nvPr/>
        </p:nvGraphicFramePr>
        <p:xfrm>
          <a:off x="6229660" y="1749669"/>
          <a:ext cx="5394928" cy="2760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65890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6825FFFA-158D-4F03-84B4-36E0A512EBD9}"/>
              </a:ext>
            </a:extLst>
          </p:cNvPr>
          <p:cNvSpPr/>
          <p:nvPr/>
        </p:nvSpPr>
        <p:spPr>
          <a:xfrm>
            <a:off x="538621" y="563671"/>
            <a:ext cx="3457183" cy="63882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well calls work?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375A1210-2DDF-48A5-9203-897AA3CB3A82}"/>
              </a:ext>
            </a:extLst>
          </p:cNvPr>
          <p:cNvSpPr/>
          <p:nvPr/>
        </p:nvSpPr>
        <p:spPr>
          <a:xfrm>
            <a:off x="538620" y="1834774"/>
            <a:ext cx="4584525" cy="297522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~41% percent of calls are completed.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Around ~20% went unanswered , 15% went busy, 14% failed and ~10% stay as incomplete.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There is still enough room for improving call handling efficiency.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6227233" y="1943100"/>
          <a:ext cx="499533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81694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6825FFFA-158D-4F03-84B4-36E0A512EBD9}"/>
              </a:ext>
            </a:extLst>
          </p:cNvPr>
          <p:cNvSpPr/>
          <p:nvPr/>
        </p:nvSpPr>
        <p:spPr>
          <a:xfrm>
            <a:off x="538619" y="563671"/>
            <a:ext cx="3569919" cy="63882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 call volume trend</a:t>
            </a:r>
            <a:endParaRPr lang="en-IN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375A1210-2DDF-48A5-9203-897AA3CB3A82}"/>
              </a:ext>
            </a:extLst>
          </p:cNvPr>
          <p:cNvSpPr/>
          <p:nvPr/>
        </p:nvSpPr>
        <p:spPr>
          <a:xfrm>
            <a:off x="412429" y="2181744"/>
            <a:ext cx="4309884" cy="250506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Call Volume seems to fluctuate between 100 – 430.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This fluctuation indicates inconsistency in call volumes, demanding dynamic staffing to handle peak call periods. </a:t>
            </a:r>
            <a:endParaRPr lang="en-IN" dirty="0"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1A4D4FC-8F6C-44A6-8A6E-EC901C8F3035}"/>
              </a:ext>
            </a:extLst>
          </p:cNvPr>
          <p:cNvSpPr/>
          <p:nvPr/>
        </p:nvSpPr>
        <p:spPr>
          <a:xfrm>
            <a:off x="7979080" y="2204723"/>
            <a:ext cx="1189973" cy="262904"/>
          </a:xfrm>
          <a:prstGeom prst="rect">
            <a:avLst/>
          </a:prstGeom>
          <a:solidFill>
            <a:srgbClr val="FFF2CC"/>
          </a:solidFill>
          <a:ln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Chart 5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500-000007000000}"/>
              </a:ext>
            </a:extLst>
          </p:cNvPr>
          <p:cNvGraphicFramePr>
            <a:graphicFrameLocks/>
          </p:cNvGraphicFramePr>
          <p:nvPr/>
        </p:nvGraphicFramePr>
        <p:xfrm>
          <a:off x="5600701" y="1916723"/>
          <a:ext cx="6209784" cy="327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61177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6825FFFA-158D-4F03-84B4-36E0A512EBD9}"/>
              </a:ext>
            </a:extLst>
          </p:cNvPr>
          <p:cNvSpPr/>
          <p:nvPr/>
        </p:nvSpPr>
        <p:spPr>
          <a:xfrm>
            <a:off x="551146" y="563671"/>
            <a:ext cx="3582444" cy="638828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Hourly call volume trend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375A1210-2DDF-48A5-9203-897AA3CB3A82}"/>
              </a:ext>
            </a:extLst>
          </p:cNvPr>
          <p:cNvSpPr/>
          <p:nvPr/>
        </p:nvSpPr>
        <p:spPr>
          <a:xfrm>
            <a:off x="397943" y="1784838"/>
            <a:ext cx="4584525" cy="348236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Peak call hours of a day is 5:00 AM to 4:00 PM  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Maximum of the calls are made between 7:00 to 8:00 AM (3539 calls), followed by 3:00 to 4:00 PM (3520 calls).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Handle the peak hours by implementing dynamic staffing based on workload.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400-00000A000000}"/>
              </a:ext>
            </a:extLst>
          </p:cNvPr>
          <p:cNvGraphicFramePr/>
          <p:nvPr/>
        </p:nvGraphicFramePr>
        <p:xfrm>
          <a:off x="5829300" y="1855177"/>
          <a:ext cx="5908431" cy="3270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636364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987</TotalTime>
  <Words>610</Words>
  <Application>Microsoft Office PowerPoint</Application>
  <PresentationFormat>Custom</PresentationFormat>
  <Paragraphs>95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shree</cp:lastModifiedBy>
  <cp:revision>34</cp:revision>
  <dcterms:created xsi:type="dcterms:W3CDTF">2025-10-24T05:40:45Z</dcterms:created>
  <dcterms:modified xsi:type="dcterms:W3CDTF">2025-10-31T21:28:54Z</dcterms:modified>
</cp:coreProperties>
</file>