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8.xml" ContentType="application/vnd.openxmlformats-officedocument.drawingml.chart+xml"/>
  <Override PartName="/ppt/slideLayouts/slideLayout10.xml" ContentType="application/vnd.openxmlformats-officedocument.presentationml.slideLayout+xml"/>
  <Override PartName="/ppt/charts/chart6.xml" ContentType="application/vnd.openxmlformats-officedocument.drawingml.chart+xml"/>
  <Override PartName="/ppt/charts/chart7.xml" ContentType="application/vnd.openxmlformats-officedocument.drawingml.chart+xml"/>
  <Override PartName="/ppt/diagrams/layout1.xml" ContentType="application/vnd.openxmlformats-officedocument.drawingml.diagramLayou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035" r:id="rId1"/>
  </p:sldMasterIdLst>
  <p:notesMasterIdLst>
    <p:notesMasterId r:id="rId19"/>
  </p:notesMasterIdLst>
  <p:sldIdLst>
    <p:sldId id="256" r:id="rId2"/>
    <p:sldId id="257" r:id="rId3"/>
    <p:sldId id="280" r:id="rId4"/>
    <p:sldId id="281" r:id="rId5"/>
    <p:sldId id="282" r:id="rId6"/>
    <p:sldId id="283" r:id="rId7"/>
    <p:sldId id="284" r:id="rId8"/>
    <p:sldId id="286" r:id="rId9"/>
    <p:sldId id="287" r:id="rId10"/>
    <p:sldId id="288" r:id="rId11"/>
    <p:sldId id="289" r:id="rId12"/>
    <p:sldId id="291" r:id="rId13"/>
    <p:sldId id="290" r:id="rId14"/>
    <p:sldId id="269" r:id="rId15"/>
    <p:sldId id="273" r:id="rId16"/>
    <p:sldId id="279"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F3CB1A70-E04F-4854-94BE-A2638B70E8BC}">
  <a:tblStyle styleId="{F3CB1A70-E04F-4854-94BE-A2638B70E8BC}"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20000"/>
            </a:schemeClr>
          </a:solidFill>
        </a:fill>
      </a:tcStyle>
    </a:band1H>
    <a:band2H>
      <a:tcTxStyle/>
      <a:tcStyle>
        <a:tcBdr/>
      </a:tcStyle>
    </a:band2H>
    <a:band1V>
      <a:tcTxStyle/>
      <a:tcStyle>
        <a:tcBdr/>
        <a:fill>
          <a:solidFill>
            <a:schemeClr val="accent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hree\Desktop\Copy%20of%20astrosage%20by%20mustaqeem(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hree\Desktop\Copy%20of%20astrosage%20by%20mustaqeem(1).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shree\Desktop\Copy%20of%20astrosage%20by%20mustaqeem(1).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shree\Desktop\Copy%20of%20astrosage%20by%20mustaqeem(1).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shree\Desktop\Copy%20of%20astrosage%20by%20mustaqeem(1).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shree\Desktop\Copy%20of%20astrosage%20by%20mustaqeem(1).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shree\Desktop\Copy%20of%20astrosage%20by%20mustaqeem(1).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shree\Desktop\Copy%20of%20astrosage%20by%20mustaqeem(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[Copy of astrosage by mustaqeem(1).xlsx]pivot and charts!PivotTable8</c:name>
    <c:fmtId val="23"/>
  </c:pivotSource>
  <c:chart>
    <c:title>
      <c:tx>
        <c:rich>
          <a:bodyPr rot="0" spcFirstLastPara="1" vertOverflow="ellipsis" vert="horz" wrap="square" anchor="ctr" anchorCtr="1"/>
          <a:lstStyle/>
          <a:p>
            <a:pPr>
              <a:defRPr sz="2000" b="1" i="0" u="none" strike="noStrike" kern="1200" spc="0" baseline="0">
                <a:solidFill>
                  <a:sysClr val="windowText" lastClr="000000"/>
                </a:solidFill>
                <a:latin typeface="+mn-lt"/>
                <a:ea typeface="+mn-ea"/>
                <a:cs typeface="+mn-cs"/>
              </a:defRPr>
            </a:pPr>
            <a:r>
              <a:rPr lang="en-US" sz="2000" b="1">
                <a:solidFill>
                  <a:sysClr val="windowText" lastClr="000000"/>
                </a:solidFill>
              </a:rPr>
              <a:t>Website</a:t>
            </a:r>
            <a:r>
              <a:rPr lang="en-US" sz="2000" b="1" baseline="0">
                <a:solidFill>
                  <a:sysClr val="windowText" lastClr="000000"/>
                </a:solidFill>
              </a:rPr>
              <a:t> Distribution</a:t>
            </a:r>
            <a:endParaRPr lang="en-US" sz="2000" b="1">
              <a:solidFill>
                <a:sysClr val="windowText" lastClr="000000"/>
              </a:solidFill>
            </a:endParaRPr>
          </a:p>
        </c:rich>
      </c:tx>
      <c:layout/>
      <c:spPr>
        <a:noFill/>
        <a:ln>
          <a:noFill/>
        </a:ln>
        <a:effectLst/>
      </c:spPr>
    </c:title>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bg1"/>
                  </a:solidFill>
                  <a:latin typeface="+mn-lt"/>
                  <a:ea typeface="+mn-ea"/>
                  <a:cs typeface="+mn-cs"/>
                </a:defRPr>
              </a:pPr>
              <a:endParaRPr lang="en-US"/>
            </a:p>
          </c:txPr>
          <c:dLblPos val="inEnd"/>
          <c:showPercent val="1"/>
          <c:extLst xmlns:c16r2="http://schemas.microsoft.com/office/drawing/2015/06/chart">
            <c:ext xmlns:c15="http://schemas.microsoft.com/office/drawing/2012/chart" uri="{CE6537A1-D6FC-4f65-9D91-7224C49458BB}"/>
          </c:extLst>
        </c:dLbl>
      </c:pivotFmt>
      <c:pivotFmt>
        <c:idx val="1"/>
        <c:spPr>
          <a:solidFill>
            <a:schemeClr val="accent3">
              <a:lumMod val="50000"/>
            </a:schemeClr>
          </a:solidFill>
          <a:ln w="25400">
            <a:solidFill>
              <a:schemeClr val="lt1"/>
            </a:solidFill>
          </a:ln>
          <a:effectLst/>
          <a:sp3d contourW="25400">
            <a:contourClr>
              <a:schemeClr val="lt1"/>
            </a:contourClr>
          </a:sp3d>
        </c:spPr>
        <c:dLbl>
          <c:idx val="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bg1"/>
                  </a:solidFill>
                  <a:latin typeface="+mn-lt"/>
                  <a:ea typeface="+mn-ea"/>
                  <a:cs typeface="+mn-cs"/>
                </a:defRPr>
              </a:pPr>
              <a:endParaRPr lang="en-US"/>
            </a:p>
          </c:txPr>
          <c:dLblPos val="inEnd"/>
          <c:showVal val="1"/>
          <c:showPercent val="1"/>
          <c:extLst xmlns:c16r2="http://schemas.microsoft.com/office/drawing/2015/06/chart">
            <c:ext xmlns:c15="http://schemas.microsoft.com/office/drawing/2012/chart" uri="{CE6537A1-D6FC-4f65-9D91-7224C49458BB}"/>
          </c:extLst>
        </c:dLbl>
      </c:pivotFmt>
      <c:pivotFmt>
        <c:idx val="2"/>
        <c:spPr>
          <a:solidFill>
            <a:schemeClr val="accent3"/>
          </a:solidFill>
          <a:ln w="25400">
            <a:solidFill>
              <a:schemeClr val="lt1"/>
            </a:solidFill>
          </a:ln>
          <a:effectLst/>
          <a:sp3d contourW="25400">
            <a:contourClr>
              <a:schemeClr val="lt1"/>
            </a:contourClr>
          </a:sp3d>
        </c:spPr>
        <c:dLbl>
          <c:idx val="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bg1"/>
                  </a:solidFill>
                  <a:latin typeface="+mn-lt"/>
                  <a:ea typeface="+mn-ea"/>
                  <a:cs typeface="+mn-cs"/>
                </a:defRPr>
              </a:pPr>
              <a:endParaRPr lang="en-US"/>
            </a:p>
          </c:txPr>
          <c:dLblPos val="inEnd"/>
          <c:showVal val="1"/>
          <c:showPercent val="1"/>
          <c:extLst xmlns:c16r2="http://schemas.microsoft.com/office/drawing/2015/06/char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bg1"/>
                  </a:solidFill>
                  <a:latin typeface="+mn-lt"/>
                  <a:ea typeface="+mn-ea"/>
                  <a:cs typeface="+mn-cs"/>
                </a:defRPr>
              </a:pPr>
              <a:endParaRPr lang="en-US"/>
            </a:p>
          </c:txPr>
          <c:dLblPos val="inEnd"/>
          <c:showPercent val="1"/>
          <c:extLst xmlns:c16r2="http://schemas.microsoft.com/office/drawing/2015/06/chart">
            <c:ext xmlns:c15="http://schemas.microsoft.com/office/drawing/2012/chart" uri="{CE6537A1-D6FC-4f65-9D91-7224C49458BB}"/>
          </c:extLst>
        </c:dLbl>
      </c:pivotFmt>
      <c:pivotFmt>
        <c:idx val="4"/>
        <c:spPr>
          <a:solidFill>
            <a:schemeClr val="accent3">
              <a:lumMod val="50000"/>
            </a:schemeClr>
          </a:solidFill>
          <a:ln w="25400">
            <a:solidFill>
              <a:schemeClr val="lt1"/>
            </a:solidFill>
          </a:ln>
          <a:effectLst/>
          <a:sp3d contourW="25400">
            <a:contourClr>
              <a:schemeClr val="lt1"/>
            </a:contourClr>
          </a:sp3d>
        </c:spPr>
        <c:dLbl>
          <c:idx val="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bg1"/>
                  </a:solidFill>
                  <a:latin typeface="+mn-lt"/>
                  <a:ea typeface="+mn-ea"/>
                  <a:cs typeface="+mn-cs"/>
                </a:defRPr>
              </a:pPr>
              <a:endParaRPr lang="en-US"/>
            </a:p>
          </c:txPr>
          <c:dLblPos val="inEnd"/>
          <c:showVal val="1"/>
          <c:showPercent val="1"/>
          <c:extLst xmlns:c16r2="http://schemas.microsoft.com/office/drawing/2015/06/char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dLbl>
          <c:idx val="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bg1"/>
                  </a:solidFill>
                  <a:latin typeface="+mn-lt"/>
                  <a:ea typeface="+mn-ea"/>
                  <a:cs typeface="+mn-cs"/>
                </a:defRPr>
              </a:pPr>
              <a:endParaRPr lang="en-US"/>
            </a:p>
          </c:txPr>
          <c:dLblPos val="inEnd"/>
          <c:showVal val="1"/>
          <c:showPercent val="1"/>
          <c:extLst xmlns:c16r2="http://schemas.microsoft.com/office/drawing/2015/06/chart">
            <c:ext xmlns:c15="http://schemas.microsoft.com/office/drawing/2012/chart" uri="{CE6537A1-D6FC-4f65-9D91-7224C49458BB}"/>
          </c:extLst>
        </c:dLbl>
      </c:pivotFmt>
      <c:pivotFmt>
        <c:idx val="7"/>
        <c:spPr>
          <a:solidFill>
            <a:schemeClr val="accent1">
              <a:lumMod val="75000"/>
            </a:schemeClr>
          </a:solidFill>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n-US"/>
            </a:p>
          </c:txPr>
          <c:dLblPos val="inEnd"/>
          <c:showPercent val="1"/>
          <c:extLst xmlns:c16r2="http://schemas.microsoft.com/office/drawing/2015/06/chart">
            <c:ext xmlns:c15="http://schemas.microsoft.com/office/drawing/2012/chart" uri="{CE6537A1-D6FC-4f65-9D91-7224C49458BB}"/>
          </c:extLst>
        </c:dLbl>
      </c:pivotFmt>
      <c:pivotFmt>
        <c:idx val="8"/>
        <c:spPr>
          <a:solidFill>
            <a:schemeClr val="accent1">
              <a:lumMod val="50000"/>
            </a:schemeClr>
          </a:solidFill>
          <a:ln w="25400">
            <a:solidFill>
              <a:schemeClr val="lt1"/>
            </a:solidFill>
          </a:ln>
          <a:effectLst/>
          <a:sp3d contourW="25400">
            <a:contourClr>
              <a:schemeClr val="lt1"/>
            </a:contourClr>
          </a:sp3d>
        </c:spP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inEnd"/>
          <c:showVal val="1"/>
          <c:showPercent val="1"/>
          <c:extLst xmlns:c16r2="http://schemas.microsoft.com/office/drawing/2015/06/chart">
            <c:ext xmlns:c15="http://schemas.microsoft.com/office/drawing/2012/chart" uri="{CE6537A1-D6FC-4f65-9D91-7224C49458BB}"/>
          </c:extLst>
        </c:dLbl>
      </c:pivotFmt>
      <c:pivotFmt>
        <c:idx val="9"/>
        <c:spPr>
          <a:solidFill>
            <a:schemeClr val="accent1">
              <a:lumMod val="75000"/>
            </a:schemeClr>
          </a:solidFill>
          <a:ln w="25400">
            <a:solidFill>
              <a:schemeClr val="lt1"/>
            </a:solidFill>
          </a:ln>
          <a:effectLst/>
          <a:sp3d contourW="25400">
            <a:contourClr>
              <a:schemeClr val="lt1"/>
            </a:contourClr>
          </a:sp3d>
        </c:spPr>
      </c:pivotFmt>
      <c:pivotFmt>
        <c:idx val="10"/>
        <c:spPr>
          <a:solidFill>
            <a:schemeClr val="accent1">
              <a:lumMod val="75000"/>
            </a:schemeClr>
          </a:solidFill>
          <a:ln w="25400">
            <a:solidFill>
              <a:schemeClr val="lt1"/>
            </a:solidFill>
          </a:ln>
          <a:effectLst/>
          <a:sp3d contourW="25400">
            <a:contourClr>
              <a:schemeClr val="lt1"/>
            </a:contourClr>
          </a:sp3d>
        </c:spPr>
        <c:dLbl>
          <c:idx val="0"/>
          <c:dLblPos val="inEnd"/>
          <c:showVal val="1"/>
          <c:showPercent val="1"/>
          <c:extLst xmlns:c16r2="http://schemas.microsoft.com/office/drawing/2015/06/chart">
            <c:ext xmlns:c15="http://schemas.microsoft.com/office/drawing/2012/chart" uri="{CE6537A1-D6FC-4f65-9D91-7224C49458BB}"/>
          </c:extLst>
        </c:dLbl>
      </c:pivotFmt>
      <c:pivotFmt>
        <c:idx val="11"/>
        <c:spPr>
          <a:solidFill>
            <a:schemeClr val="accent1">
              <a:lumMod val="75000"/>
            </a:schemeClr>
          </a:solidFill>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n-US"/>
            </a:p>
          </c:txPr>
          <c:dLblPos val="inEnd"/>
          <c:showPercent val="1"/>
        </c:dLbl>
      </c:pivotFmt>
      <c:pivotFmt>
        <c:idx val="12"/>
        <c:spPr>
          <a:solidFill>
            <a:schemeClr val="accent1">
              <a:lumMod val="50000"/>
            </a:schemeClr>
          </a:solidFill>
          <a:ln w="25400">
            <a:solidFill>
              <a:schemeClr val="lt1"/>
            </a:solidFill>
          </a:ln>
          <a:effectLst/>
          <a:sp3d contourW="25400">
            <a:contourClr>
              <a:schemeClr val="lt1"/>
            </a:contourClr>
          </a:sp3d>
        </c:spP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inEnd"/>
          <c:showVal val="1"/>
          <c:showPercent val="1"/>
          <c:extLst xmlns:c16r2="http://schemas.microsoft.com/office/drawing/2015/06/chart">
            <c:ext xmlns:c15="http://schemas.microsoft.com/office/drawing/2012/chart" uri="{CE6537A1-D6FC-4f65-9D91-7224C49458BB}"/>
          </c:extLst>
        </c:dLbl>
      </c:pivotFmt>
      <c:pivotFmt>
        <c:idx val="13"/>
        <c:spPr>
          <a:solidFill>
            <a:schemeClr val="accent1">
              <a:lumMod val="75000"/>
            </a:schemeClr>
          </a:solidFill>
          <a:ln w="25400">
            <a:solidFill>
              <a:schemeClr val="lt1"/>
            </a:solidFill>
          </a:ln>
          <a:effectLst/>
          <a:sp3d contourW="25400">
            <a:contourClr>
              <a:schemeClr val="lt1"/>
            </a:contourClr>
          </a:sp3d>
        </c:spPr>
      </c:pivotFmt>
      <c:pivotFmt>
        <c:idx val="14"/>
        <c:spPr>
          <a:solidFill>
            <a:schemeClr val="accent1">
              <a:lumMod val="75000"/>
            </a:schemeClr>
          </a:solidFill>
          <a:ln w="25400">
            <a:solidFill>
              <a:schemeClr val="lt1"/>
            </a:solidFill>
          </a:ln>
          <a:effectLst/>
          <a:sp3d contourW="25400">
            <a:contourClr>
              <a:schemeClr val="lt1"/>
            </a:contourClr>
          </a:sp3d>
        </c:spPr>
        <c:dLbl>
          <c:idx val="0"/>
          <c:dLblPos val="inEnd"/>
          <c:showVal val="1"/>
          <c:showPercent val="1"/>
          <c:extLst xmlns:c16r2="http://schemas.microsoft.com/office/drawing/2015/06/chart">
            <c:ext xmlns:c15="http://schemas.microsoft.com/office/drawing/2012/chart" uri="{CE6537A1-D6FC-4f65-9D91-7224C49458BB}"/>
          </c:extLst>
        </c:dLbl>
      </c:pivotFmt>
    </c:pivotFmts>
    <c:view3D>
      <c:rotX val="30"/>
      <c:depthPercent val="100"/>
      <c:perspective val="30"/>
    </c:view3D>
    <c:floor>
      <c:spPr>
        <a:noFill/>
        <a:ln>
          <a:noFill/>
        </a:ln>
        <a:effectLst/>
        <a:sp3d/>
      </c:spPr>
    </c:floor>
    <c:sideWall>
      <c:spPr>
        <a:noFill/>
        <a:ln>
          <a:noFill/>
        </a:ln>
        <a:effectLst/>
        <a:sp3d/>
      </c:spPr>
    </c:sideWall>
    <c:backWall>
      <c:spPr>
        <a:noFill/>
        <a:ln>
          <a:noFill/>
        </a:ln>
        <a:effectLst/>
        <a:sp3d/>
      </c:spPr>
    </c:backWall>
    <c:plotArea>
      <c:layout/>
      <c:pie3DChart>
        <c:varyColors val="1"/>
        <c:ser>
          <c:idx val="0"/>
          <c:order val="0"/>
          <c:tx>
            <c:strRef>
              <c:f>'pivot and charts'!$BU$6</c:f>
              <c:strCache>
                <c:ptCount val="1"/>
                <c:pt idx="0">
                  <c:v>Total</c:v>
                </c:pt>
              </c:strCache>
            </c:strRef>
          </c:tx>
          <c:spPr>
            <a:solidFill>
              <a:schemeClr val="accent1">
                <a:lumMod val="75000"/>
              </a:schemeClr>
            </a:solidFill>
          </c:spPr>
          <c:dPt>
            <c:idx val="0"/>
            <c:spPr>
              <a:solidFill>
                <a:schemeClr val="accent1">
                  <a:lumMod val="50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1-4D9E-47CF-8B36-E717C54A3441}"/>
              </c:ext>
            </c:extLst>
          </c:dPt>
          <c:dPt>
            <c:idx val="1"/>
            <c:spPr>
              <a:solidFill>
                <a:schemeClr val="accent1">
                  <a:lumMod val="75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3-4D9E-47CF-8B36-E717C54A3441}"/>
              </c:ext>
            </c:extLst>
          </c:dPt>
          <c:dPt>
            <c:idx val="2"/>
            <c:spPr>
              <a:solidFill>
                <a:schemeClr val="accent1">
                  <a:lumMod val="75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5-4D9E-47CF-8B36-E717C54A3441}"/>
              </c:ext>
            </c:extLst>
          </c:dPt>
          <c:dLbls>
            <c:dLbl>
              <c:idx val="0"/>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inEnd"/>
              <c:showVal val="1"/>
              <c:showPercent val="1"/>
              <c:extLst xmlns:c16r2="http://schemas.microsoft.com/office/drawing/2015/06/chart">
                <c:ext xmlns:c15="http://schemas.microsoft.com/office/drawing/2012/chart" uri="{CE6537A1-D6FC-4f65-9D91-7224C49458BB}"/>
              </c:extLst>
            </c:dLbl>
            <c:dLbl>
              <c:idx val="2"/>
              <c:layout/>
              <c:dLblPos val="inEnd"/>
              <c:showVal val="1"/>
              <c:showPercent val="1"/>
              <c:extLst xmlns:c16r2="http://schemas.microsoft.com/office/drawing/2015/06/char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n-US"/>
              </a:p>
            </c:txPr>
            <c:dLblPos val="inEnd"/>
            <c:showPercent val="1"/>
            <c:showLeaderLines val="1"/>
            <c:leaderLines>
              <c:spPr>
                <a:ln w="9525" cap="flat" cmpd="sng" algn="ctr">
                  <a:solidFill>
                    <a:schemeClr val="tx1">
                      <a:lumMod val="35000"/>
                      <a:lumOff val="65000"/>
                    </a:schemeClr>
                  </a:solidFill>
                  <a:round/>
                </a:ln>
                <a:effectLst/>
              </c:spPr>
            </c:leaderLines>
          </c:dLbls>
          <c:cat>
            <c:strRef>
              <c:f>'pivot and charts'!$BT$7:$BT$10</c:f>
              <c:strCache>
                <c:ptCount val="3"/>
                <c:pt idx="0">
                  <c:v>app</c:v>
                </c:pt>
                <c:pt idx="1">
                  <c:v>dashboard</c:v>
                </c:pt>
                <c:pt idx="2">
                  <c:v>gurucool</c:v>
                </c:pt>
              </c:strCache>
            </c:strRef>
          </c:cat>
          <c:val>
            <c:numRef>
              <c:f>'pivot and charts'!$BU$7:$BU$10</c:f>
              <c:numCache>
                <c:formatCode>0</c:formatCode>
                <c:ptCount val="3"/>
                <c:pt idx="0">
                  <c:v>7800</c:v>
                </c:pt>
                <c:pt idx="1">
                  <c:v>2</c:v>
                </c:pt>
                <c:pt idx="2">
                  <c:v>20225</c:v>
                </c:pt>
              </c:numCache>
            </c:numRef>
          </c:val>
          <c:extLst xmlns:c16r2="http://schemas.microsoft.com/office/drawing/2015/06/chart">
            <c:ext xmlns:c16="http://schemas.microsoft.com/office/drawing/2014/chart" uri="{C3380CC4-5D6E-409C-BE32-E72D297353CC}">
              <c16:uniqueId val="{00000006-4D9E-47CF-8B36-E717C54A3441}"/>
            </c:ext>
          </c:extLst>
        </c:ser>
      </c:pie3DChart>
      <c:spPr>
        <a:solidFill>
          <a:schemeClr val="accent1">
            <a:lumMod val="60000"/>
            <a:lumOff val="40000"/>
          </a:schemeClr>
        </a:solidFill>
        <a:ln>
          <a:noFill/>
        </a:ln>
        <a:effectLst/>
      </c:spPr>
    </c:plotArea>
    <c:legend>
      <c:legendPos val="r"/>
      <c:layout/>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accent1">
        <a:lumMod val="60000"/>
        <a:lumOff val="40000"/>
      </a:schemeClr>
    </a:solidFill>
    <a:ln w="9525" cap="flat" cmpd="sng" algn="ctr">
      <a:solidFill>
        <a:schemeClr val="tx1">
          <a:lumMod val="15000"/>
          <a:lumOff val="85000"/>
        </a:schemeClr>
      </a:solidFill>
      <a:round/>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c:lang val="en-US"/>
  <c:pivotSource>
    <c:name>[Copy of astrosage by mustaqeem(1).xlsx]pivot and charts!PivotTable5</c:name>
    <c:fmtId val="9"/>
  </c:pivotSource>
  <c:chart>
    <c:title>
      <c:tx>
        <c:rich>
          <a:bodyPr rot="0" spcFirstLastPara="1" vertOverflow="ellipsis" vert="horz" wrap="square" anchor="ctr" anchorCtr="1"/>
          <a:lstStyle/>
          <a:p>
            <a:pPr>
              <a:defRPr sz="2000" b="1" i="0" u="none" strike="noStrike" kern="1200" spc="0" baseline="0">
                <a:solidFill>
                  <a:sysClr val="windowText" lastClr="000000"/>
                </a:solidFill>
                <a:latin typeface="+mn-lt"/>
                <a:ea typeface="+mn-ea"/>
                <a:cs typeface="+mn-cs"/>
              </a:defRPr>
            </a:pPr>
            <a:r>
              <a:rPr lang="en-US" sz="2000" b="1">
                <a:solidFill>
                  <a:sysClr val="windowText" lastClr="000000"/>
                </a:solidFill>
              </a:rPr>
              <a:t>Call</a:t>
            </a:r>
            <a:r>
              <a:rPr lang="en-US" sz="2000" b="1" baseline="0">
                <a:solidFill>
                  <a:sysClr val="windowText" lastClr="000000"/>
                </a:solidFill>
              </a:rPr>
              <a:t> Status Distribution</a:t>
            </a:r>
            <a:endParaRPr lang="en-US" sz="2000" b="1">
              <a:solidFill>
                <a:sysClr val="windowText" lastClr="000000"/>
              </a:solidFill>
            </a:endParaRPr>
          </a:p>
        </c:rich>
      </c:tx>
      <c:layout/>
      <c:spPr>
        <a:noFill/>
        <a:ln>
          <a:noFill/>
        </a:ln>
        <a:effectLst/>
      </c:spPr>
    </c:title>
    <c:pivotFmts>
      <c:pivotFmt>
        <c:idx val="0"/>
        <c:spPr>
          <a:solidFill>
            <a:schemeClr val="accent3">
              <a:lumMod val="75000"/>
            </a:schemeClr>
          </a:solidFill>
          <a:ln>
            <a:noFill/>
          </a:ln>
          <a:effectLst/>
        </c:spPr>
        <c:marker>
          <c:symbol val="none"/>
        </c:marker>
      </c:pivotFmt>
      <c:pivotFmt>
        <c:idx val="1"/>
        <c:spPr>
          <a:solidFill>
            <a:schemeClr val="accent3">
              <a:lumMod val="75000"/>
            </a:schemeClr>
          </a:solidFill>
          <a:ln>
            <a:noFill/>
          </a:ln>
          <a:effectLst/>
        </c:spPr>
        <c:marker>
          <c:symbol val="none"/>
        </c:marker>
      </c:pivotFmt>
      <c:pivotFmt>
        <c:idx val="2"/>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Val val="1"/>
          <c:extLst xmlns:c16r2="http://schemas.microsoft.com/office/drawing/2015/06/chart">
            <c:ext xmlns:c15="http://schemas.microsoft.com/office/drawing/2012/chart" uri="{CE6537A1-D6FC-4f65-9D91-7224C49458BB}"/>
          </c:extLst>
        </c:dLbl>
      </c:pivotFmt>
      <c:pivotFmt>
        <c:idx val="3"/>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Val val="1"/>
        </c:dLbl>
      </c:pivotFmt>
    </c:pivotFmts>
    <c:plotArea>
      <c:layout/>
      <c:barChart>
        <c:barDir val="col"/>
        <c:grouping val="clustered"/>
        <c:ser>
          <c:idx val="0"/>
          <c:order val="0"/>
          <c:tx>
            <c:strRef>
              <c:f>'pivot and charts'!$AJ$3</c:f>
              <c:strCache>
                <c:ptCount val="1"/>
                <c:pt idx="0">
                  <c:v>Total</c:v>
                </c:pt>
              </c:strCache>
            </c:strRef>
          </c:tx>
          <c:spPr>
            <a:solidFill>
              <a:schemeClr val="accent1">
                <a:lumMod val="75000"/>
              </a:schemeClr>
            </a:solidFill>
            <a:ln>
              <a:noFill/>
            </a:ln>
            <a:effectLst/>
          </c:spPr>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Val val="1"/>
          </c:dLbls>
          <c:cat>
            <c:strRef>
              <c:f>'pivot and charts'!$AI$4:$AI$9</c:f>
              <c:strCache>
                <c:ptCount val="5"/>
                <c:pt idx="0">
                  <c:v>busy</c:v>
                </c:pt>
                <c:pt idx="1">
                  <c:v>completed</c:v>
                </c:pt>
                <c:pt idx="2">
                  <c:v>failed</c:v>
                </c:pt>
                <c:pt idx="3">
                  <c:v>incomplete</c:v>
                </c:pt>
                <c:pt idx="4">
                  <c:v>no-answer</c:v>
                </c:pt>
              </c:strCache>
            </c:strRef>
          </c:cat>
          <c:val>
            <c:numRef>
              <c:f>'pivot and charts'!$AJ$4:$AJ$9</c:f>
              <c:numCache>
                <c:formatCode>General</c:formatCode>
                <c:ptCount val="5"/>
                <c:pt idx="0">
                  <c:v>1270</c:v>
                </c:pt>
                <c:pt idx="1">
                  <c:v>3453</c:v>
                </c:pt>
                <c:pt idx="2">
                  <c:v>1214</c:v>
                </c:pt>
                <c:pt idx="3">
                  <c:v>875</c:v>
                </c:pt>
                <c:pt idx="4">
                  <c:v>1729</c:v>
                </c:pt>
              </c:numCache>
            </c:numRef>
          </c:val>
          <c:extLst xmlns:c16r2="http://schemas.microsoft.com/office/drawing/2015/06/chart">
            <c:ext xmlns:c16="http://schemas.microsoft.com/office/drawing/2014/chart" uri="{C3380CC4-5D6E-409C-BE32-E72D297353CC}">
              <c16:uniqueId val="{00000000-8F58-4CED-B098-78D8D00F4AFD}"/>
            </c:ext>
          </c:extLst>
        </c:ser>
        <c:gapWidth val="219"/>
        <c:overlap val="-27"/>
        <c:axId val="107809024"/>
        <c:axId val="107815296"/>
      </c:barChart>
      <c:catAx>
        <c:axId val="107809024"/>
        <c:scaling>
          <c:orientation val="minMax"/>
        </c:scaling>
        <c:axPos val="b"/>
        <c:title>
          <c:tx>
            <c:rich>
              <a:bodyPr rot="0" spcFirstLastPara="1" vertOverflow="ellipsis" vert="horz" wrap="square" anchor="ctr" anchorCtr="1"/>
              <a:lstStyle/>
              <a:p>
                <a:pPr>
                  <a:defRPr sz="1050" b="1" i="0" u="none" strike="noStrike" kern="1200" baseline="0">
                    <a:solidFill>
                      <a:sysClr val="windowText" lastClr="000000"/>
                    </a:solidFill>
                    <a:latin typeface="+mn-lt"/>
                    <a:ea typeface="+mn-ea"/>
                    <a:cs typeface="+mn-cs"/>
                  </a:defRPr>
                </a:pPr>
                <a:r>
                  <a:rPr lang="en-IN" sz="1050" b="1">
                    <a:solidFill>
                      <a:sysClr val="windowText" lastClr="000000"/>
                    </a:solidFill>
                  </a:rPr>
                  <a:t>Call</a:t>
                </a:r>
                <a:r>
                  <a:rPr lang="en-IN" sz="1050" b="1" baseline="0">
                    <a:solidFill>
                      <a:sysClr val="windowText" lastClr="000000"/>
                    </a:solidFill>
                  </a:rPr>
                  <a:t> Status</a:t>
                </a:r>
                <a:endParaRPr lang="en-IN" sz="1050" b="1">
                  <a:solidFill>
                    <a:sysClr val="windowText" lastClr="000000"/>
                  </a:solidFill>
                </a:endParaRPr>
              </a:p>
            </c:rich>
          </c:tx>
          <c:layout>
            <c:manualLayout>
              <c:xMode val="edge"/>
              <c:yMode val="edge"/>
              <c:x val="0.49218613298337732"/>
              <c:y val="0.87583333333333413"/>
            </c:manualLayout>
          </c:layout>
          <c:spPr>
            <a:noFill/>
            <a:ln>
              <a:noFill/>
            </a:ln>
            <a:effectLst/>
          </c:spPr>
        </c:title>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07815296"/>
        <c:crosses val="autoZero"/>
        <c:auto val="1"/>
        <c:lblAlgn val="ctr"/>
        <c:lblOffset val="100"/>
      </c:catAx>
      <c:valAx>
        <c:axId val="107815296"/>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50" b="1" i="0" u="none" strike="noStrike" kern="1200" baseline="0">
                    <a:solidFill>
                      <a:sysClr val="windowText" lastClr="000000"/>
                    </a:solidFill>
                    <a:latin typeface="+mn-lt"/>
                    <a:ea typeface="+mn-ea"/>
                    <a:cs typeface="+mn-cs"/>
                  </a:defRPr>
                </a:pPr>
                <a:r>
                  <a:rPr lang="en-IN" sz="1050" b="1">
                    <a:solidFill>
                      <a:sysClr val="windowText" lastClr="000000"/>
                    </a:solidFill>
                  </a:rPr>
                  <a:t>Count</a:t>
                </a:r>
                <a:r>
                  <a:rPr lang="en-IN" sz="1050" b="1" baseline="0">
                    <a:solidFill>
                      <a:sysClr val="windowText" lastClr="000000"/>
                    </a:solidFill>
                  </a:rPr>
                  <a:t> of UserID</a:t>
                </a:r>
                <a:endParaRPr lang="en-IN" sz="1050" b="1">
                  <a:solidFill>
                    <a:sysClr val="windowText" lastClr="000000"/>
                  </a:solidFill>
                </a:endParaRPr>
              </a:p>
            </c:rich>
          </c:tx>
          <c:layout>
            <c:manualLayout>
              <c:xMode val="edge"/>
              <c:yMode val="edge"/>
              <c:x val="2.5000000000000001E-2"/>
              <c:y val="0.31998468941382402"/>
            </c:manualLayout>
          </c:layout>
          <c:spPr>
            <a:noFill/>
            <a:ln>
              <a:noFill/>
            </a:ln>
            <a:effectLst/>
          </c:spPr>
        </c:title>
        <c:numFmt formatCode="General" sourceLinked="1"/>
        <c:maj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07809024"/>
        <c:crosses val="autoZero"/>
        <c:crossBetween val="between"/>
      </c:valAx>
      <c:spPr>
        <a:solidFill>
          <a:schemeClr val="accent1">
            <a:lumMod val="60000"/>
            <a:lumOff val="40000"/>
          </a:schemeClr>
        </a:solidFill>
        <a:ln>
          <a:noFill/>
        </a:ln>
        <a:effectLst/>
      </c:spPr>
    </c:plotArea>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accent1">
        <a:lumMod val="60000"/>
        <a:lumOff val="40000"/>
      </a:schemeClr>
    </a:solidFill>
    <a:ln w="9525" cap="flat" cmpd="sng" algn="ctr">
      <a:solidFill>
        <a:schemeClr val="tx1">
          <a:lumMod val="15000"/>
          <a:lumOff val="85000"/>
        </a:schemeClr>
      </a:solidFill>
      <a:round/>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pivotSource>
    <c:name>[Copy of astrosage by mustaqeem(1).xlsx]pivot and charts!PivotTable6</c:name>
    <c:fmtId val="12"/>
  </c:pivotSource>
  <c:chart>
    <c:title>
      <c:tx>
        <c:rich>
          <a:bodyPr rot="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r>
              <a:rPr lang="en-US"/>
              <a:t>Chat</a:t>
            </a:r>
            <a:r>
              <a:rPr lang="en-US" baseline="0"/>
              <a:t> Status Distribution</a:t>
            </a:r>
            <a:endParaRPr lang="en-US"/>
          </a:p>
        </c:rich>
      </c:tx>
      <c:layout/>
      <c:spPr>
        <a:noFill/>
        <a:ln>
          <a:noFill/>
        </a:ln>
        <a:effectLst/>
      </c:spPr>
    </c:title>
    <c:pivotFmts>
      <c:pivotFmt>
        <c:idx val="0"/>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solidFill>
              <a:schemeClr val="accent3">
                <a:lumMod val="20000"/>
                <a:lumOff val="80000"/>
              </a:schemeClr>
            </a:solid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en-US"/>
            </a:p>
          </c:txPr>
          <c:dLblPos val="ctr"/>
          <c:showCatName val="1"/>
          <c:showPercent val="1"/>
          <c:extLst xmlns:c16r2="http://schemas.microsoft.com/office/drawing/2015/06/chart">
            <c:ext xmlns:c15="http://schemas.microsoft.com/office/drawing/2012/chart" uri="{CE6537A1-D6FC-4f65-9D91-7224C49458BB}"/>
          </c:extLst>
        </c:dLbl>
      </c:pivotFmt>
      <c:pivotFmt>
        <c:idx val="1"/>
        <c:spPr>
          <a:solidFill>
            <a:schemeClr val="accent2"/>
          </a:solidFill>
          <a:ln>
            <a:noFill/>
          </a:ln>
          <a:effectLst>
            <a:outerShdw blurRad="254000" sx="102000" sy="102000" algn="ctr" rotWithShape="0">
              <a:prstClr val="black">
                <a:alpha val="20000"/>
              </a:prstClr>
            </a:outerShdw>
          </a:effectLst>
        </c:spPr>
      </c:pivotFmt>
      <c:pivotFmt>
        <c:idx val="2"/>
        <c:spPr>
          <a:solidFill>
            <a:schemeClr val="accent1"/>
          </a:solidFill>
          <a:ln>
            <a:noFill/>
          </a:ln>
          <a:effectLst>
            <a:outerShdw blurRad="254000" sx="102000" sy="102000" algn="ctr" rotWithShape="0">
              <a:prstClr val="black">
                <a:alpha val="20000"/>
              </a:prstClr>
            </a:outerShdw>
          </a:effectLst>
        </c:spPr>
        <c:marker>
          <c:symbol val="none"/>
        </c:marker>
        <c:dLbl>
          <c:idx val="0"/>
          <c:spPr>
            <a:solidFill>
              <a:schemeClr val="accent3">
                <a:lumMod val="20000"/>
                <a:lumOff val="80000"/>
              </a:schemeClr>
            </a:solid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en-US"/>
            </a:p>
          </c:txPr>
          <c:dLblPos val="ctr"/>
          <c:showCatName val="1"/>
          <c:showPercent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dLbl>
          <c:idx val="0"/>
          <c:spPr>
            <a:solidFill>
              <a:schemeClr val="accent2"/>
            </a:solid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en-US"/>
            </a:p>
          </c:txPr>
          <c:dLblPos val="ctr"/>
          <c:showCatName val="1"/>
          <c:showPercent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pivotFmt>
      <c:pivotFmt>
        <c:idx val="7"/>
        <c:spPr>
          <a:solidFill>
            <a:schemeClr val="accent1"/>
          </a:solidFill>
          <a:ln>
            <a:noFill/>
          </a:ln>
          <a:effectLst>
            <a:outerShdw blurRad="254000" sx="102000" sy="102000" algn="ctr" rotWithShape="0">
              <a:prstClr val="black">
                <a:alpha val="20000"/>
              </a:prstClr>
            </a:outerShdw>
          </a:effectLst>
        </c:spPr>
      </c:pivotFmt>
      <c:pivotFmt>
        <c:idx val="8"/>
        <c:marker>
          <c:symbol val="none"/>
        </c:marker>
        <c:dLbl>
          <c:idx val="0"/>
          <c:spPr>
            <a:solidFill>
              <a:schemeClr val="accent3">
                <a:lumMod val="20000"/>
                <a:lumOff val="80000"/>
              </a:schemeClr>
            </a:solid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dLblPos val="bestFit"/>
          <c:showVal val="1"/>
          <c:showPercent val="1"/>
          <c:extLst xmlns:c16r2="http://schemas.microsoft.com/office/drawing/2015/06/chart">
            <c:ext xmlns:c15="http://schemas.microsoft.com/office/drawing/2012/chart" uri="{CE6537A1-D6FC-4f65-9D91-7224C49458BB}"/>
          </c:extLst>
        </c:dLbl>
      </c:pivotFmt>
      <c:pivotFmt>
        <c:idx val="9"/>
        <c:spPr>
          <a:solidFill>
            <a:schemeClr val="accent1">
              <a:lumMod val="75000"/>
            </a:schemeClr>
          </a:solidFill>
          <a:ln>
            <a:noFill/>
          </a:ln>
          <a:effectLst>
            <a:outerShdw blurRad="254000" sx="102000" sy="102000" algn="ctr" rotWithShape="0">
              <a:prstClr val="black">
                <a:alpha val="20000"/>
              </a:prstClr>
            </a:outerShdw>
          </a:effectLst>
        </c:spPr>
      </c:pivotFmt>
      <c:pivotFmt>
        <c:idx val="10"/>
        <c:spPr>
          <a:solidFill>
            <a:schemeClr val="accent1">
              <a:lumMod val="20000"/>
              <a:lumOff val="80000"/>
            </a:schemeClr>
          </a:solidFill>
          <a:ln>
            <a:noFill/>
          </a:ln>
          <a:effectLst>
            <a:outerShdw blurRad="254000" sx="102000" sy="102000" algn="ctr" rotWithShape="0">
              <a:prstClr val="black">
                <a:alpha val="20000"/>
              </a:prstClr>
            </a:outerShdw>
          </a:effectLst>
        </c:spPr>
      </c:pivotFmt>
      <c:pivotFmt>
        <c:idx val="11"/>
        <c:spPr>
          <a:solidFill>
            <a:schemeClr val="accent1">
              <a:lumMod val="50000"/>
            </a:schemeClr>
          </a:solidFill>
          <a:ln>
            <a:noFill/>
          </a:ln>
          <a:effectLst>
            <a:outerShdw blurRad="254000" sx="102000" sy="102000" algn="ctr" rotWithShape="0">
              <a:prstClr val="black">
                <a:alpha val="20000"/>
              </a:prstClr>
            </a:outerShdw>
          </a:effectLst>
        </c:spPr>
      </c:pivotFmt>
      <c:pivotFmt>
        <c:idx val="12"/>
        <c:spPr>
          <a:solidFill>
            <a:schemeClr val="accent4"/>
          </a:solidFill>
          <a:ln>
            <a:noFill/>
          </a:ln>
          <a:effectLst>
            <a:outerShdw blurRad="254000" sx="102000" sy="102000" algn="ctr" rotWithShape="0">
              <a:prstClr val="black">
                <a:alpha val="20000"/>
              </a:prstClr>
            </a:outerShdw>
          </a:effectLst>
        </c:spPr>
      </c:pivotFmt>
      <c:pivotFmt>
        <c:idx val="13"/>
        <c:spPr>
          <a:solidFill>
            <a:schemeClr val="accent5"/>
          </a:solidFill>
          <a:ln>
            <a:noFill/>
          </a:ln>
          <a:effectLst>
            <a:outerShdw blurRad="254000" sx="102000" sy="102000" algn="ctr" rotWithShape="0">
              <a:prstClr val="black">
                <a:alpha val="20000"/>
              </a:prstClr>
            </a:outerShdw>
          </a:effectLst>
        </c:spPr>
      </c:pivotFmt>
      <c:pivotFmt>
        <c:idx val="14"/>
        <c:spPr>
          <a:solidFill>
            <a:schemeClr val="accent1"/>
          </a:solidFill>
          <a:ln>
            <a:noFill/>
          </a:ln>
          <a:effectLst>
            <a:outerShdw blurRad="254000" sx="102000" sy="102000" algn="ctr" rotWithShape="0">
              <a:prstClr val="black">
                <a:alpha val="20000"/>
              </a:prstClr>
            </a:outerShdw>
          </a:effectLst>
        </c:spPr>
      </c:pivotFmt>
      <c:pivotFmt>
        <c:idx val="15"/>
        <c:marker>
          <c:symbol val="none"/>
        </c:marker>
        <c:dLbl>
          <c:idx val="0"/>
          <c:spPr>
            <a:solidFill>
              <a:schemeClr val="accent3">
                <a:lumMod val="20000"/>
                <a:lumOff val="80000"/>
              </a:schemeClr>
            </a:solid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dLblPos val="bestFit"/>
          <c:showVal val="1"/>
          <c:showPercent val="1"/>
        </c:dLbl>
      </c:pivotFmt>
      <c:pivotFmt>
        <c:idx val="16"/>
        <c:spPr>
          <a:solidFill>
            <a:schemeClr val="accent1">
              <a:lumMod val="75000"/>
            </a:schemeClr>
          </a:solidFill>
          <a:ln>
            <a:noFill/>
          </a:ln>
          <a:effectLst>
            <a:outerShdw blurRad="254000" sx="102000" sy="102000" algn="ctr" rotWithShape="0">
              <a:prstClr val="black">
                <a:alpha val="20000"/>
              </a:prstClr>
            </a:outerShdw>
          </a:effectLst>
        </c:spPr>
      </c:pivotFmt>
      <c:pivotFmt>
        <c:idx val="17"/>
        <c:spPr>
          <a:solidFill>
            <a:schemeClr val="accent1">
              <a:lumMod val="20000"/>
              <a:lumOff val="80000"/>
            </a:schemeClr>
          </a:solidFill>
          <a:ln>
            <a:noFill/>
          </a:ln>
          <a:effectLst>
            <a:outerShdw blurRad="254000" sx="102000" sy="102000" algn="ctr" rotWithShape="0">
              <a:prstClr val="black">
                <a:alpha val="20000"/>
              </a:prstClr>
            </a:outerShdw>
          </a:effectLst>
        </c:spPr>
      </c:pivotFmt>
      <c:pivotFmt>
        <c:idx val="18"/>
        <c:spPr>
          <a:solidFill>
            <a:schemeClr val="accent1">
              <a:lumMod val="50000"/>
            </a:schemeClr>
          </a:solidFill>
          <a:ln>
            <a:noFill/>
          </a:ln>
          <a:effectLst>
            <a:outerShdw blurRad="254000" sx="102000" sy="102000" algn="ctr" rotWithShape="0">
              <a:prstClr val="black">
                <a:alpha val="20000"/>
              </a:prstClr>
            </a:outerShdw>
          </a:effectLst>
        </c:spPr>
      </c:pivotFmt>
      <c:pivotFmt>
        <c:idx val="19"/>
        <c:spPr>
          <a:solidFill>
            <a:schemeClr val="accent4"/>
          </a:solidFill>
          <a:ln>
            <a:noFill/>
          </a:ln>
          <a:effectLst>
            <a:outerShdw blurRad="254000" sx="102000" sy="102000" algn="ctr" rotWithShape="0">
              <a:prstClr val="black">
                <a:alpha val="20000"/>
              </a:prstClr>
            </a:outerShdw>
          </a:effectLst>
        </c:spPr>
      </c:pivotFmt>
      <c:pivotFmt>
        <c:idx val="20"/>
        <c:spPr>
          <a:solidFill>
            <a:schemeClr val="accent5"/>
          </a:solidFill>
          <a:ln>
            <a:noFill/>
          </a:ln>
          <a:effectLst>
            <a:outerShdw blurRad="254000" sx="102000" sy="102000" algn="ctr" rotWithShape="0">
              <a:prstClr val="black">
                <a:alpha val="20000"/>
              </a:prstClr>
            </a:outerShdw>
          </a:effectLst>
        </c:spPr>
      </c:pivotFmt>
    </c:pivotFmts>
    <c:plotArea>
      <c:layout>
        <c:manualLayout>
          <c:layoutTarget val="inner"/>
          <c:xMode val="edge"/>
          <c:yMode val="edge"/>
          <c:x val="0.20500064493343997"/>
          <c:y val="0.22146914258279851"/>
          <c:w val="0.42463695192505463"/>
          <c:h val="0.67815141452794814"/>
        </c:manualLayout>
      </c:layout>
      <c:pieChart>
        <c:varyColors val="1"/>
        <c:ser>
          <c:idx val="0"/>
          <c:order val="0"/>
          <c:tx>
            <c:strRef>
              <c:f>'pivot and charts'!$AV$3</c:f>
              <c:strCache>
                <c:ptCount val="1"/>
                <c:pt idx="0">
                  <c:v>Total</c:v>
                </c:pt>
              </c:strCache>
            </c:strRef>
          </c:tx>
          <c:dPt>
            <c:idx val="0"/>
            <c:spPr>
              <a:solidFill>
                <a:schemeClr val="accent1">
                  <a:lumMod val="75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1-0BBF-41DE-8AB5-5197FECCB182}"/>
              </c:ext>
            </c:extLst>
          </c:dPt>
          <c:dPt>
            <c:idx val="1"/>
            <c:spPr>
              <a:solidFill>
                <a:schemeClr val="accent1">
                  <a:lumMod val="20000"/>
                  <a:lumOff val="80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3-0BBF-41DE-8AB5-5197FECCB182}"/>
              </c:ext>
            </c:extLst>
          </c:dPt>
          <c:dPt>
            <c:idx val="2"/>
            <c:spPr>
              <a:solidFill>
                <a:schemeClr val="accent1">
                  <a:lumMod val="50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5-0BBF-41DE-8AB5-5197FECCB182}"/>
              </c:ext>
            </c:extLst>
          </c:dPt>
          <c:dPt>
            <c:idx val="3"/>
            <c:spPr>
              <a:solidFill>
                <a:schemeClr val="accent4"/>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7-0BBF-41DE-8AB5-5197FECCB182}"/>
              </c:ext>
            </c:extLst>
          </c:dPt>
          <c:dPt>
            <c:idx val="4"/>
            <c:spPr>
              <a:solidFill>
                <a:schemeClr val="accent5"/>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9-0BBF-41DE-8AB5-5197FECCB182}"/>
              </c:ext>
            </c:extLst>
          </c:dPt>
          <c:dLbls>
            <c:spPr>
              <a:solidFill>
                <a:schemeClr val="accent3">
                  <a:lumMod val="20000"/>
                  <a:lumOff val="80000"/>
                </a:schemeClr>
              </a:solid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dLblPos val="bestFit"/>
            <c:showVal val="1"/>
            <c:showPercent val="1"/>
            <c:showLeaderLines val="1"/>
            <c:leaderLines>
              <c:spPr>
                <a:ln w="9525">
                  <a:solidFill>
                    <a:schemeClr val="dk1">
                      <a:lumMod val="50000"/>
                      <a:lumOff val="50000"/>
                    </a:schemeClr>
                  </a:solidFill>
                </a:ln>
                <a:effectLst/>
              </c:spPr>
            </c:leaderLines>
          </c:dLbls>
          <c:cat>
            <c:strRef>
              <c:f>'pivot and charts'!$AU$4:$AU$9</c:f>
              <c:strCache>
                <c:ptCount val="5"/>
                <c:pt idx="0">
                  <c:v>completed</c:v>
                </c:pt>
                <c:pt idx="1">
                  <c:v>failed</c:v>
                </c:pt>
                <c:pt idx="2">
                  <c:v>incomplete</c:v>
                </c:pt>
                <c:pt idx="3">
                  <c:v>pending</c:v>
                </c:pt>
                <c:pt idx="4">
                  <c:v>started</c:v>
                </c:pt>
              </c:strCache>
            </c:strRef>
          </c:cat>
          <c:val>
            <c:numRef>
              <c:f>'pivot and charts'!$AV$4:$AV$9</c:f>
              <c:numCache>
                <c:formatCode>General</c:formatCode>
                <c:ptCount val="5"/>
                <c:pt idx="0">
                  <c:v>5535</c:v>
                </c:pt>
                <c:pt idx="1">
                  <c:v>7256</c:v>
                </c:pt>
                <c:pt idx="2">
                  <c:v>6641</c:v>
                </c:pt>
                <c:pt idx="3">
                  <c:v>48</c:v>
                </c:pt>
                <c:pt idx="4">
                  <c:v>35</c:v>
                </c:pt>
              </c:numCache>
            </c:numRef>
          </c:val>
          <c:extLst xmlns:c16r2="http://schemas.microsoft.com/office/drawing/2015/06/chart">
            <c:ext xmlns:c16="http://schemas.microsoft.com/office/drawing/2014/chart" uri="{C3380CC4-5D6E-409C-BE32-E72D297353CC}">
              <c16:uniqueId val="{0000000A-0BBF-41DE-8AB5-5197FECCB182}"/>
            </c:ext>
          </c:extLst>
        </c:ser>
        <c:dLbls>
          <c:showVal val="1"/>
        </c:dLbls>
        <c:firstSliceAng val="0"/>
      </c:pieChart>
      <c:spPr>
        <a:solidFill>
          <a:schemeClr val="accent1">
            <a:lumMod val="60000"/>
            <a:lumOff val="40000"/>
          </a:schemeClr>
        </a:solidFill>
        <a:ln>
          <a:noFill/>
        </a:ln>
        <a:effectLst/>
      </c:spPr>
    </c:plotArea>
    <c:legend>
      <c:legendPos val="r"/>
      <c:layout>
        <c:manualLayout>
          <c:xMode val="edge"/>
          <c:yMode val="edge"/>
          <c:x val="0.73280074365704284"/>
          <c:y val="0.37638743073782494"/>
          <c:w val="0.15886592300962379"/>
          <c:h val="0.39062773403324624"/>
        </c:manualLayout>
      </c:layout>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accent1">
        <a:lumMod val="60000"/>
        <a:lumOff val="40000"/>
      </a:schemeClr>
    </a:solidFill>
    <a:ln w="9525" cap="flat" cmpd="sng" algn="ctr">
      <a:solidFill>
        <a:schemeClr val="dk1">
          <a:lumMod val="25000"/>
          <a:lumOff val="75000"/>
        </a:schemeClr>
      </a:solidFill>
      <a:round/>
    </a:ln>
    <a:effectLst/>
  </c:spPr>
  <c:txPr>
    <a:bodyPr/>
    <a:lstStyle/>
    <a:p>
      <a:pPr>
        <a:defRPr>
          <a:solidFill>
            <a:sysClr val="windowText" lastClr="000000"/>
          </a:solidFill>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c:lang val="en-US"/>
  <c:pivotSource>
    <c:name>[Copy of astrosage by mustaqeem(1).xlsx]pivot and charts!PivotTable9</c:name>
    <c:fmtId val="6"/>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Call</a:t>
            </a:r>
            <a:r>
              <a:rPr lang="en-US" baseline="0"/>
              <a:t> Distribution by Hour</a:t>
            </a:r>
            <a:endParaRPr lang="en-US"/>
          </a:p>
        </c:rich>
      </c:tx>
      <c:layout/>
      <c:spPr>
        <a:noFill/>
        <a:ln>
          <a:noFill/>
        </a:ln>
        <a:effectLst/>
      </c:spPr>
    </c:title>
    <c:pivotFmts>
      <c:pivotFmt>
        <c:idx val="0"/>
        <c:spPr>
          <a:solidFill>
            <a:schemeClr val="accent3">
              <a:lumMod val="50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pivotFmt>
      <c:pivotFmt>
        <c:idx val="1"/>
        <c:spPr>
          <a:solidFill>
            <a:schemeClr val="accent3">
              <a:lumMod val="50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2"/>
        <c:spPr>
          <a:solidFill>
            <a:schemeClr val="accent3">
              <a:lumMod val="50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3"/>
        <c:spPr>
          <a:solidFill>
            <a:schemeClr val="accent1">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chemeClr val="dk1">
                      <a:lumMod val="75000"/>
                      <a:lumOff val="25000"/>
                    </a:schemeClr>
                  </a:solidFill>
                  <a:latin typeface="+mn-lt"/>
                  <a:ea typeface="+mn-ea"/>
                  <a:cs typeface="+mn-cs"/>
                </a:defRPr>
              </a:pPr>
              <a:endParaRPr lang="en-US"/>
            </a:p>
          </c:txPr>
          <c:showVal val="1"/>
          <c:extLst xmlns:c16r2="http://schemas.microsoft.com/office/drawing/2015/06/chart">
            <c:ext xmlns:c15="http://schemas.microsoft.com/office/drawing/2012/chart" uri="{CE6537A1-D6FC-4f65-9D91-7224C49458BB}"/>
          </c:extLst>
        </c:dLbl>
      </c:pivotFmt>
      <c:pivotFmt>
        <c:idx val="4"/>
        <c:spPr>
          <a:solidFill>
            <a:schemeClr val="accent1">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chemeClr val="dk1">
                      <a:lumMod val="75000"/>
                      <a:lumOff val="25000"/>
                    </a:schemeClr>
                  </a:solidFill>
                  <a:latin typeface="+mn-lt"/>
                  <a:ea typeface="+mn-ea"/>
                  <a:cs typeface="+mn-cs"/>
                </a:defRPr>
              </a:pPr>
              <a:endParaRPr lang="en-US"/>
            </a:p>
          </c:txPr>
          <c:showVal val="1"/>
        </c:dLbl>
      </c:pivotFmt>
    </c:pivotFmts>
    <c:view3D>
      <c:rotX val="0"/>
      <c:rotY val="0"/>
      <c:depthPercent val="60"/>
      <c:perspective val="100"/>
    </c:view3D>
    <c:floor>
      <c:spPr>
        <a:solidFill>
          <a:schemeClr val="lt1">
            <a:lumMod val="95000"/>
          </a:schemeClr>
        </a:solidFill>
        <a:ln>
          <a:noFill/>
        </a:ln>
        <a:effectLst/>
        <a:sp3d/>
      </c:spPr>
    </c:floor>
    <c:sideWall>
      <c:spPr>
        <a:solidFill>
          <a:schemeClr val="bg1"/>
        </a:solidFill>
        <a:ln>
          <a:noFill/>
        </a:ln>
        <a:effectLst/>
        <a:sp3d/>
      </c:spPr>
    </c:sideWall>
    <c:backWall>
      <c:spPr>
        <a:solidFill>
          <a:schemeClr val="bg1"/>
        </a:solidFill>
        <a:ln>
          <a:noFill/>
        </a:ln>
        <a:effectLst/>
        <a:sp3d/>
      </c:spPr>
    </c:backWall>
    <c:plotArea>
      <c:layout/>
      <c:bar3DChart>
        <c:barDir val="col"/>
        <c:grouping val="clustered"/>
        <c:ser>
          <c:idx val="0"/>
          <c:order val="0"/>
          <c:tx>
            <c:strRef>
              <c:f>'pivot and charts'!$CD$6</c:f>
              <c:strCache>
                <c:ptCount val="1"/>
                <c:pt idx="0">
                  <c:v>Total</c:v>
                </c:pt>
              </c:strCache>
            </c:strRef>
          </c:tx>
          <c:spPr>
            <a:solidFill>
              <a:schemeClr val="accent1">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dLbls>
            <c:spPr>
              <a:noFill/>
              <a:ln>
                <a:noFill/>
              </a:ln>
              <a:effectLst/>
            </c:spPr>
            <c:txPr>
              <a:bodyPr rot="-5400000" spcFirstLastPara="1" vertOverflow="ellipsis"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Val val="1"/>
          </c:dLbls>
          <c:cat>
            <c:strRef>
              <c:f>'pivot and charts'!$CC$7:$CC$31</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'pivot and charts'!$CD$7:$CD$31</c:f>
              <c:numCache>
                <c:formatCode>General</c:formatCode>
                <c:ptCount val="24"/>
                <c:pt idx="0">
                  <c:v>226</c:v>
                </c:pt>
                <c:pt idx="1">
                  <c:v>304</c:v>
                </c:pt>
                <c:pt idx="2">
                  <c:v>560</c:v>
                </c:pt>
                <c:pt idx="3">
                  <c:v>856</c:v>
                </c:pt>
                <c:pt idx="4">
                  <c:v>1153</c:v>
                </c:pt>
                <c:pt idx="5">
                  <c:v>1438</c:v>
                </c:pt>
                <c:pt idx="6">
                  <c:v>1855</c:v>
                </c:pt>
                <c:pt idx="7">
                  <c:v>1664</c:v>
                </c:pt>
                <c:pt idx="8">
                  <c:v>1875</c:v>
                </c:pt>
                <c:pt idx="9">
                  <c:v>1673</c:v>
                </c:pt>
                <c:pt idx="10">
                  <c:v>1704</c:v>
                </c:pt>
                <c:pt idx="11">
                  <c:v>1472</c:v>
                </c:pt>
                <c:pt idx="12">
                  <c:v>1591</c:v>
                </c:pt>
                <c:pt idx="13">
                  <c:v>1574</c:v>
                </c:pt>
                <c:pt idx="14">
                  <c:v>1673</c:v>
                </c:pt>
                <c:pt idx="15">
                  <c:v>1747</c:v>
                </c:pt>
                <c:pt idx="16">
                  <c:v>1773</c:v>
                </c:pt>
                <c:pt idx="17">
                  <c:v>1443</c:v>
                </c:pt>
                <c:pt idx="18">
                  <c:v>1099</c:v>
                </c:pt>
                <c:pt idx="19">
                  <c:v>912</c:v>
                </c:pt>
                <c:pt idx="20">
                  <c:v>553</c:v>
                </c:pt>
                <c:pt idx="21">
                  <c:v>347</c:v>
                </c:pt>
                <c:pt idx="22">
                  <c:v>268</c:v>
                </c:pt>
                <c:pt idx="23">
                  <c:v>267</c:v>
                </c:pt>
              </c:numCache>
            </c:numRef>
          </c:val>
          <c:extLst xmlns:c16r2="http://schemas.microsoft.com/office/drawing/2015/06/chart">
            <c:ext xmlns:c16="http://schemas.microsoft.com/office/drawing/2014/chart" uri="{C3380CC4-5D6E-409C-BE32-E72D297353CC}">
              <c16:uniqueId val="{00000000-6A18-4C1E-9103-4837F2A0DA51}"/>
            </c:ext>
          </c:extLst>
        </c:ser>
        <c:gapWidth val="65"/>
        <c:shape val="box"/>
        <c:axId val="110813952"/>
        <c:axId val="110815488"/>
        <c:axId val="0"/>
      </c:bar3DChart>
      <c:catAx>
        <c:axId val="110813952"/>
        <c:scaling>
          <c:orientation val="minMax"/>
        </c:scaling>
        <c:axPos val="b"/>
        <c:numFmt formatCode="General" sourceLinked="1"/>
        <c:maj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000" b="1" i="0" u="none" strike="noStrike" kern="1200" cap="all" baseline="0">
                <a:solidFill>
                  <a:schemeClr val="dk1">
                    <a:lumMod val="75000"/>
                    <a:lumOff val="25000"/>
                  </a:schemeClr>
                </a:solidFill>
                <a:latin typeface="+mn-lt"/>
                <a:ea typeface="+mn-ea"/>
                <a:cs typeface="+mn-cs"/>
              </a:defRPr>
            </a:pPr>
            <a:endParaRPr lang="en-US"/>
          </a:p>
        </c:txPr>
        <c:crossAx val="110815488"/>
        <c:crosses val="autoZero"/>
        <c:auto val="1"/>
        <c:lblAlgn val="ctr"/>
        <c:lblOffset val="100"/>
      </c:catAx>
      <c:valAx>
        <c:axId val="110815488"/>
        <c:scaling>
          <c:orientation val="minMax"/>
        </c:scaling>
        <c:axPos val="l"/>
        <c:majorGridlines>
          <c:spPr>
            <a:ln w="9525" cap="flat" cmpd="sng" algn="ctr">
              <a:solidFill>
                <a:schemeClr val="dk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dk1">
                    <a:lumMod val="75000"/>
                    <a:lumOff val="25000"/>
                  </a:schemeClr>
                </a:solidFill>
                <a:latin typeface="+mn-lt"/>
                <a:ea typeface="+mn-ea"/>
                <a:cs typeface="+mn-cs"/>
              </a:defRPr>
            </a:pPr>
            <a:endParaRPr lang="en-US"/>
          </a:p>
        </c:txPr>
        <c:crossAx val="110813952"/>
        <c:crosses val="autoZero"/>
        <c:crossBetween val="between"/>
      </c:valAx>
      <c:spPr>
        <a:noFill/>
        <a:ln>
          <a:noFill/>
        </a:ln>
        <a:effectLst/>
      </c:spPr>
    </c:plotArea>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accent1">
        <a:lumMod val="60000"/>
        <a:lumOff val="40000"/>
      </a:schemeClr>
    </a:solidFill>
    <a:ln w="9525" cap="flat" cmpd="sng" algn="ctr">
      <a:solidFill>
        <a:schemeClr val="dk1">
          <a:lumMod val="25000"/>
          <a:lumOff val="75000"/>
        </a:schemeClr>
      </a:solidFill>
      <a:round/>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c:lang val="en-US"/>
  <c:style val="5"/>
  <c:pivotSource>
    <c:name>[Copy of astrosage by mustaqeem(1).xlsx]pivot and charts!PivotTable3</c:name>
    <c:fmtId val="8"/>
  </c:pivotSource>
  <c:chart>
    <c:title>
      <c:tx>
        <c:rich>
          <a:bodyPr rot="0" vert="horz"/>
          <a:lstStyle/>
          <a:p>
            <a:pPr>
              <a:defRPr/>
            </a:pPr>
            <a:r>
              <a:rPr lang="en-IN"/>
              <a:t>Top 10 Astrologers Earnings</a:t>
            </a:r>
          </a:p>
        </c:rich>
      </c:tx>
      <c:layout>
        <c:manualLayout>
          <c:xMode val="edge"/>
          <c:yMode val="edge"/>
          <c:x val="0.21490266841644812"/>
          <c:y val="5.588822355289428E-2"/>
        </c:manualLayout>
      </c:layout>
      <c:spPr>
        <a:noFill/>
        <a:ln>
          <a:noFill/>
        </a:ln>
        <a:effectLst/>
      </c:spPr>
    </c:title>
    <c:pivotFmts>
      <c:pivotFmt>
        <c:idx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Val val="1"/>
          <c:extLst xmlns:c16r2="http://schemas.microsoft.com/office/drawing/2015/06/chart">
            <c:ext xmlns:c15="http://schemas.microsoft.com/office/drawing/2012/chart" uri="{CE6537A1-D6FC-4f65-9D91-7224C49458BB}"/>
          </c:extLst>
        </c:dLbl>
      </c:pivotFmt>
      <c:pivotFmt>
        <c:idx val="1"/>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Val val="1"/>
          <c:extLst xmlns:c16r2="http://schemas.microsoft.com/office/drawing/2015/06/chart">
            <c:ext xmlns:c15="http://schemas.microsoft.com/office/drawing/2012/chart" uri="{CE6537A1-D6FC-4f65-9D91-7224C49458BB}"/>
          </c:extLst>
        </c:dLbl>
      </c:pivotFmt>
      <c:pivotFmt>
        <c:idx val="2"/>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2"/>
                  </a:solidFill>
                  <a:latin typeface="+mn-lt"/>
                  <a:ea typeface="+mn-ea"/>
                  <a:cs typeface="+mn-cs"/>
                </a:defRPr>
              </a:pPr>
              <a:endParaRPr lang="en-US"/>
            </a:p>
          </c:txPr>
          <c:showVal val="1"/>
          <c:extLst xmlns:c16r2="http://schemas.microsoft.com/office/drawing/2015/06/chart">
            <c:ext xmlns:c15="http://schemas.microsoft.com/office/drawing/2012/chart" uri="{CE6537A1-D6FC-4f65-9D91-7224C49458BB}"/>
          </c:extLst>
        </c:dLbl>
      </c:pivotFmt>
      <c:pivotFmt>
        <c:idx val="3"/>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2"/>
                  </a:solidFill>
                  <a:latin typeface="+mn-lt"/>
                  <a:ea typeface="+mn-ea"/>
                  <a:cs typeface="+mn-cs"/>
                </a:defRPr>
              </a:pPr>
              <a:endParaRPr lang="en-US"/>
            </a:p>
          </c:txPr>
          <c:showVal val="1"/>
        </c:dLbl>
      </c:pivotFmt>
    </c:pivotFmts>
    <c:plotArea>
      <c:layout>
        <c:manualLayout>
          <c:layoutTarget val="inner"/>
          <c:xMode val="edge"/>
          <c:yMode val="edge"/>
          <c:x val="0.17850019227690084"/>
          <c:y val="0.20054159408951711"/>
          <c:w val="0.70205069130730502"/>
          <c:h val="0.62931576261300748"/>
        </c:manualLayout>
      </c:layout>
      <c:barChart>
        <c:barDir val="bar"/>
        <c:grouping val="clustered"/>
        <c:ser>
          <c:idx val="0"/>
          <c:order val="0"/>
          <c:tx>
            <c:strRef>
              <c:f>'pivot and charts'!$Q$5</c:f>
              <c:strCache>
                <c:ptCount val="1"/>
                <c:pt idx="0">
                  <c:v>Total</c:v>
                </c:pt>
              </c:strCache>
            </c:strRef>
          </c:tx>
          <c:spPr>
            <a:solidFill>
              <a:schemeClr val="accent1">
                <a:lumMod val="75000"/>
              </a:schemeClr>
            </a:solidFill>
            <a:ln>
              <a:noFill/>
            </a:ln>
            <a:effectLst/>
          </c:spPr>
          <c:dLbls>
            <c:spPr>
              <a:noFill/>
              <a:ln>
                <a:noFill/>
              </a:ln>
              <a:effectLst/>
            </c:spPr>
            <c:txPr>
              <a:bodyPr rot="0" vert="horz"/>
              <a:lstStyle/>
              <a:p>
                <a:pPr>
                  <a:defRPr/>
                </a:pPr>
                <a:endParaRPr lang="en-US"/>
              </a:p>
            </c:txPr>
            <c:showVal val="1"/>
          </c:dLbls>
          <c:cat>
            <c:strRef>
              <c:f>'pivot and charts'!$P$6:$P$16</c:f>
              <c:strCache>
                <c:ptCount val="10"/>
                <c:pt idx="0">
                  <c:v>Dr Balkrisna</c:v>
                </c:pt>
                <c:pt idx="1">
                  <c:v>Astro  Ruchi</c:v>
                </c:pt>
                <c:pt idx="2">
                  <c:v>Astro Shalini</c:v>
                </c:pt>
                <c:pt idx="3">
                  <c:v>Astro Divya</c:v>
                </c:pt>
                <c:pt idx="4">
                  <c:v>Astro Sonam S</c:v>
                </c:pt>
                <c:pt idx="5">
                  <c:v>Usha Siingh</c:v>
                </c:pt>
                <c:pt idx="6">
                  <c:v>Astro Seema</c:v>
                </c:pt>
                <c:pt idx="7">
                  <c:v>Tarot  Ari</c:v>
                </c:pt>
                <c:pt idx="8">
                  <c:v>Tarot Rupika</c:v>
                </c:pt>
                <c:pt idx="9">
                  <c:v>Tarot Bee Riya</c:v>
                </c:pt>
              </c:strCache>
            </c:strRef>
          </c:cat>
          <c:val>
            <c:numRef>
              <c:f>'pivot and charts'!$Q$6:$Q$16</c:f>
              <c:numCache>
                <c:formatCode>0.00</c:formatCode>
                <c:ptCount val="10"/>
                <c:pt idx="0">
                  <c:v>15910.208333333332</c:v>
                </c:pt>
                <c:pt idx="1">
                  <c:v>10274.658333333327</c:v>
                </c:pt>
                <c:pt idx="2">
                  <c:v>6807.6066666666702</c:v>
                </c:pt>
                <c:pt idx="3">
                  <c:v>3696.9853333333331</c:v>
                </c:pt>
                <c:pt idx="4">
                  <c:v>2907.4946666666656</c:v>
                </c:pt>
                <c:pt idx="5">
                  <c:v>2870.2666666666655</c:v>
                </c:pt>
                <c:pt idx="6">
                  <c:v>2690.8173333333325</c:v>
                </c:pt>
                <c:pt idx="7">
                  <c:v>2222.558666666665</c:v>
                </c:pt>
                <c:pt idx="8">
                  <c:v>2198.7500000000005</c:v>
                </c:pt>
                <c:pt idx="9">
                  <c:v>2178.7124999999992</c:v>
                </c:pt>
              </c:numCache>
            </c:numRef>
          </c:val>
          <c:extLst xmlns:c16r2="http://schemas.microsoft.com/office/drawing/2015/06/chart">
            <c:ext xmlns:c16="http://schemas.microsoft.com/office/drawing/2014/chart" uri="{C3380CC4-5D6E-409C-BE32-E72D297353CC}">
              <c16:uniqueId val="{00000000-82C1-4E30-8773-EE4F3BDD16A2}"/>
            </c:ext>
          </c:extLst>
        </c:ser>
        <c:gapWidth val="100"/>
        <c:axId val="110970368"/>
        <c:axId val="110971904"/>
      </c:barChart>
      <c:catAx>
        <c:axId val="110970368"/>
        <c:scaling>
          <c:orientation val="minMax"/>
        </c:scaling>
        <c:axPos val="l"/>
        <c:numFmt formatCode="General" sourceLinked="1"/>
        <c:majorTickMark val="none"/>
        <c:tickLblPos val="nextTo"/>
        <c:spPr>
          <a:noFill/>
          <a:ln w="9525" cap="flat" cmpd="sng" algn="ctr">
            <a:solidFill>
              <a:schemeClr val="tx2">
                <a:lumMod val="15000"/>
                <a:lumOff val="85000"/>
              </a:schemeClr>
            </a:solidFill>
            <a:round/>
          </a:ln>
          <a:effectLst/>
        </c:spPr>
        <c:txPr>
          <a:bodyPr rot="-60000000" vert="horz"/>
          <a:lstStyle/>
          <a:p>
            <a:pPr>
              <a:defRPr/>
            </a:pPr>
            <a:endParaRPr lang="en-US"/>
          </a:p>
        </c:txPr>
        <c:crossAx val="110971904"/>
        <c:crosses val="autoZero"/>
        <c:auto val="1"/>
        <c:lblAlgn val="ctr"/>
        <c:lblOffset val="100"/>
      </c:catAx>
      <c:valAx>
        <c:axId val="110971904"/>
        <c:scaling>
          <c:orientation val="minMax"/>
        </c:scaling>
        <c:axPos val="b"/>
        <c:majorGridlines>
          <c:spPr>
            <a:ln w="9525" cap="flat" cmpd="sng" algn="ctr">
              <a:solidFill>
                <a:schemeClr val="tx2">
                  <a:lumMod val="15000"/>
                  <a:lumOff val="85000"/>
                </a:schemeClr>
              </a:solidFill>
              <a:round/>
            </a:ln>
            <a:effectLst/>
          </c:spPr>
        </c:majorGridlines>
        <c:title>
          <c:tx>
            <c:rich>
              <a:bodyPr rot="0" vert="horz"/>
              <a:lstStyle/>
              <a:p>
                <a:pPr>
                  <a:defRPr/>
                </a:pPr>
                <a:r>
                  <a:rPr lang="en-IN"/>
                  <a:t>Earnings</a:t>
                </a:r>
              </a:p>
            </c:rich>
          </c:tx>
          <c:layout>
            <c:manualLayout>
              <c:xMode val="edge"/>
              <c:yMode val="edge"/>
              <c:x val="0.51219816272965857"/>
              <c:y val="0.92226288774027143"/>
            </c:manualLayout>
          </c:layout>
          <c:spPr>
            <a:noFill/>
            <a:ln>
              <a:noFill/>
            </a:ln>
            <a:effectLst/>
          </c:spPr>
        </c:title>
        <c:numFmt formatCode="0.00" sourceLinked="1"/>
        <c:majorTickMark val="none"/>
        <c:tickLblPos val="nextTo"/>
        <c:spPr>
          <a:noFill/>
          <a:ln>
            <a:noFill/>
          </a:ln>
          <a:effectLst/>
        </c:spPr>
        <c:txPr>
          <a:bodyPr rot="-60000000" vert="horz"/>
          <a:lstStyle/>
          <a:p>
            <a:pPr>
              <a:defRPr/>
            </a:pPr>
            <a:endParaRPr lang="en-US"/>
          </a:p>
        </c:txPr>
        <c:crossAx val="110970368"/>
        <c:crosses val="autoZero"/>
        <c:crossBetween val="between"/>
      </c:valAx>
      <c:spPr>
        <a:solidFill>
          <a:schemeClr val="accent1">
            <a:lumMod val="40000"/>
            <a:lumOff val="60000"/>
          </a:schemeClr>
        </a:solidFill>
        <a:ln>
          <a:noFill/>
        </a:ln>
        <a:effectLst/>
      </c:spPr>
    </c:plotArea>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accent1">
        <a:lumMod val="60000"/>
        <a:lumOff val="40000"/>
      </a:schemeClr>
    </a:solidFill>
    <a:ln w="9525" cap="flat" cmpd="sng" algn="ctr">
      <a:solidFill>
        <a:schemeClr val="tx2">
          <a:lumMod val="15000"/>
          <a:lumOff val="85000"/>
        </a:schemeClr>
      </a:solidFill>
      <a:round/>
    </a:ln>
    <a:effectLst/>
  </c:spPr>
  <c:txPr>
    <a:bodyPr/>
    <a:lstStyle/>
    <a:p>
      <a:pPr>
        <a:defRPr>
          <a:solidFill>
            <a:schemeClr val="bg2">
              <a:lumMod val="75000"/>
            </a:schemeClr>
          </a:solidFill>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c:lang val="en-US"/>
  <c:pivotSource>
    <c:name>[Copy of astrosage by mustaqeem(1).xlsx]pivot and charts!PivotTable4</c:name>
    <c:fmtId val="6"/>
  </c:pivotSource>
  <c:chart>
    <c:title>
      <c:tx>
        <c:rich>
          <a:bodyPr rot="0" vert="horz"/>
          <a:lstStyle/>
          <a:p>
            <a:pPr>
              <a:defRPr/>
            </a:pPr>
            <a:r>
              <a:rPr lang="en-US"/>
              <a:t>Rating Distribution</a:t>
            </a:r>
          </a:p>
        </c:rich>
      </c:tx>
      <c:layout/>
      <c:spPr>
        <a:noFill/>
        <a:ln>
          <a:noFill/>
        </a:ln>
        <a:effectLst/>
      </c:spPr>
    </c:title>
    <c:pivotFmts>
      <c:pivotFmt>
        <c:idx val="0"/>
        <c:spPr>
          <a:solidFill>
            <a:schemeClr val="accent3">
              <a:lumMod val="75000"/>
            </a:schemeClr>
          </a:solidFill>
          <a:ln>
            <a:noFill/>
          </a:ln>
          <a:effectLst/>
        </c:spPr>
        <c:marker>
          <c:symbol val="none"/>
        </c:marker>
      </c:pivotFmt>
      <c:pivotFmt>
        <c:idx val="1"/>
        <c:spPr>
          <a:solidFill>
            <a:schemeClr val="accent3">
              <a:lumMod val="75000"/>
            </a:schemeClr>
          </a:solidFill>
          <a:ln>
            <a:noFill/>
          </a:ln>
          <a:effectLst/>
        </c:spPr>
        <c:marker>
          <c:symbol val="none"/>
        </c:marker>
      </c:pivotFmt>
      <c:pivotFmt>
        <c:idx val="2"/>
        <c:spPr>
          <a:solidFill>
            <a:schemeClr val="accent3">
              <a:lumMod val="75000"/>
            </a:schemeClr>
          </a:solidFill>
          <a:ln>
            <a:noFill/>
          </a:ln>
          <a:effectLst/>
        </c:spPr>
        <c:marker>
          <c:symbol val="none"/>
        </c:marker>
      </c:pivotFmt>
      <c:pivotFmt>
        <c:idx val="3"/>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Val val="1"/>
          <c:extLst xmlns:c16r2="http://schemas.microsoft.com/office/drawing/2015/06/chart">
            <c:ext xmlns:c15="http://schemas.microsoft.com/office/drawing/2012/chart" uri="{CE6537A1-D6FC-4f65-9D91-7224C49458BB}"/>
          </c:extLst>
        </c:dLbl>
      </c:pivotFmt>
      <c:pivotFmt>
        <c:idx val="4"/>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Val val="1"/>
        </c:dLbl>
      </c:pivotFmt>
    </c:pivotFmts>
    <c:plotArea>
      <c:layout>
        <c:manualLayout>
          <c:layoutTarget val="inner"/>
          <c:xMode val="edge"/>
          <c:yMode val="edge"/>
          <c:x val="0.13377991480701895"/>
          <c:y val="0.16371405685668444"/>
          <c:w val="0.83941982520935654"/>
          <c:h val="0.64443079054193952"/>
        </c:manualLayout>
      </c:layout>
      <c:barChart>
        <c:barDir val="col"/>
        <c:grouping val="clustered"/>
        <c:ser>
          <c:idx val="0"/>
          <c:order val="0"/>
          <c:tx>
            <c:strRef>
              <c:f>'pivot and charts'!$AD$3</c:f>
              <c:strCache>
                <c:ptCount val="1"/>
                <c:pt idx="0">
                  <c:v>Total</c:v>
                </c:pt>
              </c:strCache>
            </c:strRef>
          </c:tx>
          <c:spPr>
            <a:solidFill>
              <a:schemeClr val="accent1">
                <a:lumMod val="75000"/>
              </a:schemeClr>
            </a:solidFill>
            <a:ln>
              <a:noFill/>
            </a:ln>
            <a:effectLst/>
          </c:spPr>
          <c:dLbls>
            <c:spPr>
              <a:noFill/>
              <a:ln>
                <a:noFill/>
              </a:ln>
              <a:effectLst/>
            </c:spPr>
            <c:txPr>
              <a:bodyPr rot="0" vert="horz"/>
              <a:lstStyle/>
              <a:p>
                <a:pPr>
                  <a:defRPr/>
                </a:pPr>
                <a:endParaRPr lang="en-US"/>
              </a:p>
            </c:txPr>
            <c:showVal val="1"/>
          </c:dLbls>
          <c:cat>
            <c:strRef>
              <c:f>'pivot and charts'!$AC$4:$AC$13</c:f>
              <c:strCache>
                <c:ptCount val="9"/>
                <c:pt idx="0">
                  <c:v>0</c:v>
                </c:pt>
                <c:pt idx="1">
                  <c:v>1</c:v>
                </c:pt>
                <c:pt idx="2">
                  <c:v>2</c:v>
                </c:pt>
                <c:pt idx="3">
                  <c:v>3</c:v>
                </c:pt>
                <c:pt idx="4">
                  <c:v>4</c:v>
                </c:pt>
                <c:pt idx="5">
                  <c:v>5</c:v>
                </c:pt>
                <c:pt idx="6">
                  <c:v>6</c:v>
                </c:pt>
                <c:pt idx="7">
                  <c:v>7</c:v>
                </c:pt>
                <c:pt idx="8">
                  <c:v>8</c:v>
                </c:pt>
              </c:strCache>
            </c:strRef>
          </c:cat>
          <c:val>
            <c:numRef>
              <c:f>'pivot and charts'!$AD$4:$AD$13</c:f>
              <c:numCache>
                <c:formatCode>General</c:formatCode>
                <c:ptCount val="9"/>
                <c:pt idx="0">
                  <c:v>7256</c:v>
                </c:pt>
                <c:pt idx="1">
                  <c:v>2199</c:v>
                </c:pt>
                <c:pt idx="2">
                  <c:v>4329</c:v>
                </c:pt>
                <c:pt idx="3">
                  <c:v>4407</c:v>
                </c:pt>
                <c:pt idx="4">
                  <c:v>2132</c:v>
                </c:pt>
                <c:pt idx="5">
                  <c:v>2169</c:v>
                </c:pt>
                <c:pt idx="6">
                  <c:v>1829</c:v>
                </c:pt>
                <c:pt idx="7">
                  <c:v>1824</c:v>
                </c:pt>
                <c:pt idx="8">
                  <c:v>1882</c:v>
                </c:pt>
              </c:numCache>
            </c:numRef>
          </c:val>
          <c:extLst xmlns:c16r2="http://schemas.microsoft.com/office/drawing/2015/06/chart">
            <c:ext xmlns:c16="http://schemas.microsoft.com/office/drawing/2014/chart" uri="{C3380CC4-5D6E-409C-BE32-E72D297353CC}">
              <c16:uniqueId val="{00000000-8AA0-405B-83CC-B50932B3293E}"/>
            </c:ext>
          </c:extLst>
        </c:ser>
        <c:gapWidth val="219"/>
        <c:overlap val="-27"/>
        <c:axId val="110918656"/>
        <c:axId val="110920832"/>
      </c:barChart>
      <c:catAx>
        <c:axId val="110918656"/>
        <c:scaling>
          <c:orientation val="minMax"/>
        </c:scaling>
        <c:axPos val="b"/>
        <c:title>
          <c:tx>
            <c:rich>
              <a:bodyPr rot="0" vert="horz"/>
              <a:lstStyle/>
              <a:p>
                <a:pPr>
                  <a:defRPr/>
                </a:pPr>
                <a:r>
                  <a:rPr lang="en-IN"/>
                  <a:t>Ratings</a:t>
                </a:r>
              </a:p>
            </c:rich>
          </c:tx>
          <c:layout/>
          <c:spPr>
            <a:noFill/>
            <a:ln>
              <a:noFill/>
            </a:ln>
            <a:effectLst/>
          </c:spPr>
        </c:title>
        <c:numFmt formatCode="General" sourceLinked="1"/>
        <c:maj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en-US"/>
          </a:p>
        </c:txPr>
        <c:crossAx val="110920832"/>
        <c:crosses val="autoZero"/>
        <c:auto val="1"/>
        <c:lblAlgn val="ctr"/>
        <c:lblOffset val="100"/>
      </c:catAx>
      <c:valAx>
        <c:axId val="110920832"/>
        <c:scaling>
          <c:orientation val="minMax"/>
        </c:scaling>
        <c:axPos val="l"/>
        <c:majorGridlines>
          <c:spPr>
            <a:ln w="9525" cap="flat" cmpd="sng" algn="ctr">
              <a:solidFill>
                <a:schemeClr val="tx1">
                  <a:lumMod val="15000"/>
                  <a:lumOff val="85000"/>
                </a:schemeClr>
              </a:solidFill>
              <a:round/>
            </a:ln>
            <a:effectLst/>
          </c:spPr>
        </c:majorGridlines>
        <c:title>
          <c:tx>
            <c:rich>
              <a:bodyPr rot="-5400000" vert="horz"/>
              <a:lstStyle/>
              <a:p>
                <a:pPr>
                  <a:defRPr/>
                </a:pPr>
                <a:r>
                  <a:rPr lang="en-IN"/>
                  <a:t>Count of Ratings</a:t>
                </a:r>
              </a:p>
            </c:rich>
          </c:tx>
          <c:layout>
            <c:manualLayout>
              <c:xMode val="edge"/>
              <c:yMode val="edge"/>
              <c:x val="1.9444444444444445E-2"/>
              <c:y val="0.33094160104986958"/>
            </c:manualLayout>
          </c:layout>
          <c:spPr>
            <a:noFill/>
            <a:ln>
              <a:noFill/>
            </a:ln>
            <a:effectLst/>
          </c:spPr>
        </c:title>
        <c:numFmt formatCode="General" sourceLinked="1"/>
        <c:majorTickMark val="none"/>
        <c:tickLblPos val="nextTo"/>
        <c:spPr>
          <a:noFill/>
          <a:ln>
            <a:noFill/>
          </a:ln>
          <a:effectLst/>
        </c:spPr>
        <c:txPr>
          <a:bodyPr rot="-60000000" vert="horz"/>
          <a:lstStyle/>
          <a:p>
            <a:pPr>
              <a:defRPr/>
            </a:pPr>
            <a:endParaRPr lang="en-US"/>
          </a:p>
        </c:txPr>
        <c:crossAx val="110918656"/>
        <c:crosses val="autoZero"/>
        <c:crossBetween val="between"/>
      </c:valAx>
      <c:spPr>
        <a:solidFill>
          <a:schemeClr val="accent1">
            <a:lumMod val="40000"/>
            <a:lumOff val="60000"/>
          </a:schemeClr>
        </a:solidFill>
        <a:ln>
          <a:noFill/>
        </a:ln>
        <a:effectLst/>
      </c:spPr>
    </c:plotArea>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accent1">
        <a:lumMod val="40000"/>
        <a:lumOff val="60000"/>
      </a:schemeClr>
    </a:solidFill>
    <a:ln w="9525" cap="flat" cmpd="sng" algn="ctr">
      <a:solidFill>
        <a:schemeClr val="tx1">
          <a:lumMod val="15000"/>
          <a:lumOff val="85000"/>
        </a:schemeClr>
      </a:solidFill>
      <a:round/>
    </a:ln>
    <a:effectLst/>
  </c:spPr>
  <c:txPr>
    <a:bodyPr/>
    <a:lstStyle/>
    <a:p>
      <a:pPr>
        <a:defRPr>
          <a:solidFill>
            <a:schemeClr val="bg1"/>
          </a:solidFill>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pivotSource>
    <c:name>[Copy of astrosage by mustaqeem(1).xlsx]pivot and charts!PivotTable7</c:name>
    <c:fmtId val="17"/>
  </c:pivotSource>
  <c:chart>
    <c:title>
      <c:tx>
        <c:rich>
          <a:bodyPr rot="0" vert="horz"/>
          <a:lstStyle/>
          <a:p>
            <a:pPr>
              <a:defRPr/>
            </a:pPr>
            <a:r>
              <a:rPr lang="en-US"/>
              <a:t>Revenue by Consultation Type</a:t>
            </a:r>
          </a:p>
        </c:rich>
      </c:tx>
      <c:layout/>
      <c:spPr>
        <a:noFill/>
        <a:ln>
          <a:noFill/>
        </a:ln>
        <a:effectLst/>
      </c:spPr>
    </c:title>
    <c:pivotFmts>
      <c:pivotFmt>
        <c:idx val="0"/>
        <c:spPr>
          <a:solidFill>
            <a:schemeClr val="accent3">
              <a:lumMod val="50000"/>
            </a:schemeClr>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Val val="1"/>
          <c:extLst xmlns:c16r2="http://schemas.microsoft.com/office/drawing/2015/06/chart">
            <c:ext xmlns:c15="http://schemas.microsoft.com/office/drawing/2012/chart" uri="{CE6537A1-D6FC-4f65-9D91-7224C49458BB}"/>
          </c:extLst>
        </c:dLbl>
      </c:pivotFmt>
      <c:pivotFmt>
        <c:idx val="1"/>
        <c:spPr>
          <a:solidFill>
            <a:schemeClr val="accent3">
              <a:lumMod val="50000"/>
            </a:schemeClr>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Val val="1"/>
          <c:extLst xmlns:c16r2="http://schemas.microsoft.com/office/drawing/2015/06/chart">
            <c:ext xmlns:c15="http://schemas.microsoft.com/office/drawing/2012/chart" uri="{CE6537A1-D6FC-4f65-9D91-7224C49458BB}"/>
          </c:extLst>
        </c:dLbl>
      </c:pivotFmt>
      <c:pivotFmt>
        <c:idx val="2"/>
        <c:spPr>
          <a:solidFill>
            <a:schemeClr val="accent1">
              <a:lumMod val="75000"/>
            </a:schemeClr>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Val val="1"/>
          <c:extLst xmlns:c16r2="http://schemas.microsoft.com/office/drawing/2015/06/chart">
            <c:ext xmlns:c15="http://schemas.microsoft.com/office/drawing/2012/chart" uri="{CE6537A1-D6FC-4f65-9D91-7224C49458BB}"/>
          </c:extLst>
        </c:dLbl>
      </c:pivotFmt>
      <c:pivotFmt>
        <c:idx val="3"/>
        <c:spPr>
          <a:solidFill>
            <a:schemeClr val="accent1">
              <a:lumMod val="75000"/>
            </a:schemeClr>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Val val="1"/>
        </c:dLbl>
      </c:pivotFmt>
    </c:pivotFmts>
    <c:view3D>
      <c:depthPercent val="100"/>
      <c:rAngAx val="1"/>
    </c:view3D>
    <c:floor>
      <c:spPr>
        <a:noFill/>
        <a:ln>
          <a:noFill/>
        </a:ln>
        <a:effectLst/>
        <a:sp3d/>
      </c:spPr>
    </c:floor>
    <c:sideWall>
      <c:spPr>
        <a:noFill/>
        <a:ln>
          <a:noFill/>
        </a:ln>
        <a:effectLst/>
        <a:sp3d/>
      </c:spPr>
    </c:sideWall>
    <c:backWall>
      <c:spPr>
        <a:noFill/>
        <a:ln>
          <a:noFill/>
        </a:ln>
        <a:effectLst/>
        <a:sp3d/>
      </c:spPr>
    </c:backWall>
    <c:plotArea>
      <c:layout/>
      <c:bar3DChart>
        <c:barDir val="col"/>
        <c:grouping val="clustered"/>
        <c:ser>
          <c:idx val="0"/>
          <c:order val="0"/>
          <c:tx>
            <c:strRef>
              <c:f>'pivot and charts'!$BO$6</c:f>
              <c:strCache>
                <c:ptCount val="1"/>
                <c:pt idx="0">
                  <c:v>Total</c:v>
                </c:pt>
              </c:strCache>
            </c:strRef>
          </c:tx>
          <c:spPr>
            <a:solidFill>
              <a:schemeClr val="accent1">
                <a:lumMod val="75000"/>
              </a:schemeClr>
            </a:solidFill>
            <a:ln>
              <a:noFill/>
            </a:ln>
            <a:effectLst/>
            <a:sp3d/>
          </c:spPr>
          <c:dLbls>
            <c:spPr>
              <a:noFill/>
              <a:ln>
                <a:noFill/>
              </a:ln>
              <a:effectLst/>
            </c:spPr>
            <c:txPr>
              <a:bodyPr rot="0" vert="horz"/>
              <a:lstStyle/>
              <a:p>
                <a:pPr>
                  <a:defRPr/>
                </a:pPr>
                <a:endParaRPr lang="en-US"/>
              </a:p>
            </c:txPr>
            <c:showVal val="1"/>
          </c:dLbls>
          <c:cat>
            <c:strRef>
              <c:f>'pivot and charts'!$BN$7:$BN$11</c:f>
              <c:strCache>
                <c:ptCount val="4"/>
                <c:pt idx="0">
                  <c:v>Call</c:v>
                </c:pt>
                <c:pt idx="1">
                  <c:v>Chat</c:v>
                </c:pt>
                <c:pt idx="2">
                  <c:v>Complementary</c:v>
                </c:pt>
                <c:pt idx="3">
                  <c:v>public_live_Call</c:v>
                </c:pt>
              </c:strCache>
            </c:strRef>
          </c:cat>
          <c:val>
            <c:numRef>
              <c:f>'pivot and charts'!$BO$7:$BO$11</c:f>
              <c:numCache>
                <c:formatCode>"₹"\ #,##0.00</c:formatCode>
                <c:ptCount val="4"/>
                <c:pt idx="0">
                  <c:v>168442.03500000015</c:v>
                </c:pt>
                <c:pt idx="1">
                  <c:v>45494.683333333334</c:v>
                </c:pt>
                <c:pt idx="2">
                  <c:v>0</c:v>
                </c:pt>
                <c:pt idx="3">
                  <c:v>50.596999999999909</c:v>
                </c:pt>
              </c:numCache>
            </c:numRef>
          </c:val>
          <c:extLst xmlns:c16r2="http://schemas.microsoft.com/office/drawing/2015/06/chart">
            <c:ext xmlns:c16="http://schemas.microsoft.com/office/drawing/2014/chart" uri="{C3380CC4-5D6E-409C-BE32-E72D297353CC}">
              <c16:uniqueId val="{00000000-87E2-43E5-ABB4-01D8E9EFE2B5}"/>
            </c:ext>
          </c:extLst>
        </c:ser>
        <c:shape val="box"/>
        <c:axId val="111048192"/>
        <c:axId val="111049728"/>
        <c:axId val="0"/>
      </c:bar3DChart>
      <c:catAx>
        <c:axId val="111048192"/>
        <c:scaling>
          <c:orientation val="minMax"/>
        </c:scaling>
        <c:axPos val="b"/>
        <c:numFmt formatCode="General" sourceLinked="1"/>
        <c:majorTickMark val="none"/>
        <c:tickLblPos val="nextTo"/>
        <c:spPr>
          <a:noFill/>
          <a:ln>
            <a:noFill/>
          </a:ln>
          <a:effectLst/>
        </c:spPr>
        <c:txPr>
          <a:bodyPr rot="-60000000" vert="horz"/>
          <a:lstStyle/>
          <a:p>
            <a:pPr>
              <a:defRPr/>
            </a:pPr>
            <a:endParaRPr lang="en-US"/>
          </a:p>
        </c:txPr>
        <c:crossAx val="111049728"/>
        <c:crosses val="autoZero"/>
        <c:auto val="1"/>
        <c:lblAlgn val="ctr"/>
        <c:lblOffset val="100"/>
      </c:catAx>
      <c:valAx>
        <c:axId val="111049728"/>
        <c:scaling>
          <c:orientation val="minMax"/>
        </c:scaling>
        <c:axPos val="l"/>
        <c:majorGridlines>
          <c:spPr>
            <a:ln w="9525" cap="flat" cmpd="sng" algn="ctr">
              <a:solidFill>
                <a:schemeClr val="tx1">
                  <a:lumMod val="15000"/>
                  <a:lumOff val="85000"/>
                </a:schemeClr>
              </a:solidFill>
              <a:round/>
            </a:ln>
            <a:effectLst/>
          </c:spPr>
        </c:majorGridlines>
        <c:numFmt formatCode="&quot;₹&quot;\ #,##0.00" sourceLinked="1"/>
        <c:majorTickMark val="none"/>
        <c:tickLblPos val="nextTo"/>
        <c:spPr>
          <a:noFill/>
          <a:ln>
            <a:noFill/>
          </a:ln>
          <a:effectLst/>
        </c:spPr>
        <c:txPr>
          <a:bodyPr rot="-60000000" vert="horz"/>
          <a:lstStyle/>
          <a:p>
            <a:pPr>
              <a:defRPr/>
            </a:pPr>
            <a:endParaRPr lang="en-US"/>
          </a:p>
        </c:txPr>
        <c:crossAx val="111048192"/>
        <c:crosses val="autoZero"/>
        <c:crossBetween val="between"/>
      </c:valAx>
      <c:spPr>
        <a:solidFill>
          <a:schemeClr val="accent1">
            <a:lumMod val="60000"/>
            <a:lumOff val="40000"/>
          </a:schemeClr>
        </a:solidFill>
        <a:ln>
          <a:noFill/>
        </a:ln>
        <a:effectLst/>
      </c:spPr>
    </c:plotArea>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accent1">
        <a:lumMod val="60000"/>
        <a:lumOff val="40000"/>
      </a:schemeClr>
    </a:solidFill>
    <a:ln w="9525" cap="flat" cmpd="sng" algn="ctr">
      <a:solidFill>
        <a:schemeClr val="tx1">
          <a:lumMod val="15000"/>
          <a:lumOff val="85000"/>
        </a:schemeClr>
      </a:solidFill>
      <a:round/>
    </a:ln>
    <a:effectLst/>
  </c:spPr>
  <c:txPr>
    <a:bodyPr/>
    <a:lstStyle/>
    <a:p>
      <a:pPr>
        <a:defRPr>
          <a:solidFill>
            <a:schemeClr val="bg1"/>
          </a:solidFill>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c:lang val="en-US"/>
  <c:style val="5"/>
  <c:pivotSource>
    <c:name>[Copy of astrosage by mustaqeem(1).xlsx]pivot and charts!PivotTable2</c:name>
    <c:fmtId val="5"/>
  </c:pivotSource>
  <c:chart>
    <c:title>
      <c:tx>
        <c:rich>
          <a:bodyPr rot="0" spcFirstLastPara="1" vertOverflow="ellipsis" vert="horz" wrap="square" anchor="ctr" anchorCtr="1"/>
          <a:lstStyle/>
          <a:p>
            <a:pPr>
              <a:defRPr sz="2000" b="1" i="0" u="none" strike="noStrike" kern="1200" cap="none" spc="20" baseline="0">
                <a:solidFill>
                  <a:sysClr val="windowText" lastClr="000000"/>
                </a:solidFill>
                <a:latin typeface="+mn-lt"/>
                <a:ea typeface="+mn-ea"/>
                <a:cs typeface="+mn-cs"/>
              </a:defRPr>
            </a:pPr>
            <a:r>
              <a:rPr lang="en-IN" sz="2000" b="1">
                <a:solidFill>
                  <a:sysClr val="windowText" lastClr="000000"/>
                </a:solidFill>
              </a:rPr>
              <a:t>Daily</a:t>
            </a:r>
            <a:r>
              <a:rPr lang="en-IN" sz="2000" b="1" baseline="0">
                <a:solidFill>
                  <a:sysClr val="windowText" lastClr="000000"/>
                </a:solidFill>
              </a:rPr>
              <a:t> Call Volumes</a:t>
            </a:r>
            <a:endParaRPr lang="en-IN" sz="2000" b="1">
              <a:solidFill>
                <a:sysClr val="windowText" lastClr="000000"/>
              </a:solidFill>
            </a:endParaRPr>
          </a:p>
        </c:rich>
      </c:tx>
      <c:layout/>
      <c:spPr>
        <a:noFill/>
        <a:ln>
          <a:noFill/>
        </a:ln>
        <a:effectLst/>
      </c:spPr>
    </c:title>
    <c:pivotFmts>
      <c:pivotFmt>
        <c:idx val="0"/>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22225" cap="rnd" cmpd="sng" algn="ctr">
            <a:solidFill>
              <a:schemeClr val="accent3"/>
            </a:solidFill>
            <a:round/>
          </a:ln>
          <a:effectLst/>
        </c:spPr>
        <c:marker>
          <c:symbol val="circle"/>
          <c:size val="4"/>
          <c:spPr>
            <a:solidFill>
              <a:schemeClr val="accent3"/>
            </a:solidFill>
            <a:ln w="9525" cap="flat" cmpd="sng" algn="ctr">
              <a:solidFill>
                <a:schemeClr val="accent3"/>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t"/>
          <c:showVal val="1"/>
          <c:extLst xmlns:c16r2="http://schemas.microsoft.com/office/drawing/2015/06/chart">
            <c:ext xmlns:c15="http://schemas.microsoft.com/office/drawing/2012/chart" uri="{CE6537A1-D6FC-4f65-9D91-7224C49458BB}"/>
          </c:extLst>
        </c:dLbl>
      </c:pivotFmt>
      <c:pivotFmt>
        <c:idx val="1"/>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22225" cap="rnd" cmpd="sng" algn="ctr">
            <a:solidFill>
              <a:schemeClr val="accent3"/>
            </a:solidFill>
            <a:round/>
          </a:ln>
          <a:effectLst/>
        </c:spPr>
        <c:marker>
          <c:symbol val="circle"/>
          <c:size val="4"/>
          <c:spPr>
            <a:solidFill>
              <a:schemeClr val="accent3"/>
            </a:solidFill>
            <a:ln w="9525" cap="flat" cmpd="sng" algn="ctr">
              <a:solidFill>
                <a:schemeClr val="accent3"/>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t"/>
          <c:showVal val="1"/>
          <c:extLst xmlns:c16r2="http://schemas.microsoft.com/office/drawing/2015/06/chart">
            <c:ext xmlns:c15="http://schemas.microsoft.com/office/drawing/2012/chart" uri="{CE6537A1-D6FC-4f65-9D91-7224C49458BB}"/>
          </c:extLst>
        </c:dLbl>
      </c:pivotFmt>
      <c:pivotFmt>
        <c:idx val="2"/>
        <c:spPr>
          <a:ln w="22225" cap="rnd" cmpd="sng" algn="ctr">
            <a:solidFill>
              <a:schemeClr val="accent3"/>
            </a:solidFill>
            <a:round/>
          </a:ln>
          <a:effectLst/>
        </c:spPr>
        <c:marker>
          <c:symbol val="circle"/>
          <c:size val="4"/>
          <c:spPr>
            <a:solidFill>
              <a:schemeClr val="accent3"/>
            </a:solidFill>
            <a:ln w="9525" cap="flat" cmpd="sng" algn="ctr">
              <a:solidFill>
                <a:schemeClr val="accent3"/>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t"/>
          <c:showVal val="1"/>
          <c:extLst xmlns:c16r2="http://schemas.microsoft.com/office/drawing/2015/06/chart">
            <c:ext xmlns:c15="http://schemas.microsoft.com/office/drawing/2012/chart" uri="{CE6537A1-D6FC-4f65-9D91-7224C49458BB}"/>
          </c:extLst>
        </c:dLbl>
      </c:pivotFmt>
      <c:pivotFmt>
        <c:idx val="3"/>
        <c:spPr>
          <a:ln w="22225" cap="rnd" cmpd="sng" algn="ctr">
            <a:solidFill>
              <a:schemeClr val="accent3"/>
            </a:solidFill>
            <a:round/>
          </a:ln>
          <a:effectLst/>
        </c:spPr>
        <c:marker>
          <c:symbol val="circle"/>
          <c:size val="4"/>
          <c:spPr>
            <a:solidFill>
              <a:schemeClr val="accent3"/>
            </a:solidFill>
            <a:ln w="9525" cap="flat" cmpd="sng" algn="ctr">
              <a:solidFill>
                <a:schemeClr val="accent3"/>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t"/>
          <c:showVal val="1"/>
        </c:dLbl>
      </c:pivotFmt>
    </c:pivotFmts>
    <c:plotArea>
      <c:layout>
        <c:manualLayout>
          <c:layoutTarget val="inner"/>
          <c:xMode val="edge"/>
          <c:yMode val="edge"/>
          <c:x val="8.6960889279500533E-2"/>
          <c:y val="0.14056932629374502"/>
          <c:w val="0.86354862877417315"/>
          <c:h val="0.66420521532108356"/>
        </c:manualLayout>
      </c:layout>
      <c:lineChart>
        <c:grouping val="standard"/>
        <c:ser>
          <c:idx val="0"/>
          <c:order val="0"/>
          <c:tx>
            <c:strRef>
              <c:f>'pivot and charts'!$BB$3</c:f>
              <c:strCache>
                <c:ptCount val="1"/>
                <c:pt idx="0">
                  <c:v>Total</c:v>
                </c:pt>
              </c:strCache>
            </c:strRef>
          </c:tx>
          <c:spPr>
            <a:ln w="22225" cap="rnd" cmpd="sng" algn="ctr">
              <a:solidFill>
                <a:schemeClr val="accent3"/>
              </a:solidFill>
              <a:round/>
            </a:ln>
            <a:effectLst/>
          </c:spPr>
          <c:marker>
            <c:symbol val="circle"/>
            <c:size val="4"/>
            <c:spPr>
              <a:solidFill>
                <a:schemeClr val="accent3"/>
              </a:solidFill>
              <a:ln w="9525" cap="flat" cmpd="sng" algn="ctr">
                <a:solidFill>
                  <a:schemeClr val="accent3"/>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t"/>
            <c:showVal val="1"/>
          </c:dLbls>
          <c:cat>
            <c:strRef>
              <c:f>'pivot and charts'!$BA$4:$BA$38</c:f>
              <c:strCache>
                <c:ptCount val="34"/>
                <c:pt idx="0">
                  <c:v>2023-12-01</c:v>
                </c:pt>
                <c:pt idx="1">
                  <c:v>2023-12-02</c:v>
                </c:pt>
                <c:pt idx="2">
                  <c:v>2023-12-03</c:v>
                </c:pt>
                <c:pt idx="3">
                  <c:v>2023-12-04</c:v>
                </c:pt>
                <c:pt idx="4">
                  <c:v>2023-12-05</c:v>
                </c:pt>
                <c:pt idx="5">
                  <c:v>2023-12-06</c:v>
                </c:pt>
                <c:pt idx="6">
                  <c:v>2023-12-07</c:v>
                </c:pt>
                <c:pt idx="7">
                  <c:v>2023-12-08</c:v>
                </c:pt>
                <c:pt idx="8">
                  <c:v>2023-12-09</c:v>
                </c:pt>
                <c:pt idx="9">
                  <c:v>2023-12-10</c:v>
                </c:pt>
                <c:pt idx="10">
                  <c:v>2023-12-11</c:v>
                </c:pt>
                <c:pt idx="11">
                  <c:v>2023-12-12</c:v>
                </c:pt>
                <c:pt idx="12">
                  <c:v>2023-12-13</c:v>
                </c:pt>
                <c:pt idx="13">
                  <c:v>2023-12-14</c:v>
                </c:pt>
                <c:pt idx="14">
                  <c:v>2023-12-15</c:v>
                </c:pt>
                <c:pt idx="15">
                  <c:v>2023-12-16</c:v>
                </c:pt>
                <c:pt idx="16">
                  <c:v>2023-12-17</c:v>
                </c:pt>
                <c:pt idx="17">
                  <c:v>2023-12-18</c:v>
                </c:pt>
                <c:pt idx="18">
                  <c:v>2023-12-19</c:v>
                </c:pt>
                <c:pt idx="19">
                  <c:v>2023-12-20</c:v>
                </c:pt>
                <c:pt idx="20">
                  <c:v>2023-12-21</c:v>
                </c:pt>
                <c:pt idx="21">
                  <c:v>2023-12-22</c:v>
                </c:pt>
                <c:pt idx="22">
                  <c:v>2023-12-23</c:v>
                </c:pt>
                <c:pt idx="23">
                  <c:v>2023-12-24</c:v>
                </c:pt>
                <c:pt idx="24">
                  <c:v>2023-12-25</c:v>
                </c:pt>
                <c:pt idx="25">
                  <c:v>2023-12-26</c:v>
                </c:pt>
                <c:pt idx="26">
                  <c:v>2023-12-27</c:v>
                </c:pt>
                <c:pt idx="27">
                  <c:v>2023-12-28</c:v>
                </c:pt>
                <c:pt idx="28">
                  <c:v>2023-12-29</c:v>
                </c:pt>
                <c:pt idx="29">
                  <c:v>2023-12-30</c:v>
                </c:pt>
                <c:pt idx="30">
                  <c:v>2023-12-31</c:v>
                </c:pt>
                <c:pt idx="31">
                  <c:v>2024-01-01</c:v>
                </c:pt>
                <c:pt idx="32">
                  <c:v>2024-01-02</c:v>
                </c:pt>
                <c:pt idx="33">
                  <c:v>2024-01-03</c:v>
                </c:pt>
              </c:strCache>
            </c:strRef>
          </c:cat>
          <c:val>
            <c:numRef>
              <c:f>'pivot and charts'!$BB$4:$BB$38</c:f>
              <c:numCache>
                <c:formatCode>General</c:formatCode>
                <c:ptCount val="34"/>
                <c:pt idx="0">
                  <c:v>1056</c:v>
                </c:pt>
                <c:pt idx="1">
                  <c:v>1006</c:v>
                </c:pt>
                <c:pt idx="2">
                  <c:v>994</c:v>
                </c:pt>
                <c:pt idx="3">
                  <c:v>931</c:v>
                </c:pt>
                <c:pt idx="4">
                  <c:v>715</c:v>
                </c:pt>
                <c:pt idx="5">
                  <c:v>523</c:v>
                </c:pt>
                <c:pt idx="6">
                  <c:v>531</c:v>
                </c:pt>
                <c:pt idx="7">
                  <c:v>338</c:v>
                </c:pt>
                <c:pt idx="8">
                  <c:v>438</c:v>
                </c:pt>
                <c:pt idx="9">
                  <c:v>594</c:v>
                </c:pt>
                <c:pt idx="10">
                  <c:v>582</c:v>
                </c:pt>
                <c:pt idx="11">
                  <c:v>555</c:v>
                </c:pt>
                <c:pt idx="12">
                  <c:v>619</c:v>
                </c:pt>
                <c:pt idx="13">
                  <c:v>917</c:v>
                </c:pt>
                <c:pt idx="14">
                  <c:v>1324</c:v>
                </c:pt>
                <c:pt idx="15">
                  <c:v>952</c:v>
                </c:pt>
                <c:pt idx="16">
                  <c:v>929</c:v>
                </c:pt>
                <c:pt idx="17">
                  <c:v>1074</c:v>
                </c:pt>
                <c:pt idx="18">
                  <c:v>1046</c:v>
                </c:pt>
                <c:pt idx="19">
                  <c:v>855</c:v>
                </c:pt>
                <c:pt idx="20">
                  <c:v>816</c:v>
                </c:pt>
                <c:pt idx="21">
                  <c:v>775</c:v>
                </c:pt>
                <c:pt idx="22">
                  <c:v>1059</c:v>
                </c:pt>
                <c:pt idx="23">
                  <c:v>1061</c:v>
                </c:pt>
                <c:pt idx="24">
                  <c:v>1098</c:v>
                </c:pt>
                <c:pt idx="25">
                  <c:v>808</c:v>
                </c:pt>
                <c:pt idx="26">
                  <c:v>1001</c:v>
                </c:pt>
                <c:pt idx="27">
                  <c:v>1077</c:v>
                </c:pt>
                <c:pt idx="28">
                  <c:v>1022</c:v>
                </c:pt>
                <c:pt idx="29">
                  <c:v>778</c:v>
                </c:pt>
                <c:pt idx="30">
                  <c:v>1014</c:v>
                </c:pt>
                <c:pt idx="31">
                  <c:v>325</c:v>
                </c:pt>
                <c:pt idx="32">
                  <c:v>845</c:v>
                </c:pt>
                <c:pt idx="33">
                  <c:v>369</c:v>
                </c:pt>
              </c:numCache>
            </c:numRef>
          </c:val>
          <c:extLst xmlns:c16r2="http://schemas.microsoft.com/office/drawing/2015/06/chart">
            <c:ext xmlns:c16="http://schemas.microsoft.com/office/drawing/2014/chart" uri="{C3380CC4-5D6E-409C-BE32-E72D297353CC}">
              <c16:uniqueId val="{00000000-896B-4DC1-9C2A-64F61A898FFB}"/>
            </c:ext>
          </c:extLst>
        </c:ser>
        <c:dropLines>
          <c:spPr>
            <a:ln w="9525" cap="flat" cmpd="sng" algn="ctr">
              <a:solidFill>
                <a:schemeClr val="dk1">
                  <a:lumMod val="35000"/>
                  <a:lumOff val="65000"/>
                  <a:alpha val="33000"/>
                </a:schemeClr>
              </a:solidFill>
              <a:round/>
            </a:ln>
            <a:effectLst/>
          </c:spPr>
        </c:dropLines>
        <c:marker val="1"/>
        <c:axId val="107818368"/>
        <c:axId val="108027264"/>
      </c:lineChart>
      <c:catAx>
        <c:axId val="107818368"/>
        <c:scaling>
          <c:orientation val="minMax"/>
        </c:scaling>
        <c:axPos val="b"/>
        <c:numFmt formatCode="General" sourceLinked="1"/>
        <c:maj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000" b="1" i="0" u="none" strike="noStrike" kern="1200" spc="20" baseline="0">
                <a:solidFill>
                  <a:sysClr val="windowText" lastClr="000000"/>
                </a:solidFill>
                <a:latin typeface="+mn-lt"/>
                <a:ea typeface="+mn-ea"/>
                <a:cs typeface="+mn-cs"/>
              </a:defRPr>
            </a:pPr>
            <a:endParaRPr lang="en-US"/>
          </a:p>
        </c:txPr>
        <c:crossAx val="108027264"/>
        <c:crosses val="autoZero"/>
        <c:auto val="1"/>
        <c:lblAlgn val="ctr"/>
        <c:lblOffset val="100"/>
      </c:catAx>
      <c:valAx>
        <c:axId val="108027264"/>
        <c:scaling>
          <c:orientation val="minMax"/>
        </c:scaling>
        <c:axPos val="l"/>
        <c:numFmt formatCode="General" sourceLinked="1"/>
        <c:majorTickMark val="none"/>
        <c:tickLblPos val="nextTo"/>
        <c:spPr>
          <a:noFill/>
          <a:ln>
            <a:noFill/>
          </a:ln>
          <a:effectLst/>
        </c:spPr>
        <c:txPr>
          <a:bodyPr rot="-60000000" spcFirstLastPara="1" vertOverflow="ellipsis" vert="horz" wrap="square" anchor="ctr" anchorCtr="1"/>
          <a:lstStyle/>
          <a:p>
            <a:pPr>
              <a:defRPr sz="1000" b="1" i="0" u="none" strike="noStrike" kern="1200" spc="20" baseline="0">
                <a:solidFill>
                  <a:sysClr val="windowText" lastClr="000000"/>
                </a:solidFill>
                <a:latin typeface="+mn-lt"/>
                <a:ea typeface="+mn-ea"/>
                <a:cs typeface="+mn-cs"/>
              </a:defRPr>
            </a:pPr>
            <a:endParaRPr lang="en-US"/>
          </a:p>
        </c:txPr>
        <c:crossAx val="107818368"/>
        <c:crosses val="autoZero"/>
        <c:crossBetween val="between"/>
      </c:valAx>
      <c:spPr>
        <a:solidFill>
          <a:schemeClr val="accent1">
            <a:lumMod val="40000"/>
            <a:lumOff val="60000"/>
          </a:schemeClr>
        </a:solidFill>
        <a:ln>
          <a:noFill/>
        </a:ln>
        <a:effectLst/>
      </c:spPr>
    </c:plotArea>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accent1">
        <a:lumMod val="60000"/>
        <a:lumOff val="40000"/>
      </a:schemeClr>
    </a:solidFill>
    <a:ln w="9525" cap="flat" cmpd="sng" algn="ctr">
      <a:solidFill>
        <a:schemeClr val="dk1">
          <a:lumMod val="15000"/>
          <a:lumOff val="85000"/>
        </a:schemeClr>
      </a:solidFill>
      <a:round/>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4A2801-E692-41A6-936F-3D1549D1022B}" type="doc">
      <dgm:prSet loTypeId="urn:microsoft.com/office/officeart/2005/8/layout/process1" loCatId="process" qsTypeId="urn:microsoft.com/office/officeart/2005/8/quickstyle/3d5" qsCatId="3D" csTypeId="urn:microsoft.com/office/officeart/2005/8/colors/accent1_2" csCatId="accent1" phldr="1"/>
      <dgm:spPr/>
      <dgm:t>
        <a:bodyPr/>
        <a:lstStyle/>
        <a:p>
          <a:endParaRPr lang="en-US"/>
        </a:p>
      </dgm:t>
    </dgm:pt>
    <dgm:pt modelId="{E19E8B9D-D7E2-4CF2-B2FA-76CF71DD3053}">
      <dgm:prSet/>
      <dgm:spPr/>
      <dgm:t>
        <a:bodyPr/>
        <a:lstStyle/>
        <a:p>
          <a:pPr rtl="0"/>
          <a:r>
            <a:rPr lang="en-IN" dirty="0" smtClean="0">
              <a:latin typeface="Arial Black" panose="020B0A04020102020204" pitchFamily="34" charset="0"/>
            </a:rPr>
            <a:t>User Traffic </a:t>
          </a:r>
          <a:br>
            <a:rPr lang="en-IN" dirty="0" smtClean="0">
              <a:latin typeface="Arial Black" panose="020B0A04020102020204" pitchFamily="34" charset="0"/>
            </a:rPr>
          </a:br>
          <a:r>
            <a:rPr lang="en-IN" dirty="0" smtClean="0">
              <a:latin typeface="Arial Black" panose="020B0A04020102020204" pitchFamily="34" charset="0"/>
            </a:rPr>
            <a:t>( Platform ) </a:t>
          </a:r>
          <a:endParaRPr lang="en-IN" dirty="0">
            <a:latin typeface="Arial Black" panose="020B0A04020102020204" pitchFamily="34" charset="0"/>
          </a:endParaRPr>
        </a:p>
      </dgm:t>
    </dgm:pt>
    <dgm:pt modelId="{1720BBD2-A36D-4672-84FC-A9A4A49388BA}" type="parTrans" cxnId="{66361EA7-AE8B-4498-AB95-793FCA5DE55D}">
      <dgm:prSet/>
      <dgm:spPr/>
      <dgm:t>
        <a:bodyPr/>
        <a:lstStyle/>
        <a:p>
          <a:endParaRPr lang="en-US"/>
        </a:p>
      </dgm:t>
    </dgm:pt>
    <dgm:pt modelId="{0B6E75BB-9B46-4A58-A3B6-601E655ADDEA}" type="sibTrans" cxnId="{66361EA7-AE8B-4498-AB95-793FCA5DE55D}">
      <dgm:prSet/>
      <dgm:spPr/>
      <dgm:t>
        <a:bodyPr/>
        <a:lstStyle/>
        <a:p>
          <a:endParaRPr lang="en-US"/>
        </a:p>
      </dgm:t>
    </dgm:pt>
    <dgm:pt modelId="{A3275663-6D63-4D67-AC1E-77BFEA9C09AC}">
      <dgm:prSet/>
      <dgm:spPr/>
      <dgm:t>
        <a:bodyPr/>
        <a:lstStyle/>
        <a:p>
          <a:pPr rtl="0"/>
          <a:r>
            <a:rPr lang="en-IN" dirty="0" smtClean="0">
              <a:latin typeface="Arial Black" panose="020B0A04020102020204" pitchFamily="34" charset="0"/>
            </a:rPr>
            <a:t>Gurucool</a:t>
          </a:r>
          <a:br>
            <a:rPr lang="en-IN" dirty="0" smtClean="0">
              <a:latin typeface="Arial Black" panose="020B0A04020102020204" pitchFamily="34" charset="0"/>
            </a:rPr>
          </a:br>
          <a:r>
            <a:rPr lang="en-IN" dirty="0" smtClean="0">
              <a:latin typeface="Arial Black" panose="020B0A04020102020204" pitchFamily="34" charset="0"/>
            </a:rPr>
            <a:t/>
          </a:r>
          <a:br>
            <a:rPr lang="en-IN" dirty="0" smtClean="0">
              <a:latin typeface="Arial Black" panose="020B0A04020102020204" pitchFamily="34" charset="0"/>
            </a:rPr>
          </a:br>
          <a:r>
            <a:rPr lang="en-IN" dirty="0" smtClean="0">
              <a:latin typeface="Arial Black" panose="020B0A04020102020204" pitchFamily="34" charset="0"/>
            </a:rPr>
            <a:t>App</a:t>
          </a:r>
          <a:br>
            <a:rPr lang="en-IN" dirty="0" smtClean="0">
              <a:latin typeface="Arial Black" panose="020B0A04020102020204" pitchFamily="34" charset="0"/>
            </a:rPr>
          </a:br>
          <a:r>
            <a:rPr lang="en-IN" dirty="0" smtClean="0">
              <a:latin typeface="Arial Black" panose="020B0A04020102020204" pitchFamily="34" charset="0"/>
            </a:rPr>
            <a:t/>
          </a:r>
          <a:br>
            <a:rPr lang="en-IN" dirty="0" smtClean="0">
              <a:latin typeface="Arial Black" panose="020B0A04020102020204" pitchFamily="34" charset="0"/>
            </a:rPr>
          </a:br>
          <a:r>
            <a:rPr lang="en-IN" dirty="0" smtClean="0">
              <a:latin typeface="Arial Black" panose="020B0A04020102020204" pitchFamily="34" charset="0"/>
            </a:rPr>
            <a:t>Dashboard</a:t>
          </a:r>
          <a:endParaRPr lang="en-IN" dirty="0">
            <a:latin typeface="Arial Black" panose="020B0A04020102020204" pitchFamily="34" charset="0"/>
          </a:endParaRPr>
        </a:p>
      </dgm:t>
    </dgm:pt>
    <dgm:pt modelId="{7C319DC7-7A62-4ECE-937E-BDC6C8D77721}" type="parTrans" cxnId="{44B9114C-66BD-4F1C-B170-553CF8E1751D}">
      <dgm:prSet/>
      <dgm:spPr/>
      <dgm:t>
        <a:bodyPr/>
        <a:lstStyle/>
        <a:p>
          <a:endParaRPr lang="en-US"/>
        </a:p>
      </dgm:t>
    </dgm:pt>
    <dgm:pt modelId="{CEDF81CE-1AC2-482A-AAFD-E10D3C53BF10}" type="sibTrans" cxnId="{44B9114C-66BD-4F1C-B170-553CF8E1751D}">
      <dgm:prSet/>
      <dgm:spPr/>
      <dgm:t>
        <a:bodyPr/>
        <a:lstStyle/>
        <a:p>
          <a:endParaRPr lang="en-US"/>
        </a:p>
      </dgm:t>
    </dgm:pt>
    <dgm:pt modelId="{1C3BE58A-4B3D-4A5F-A11B-DFF221715219}" type="pres">
      <dgm:prSet presAssocID="{DE4A2801-E692-41A6-936F-3D1549D1022B}" presName="Name0" presStyleCnt="0">
        <dgm:presLayoutVars>
          <dgm:dir/>
          <dgm:resizeHandles val="exact"/>
        </dgm:presLayoutVars>
      </dgm:prSet>
      <dgm:spPr/>
      <dgm:t>
        <a:bodyPr/>
        <a:lstStyle/>
        <a:p>
          <a:endParaRPr lang="en-US"/>
        </a:p>
      </dgm:t>
    </dgm:pt>
    <dgm:pt modelId="{ADB78435-AA70-4539-9D7A-89601F7B90A2}" type="pres">
      <dgm:prSet presAssocID="{E19E8B9D-D7E2-4CF2-B2FA-76CF71DD3053}" presName="node" presStyleLbl="node1" presStyleIdx="0" presStyleCnt="2" custScaleY="67135">
        <dgm:presLayoutVars>
          <dgm:bulletEnabled val="1"/>
        </dgm:presLayoutVars>
      </dgm:prSet>
      <dgm:spPr/>
      <dgm:t>
        <a:bodyPr/>
        <a:lstStyle/>
        <a:p>
          <a:endParaRPr lang="en-US"/>
        </a:p>
      </dgm:t>
    </dgm:pt>
    <dgm:pt modelId="{0B870BCA-23AF-4B46-A31A-E41DB1BFAE76}" type="pres">
      <dgm:prSet presAssocID="{0B6E75BB-9B46-4A58-A3B6-601E655ADDEA}" presName="sibTrans" presStyleLbl="sibTrans2D1" presStyleIdx="0" presStyleCnt="1"/>
      <dgm:spPr/>
      <dgm:t>
        <a:bodyPr/>
        <a:lstStyle/>
        <a:p>
          <a:endParaRPr lang="en-US"/>
        </a:p>
      </dgm:t>
    </dgm:pt>
    <dgm:pt modelId="{AEDE4605-6F75-4680-AF94-0DA3F24F13B8}" type="pres">
      <dgm:prSet presAssocID="{0B6E75BB-9B46-4A58-A3B6-601E655ADDEA}" presName="connectorText" presStyleLbl="sibTrans2D1" presStyleIdx="0" presStyleCnt="1"/>
      <dgm:spPr/>
      <dgm:t>
        <a:bodyPr/>
        <a:lstStyle/>
        <a:p>
          <a:endParaRPr lang="en-US"/>
        </a:p>
      </dgm:t>
    </dgm:pt>
    <dgm:pt modelId="{2B9B7C1F-E8FA-40A5-B0AF-767A21F161FE}" type="pres">
      <dgm:prSet presAssocID="{A3275663-6D63-4D67-AC1E-77BFEA9C09AC}" presName="node" presStyleLbl="node1" presStyleIdx="1" presStyleCnt="2">
        <dgm:presLayoutVars>
          <dgm:bulletEnabled val="1"/>
        </dgm:presLayoutVars>
      </dgm:prSet>
      <dgm:spPr/>
      <dgm:t>
        <a:bodyPr/>
        <a:lstStyle/>
        <a:p>
          <a:endParaRPr lang="en-US"/>
        </a:p>
      </dgm:t>
    </dgm:pt>
  </dgm:ptLst>
  <dgm:cxnLst>
    <dgm:cxn modelId="{66361EA7-AE8B-4498-AB95-793FCA5DE55D}" srcId="{DE4A2801-E692-41A6-936F-3D1549D1022B}" destId="{E19E8B9D-D7E2-4CF2-B2FA-76CF71DD3053}" srcOrd="0" destOrd="0" parTransId="{1720BBD2-A36D-4672-84FC-A9A4A49388BA}" sibTransId="{0B6E75BB-9B46-4A58-A3B6-601E655ADDEA}"/>
    <dgm:cxn modelId="{9385F557-6709-4B0C-BD29-213F555D7C38}" type="presOf" srcId="{DE4A2801-E692-41A6-936F-3D1549D1022B}" destId="{1C3BE58A-4B3D-4A5F-A11B-DFF221715219}" srcOrd="0" destOrd="0" presId="urn:microsoft.com/office/officeart/2005/8/layout/process1"/>
    <dgm:cxn modelId="{71ED8933-6CF9-4023-91BD-82E06776235E}" type="presOf" srcId="{E19E8B9D-D7E2-4CF2-B2FA-76CF71DD3053}" destId="{ADB78435-AA70-4539-9D7A-89601F7B90A2}" srcOrd="0" destOrd="0" presId="urn:microsoft.com/office/officeart/2005/8/layout/process1"/>
    <dgm:cxn modelId="{75A624F2-169C-4442-B8E3-DD579BAA59CE}" type="presOf" srcId="{0B6E75BB-9B46-4A58-A3B6-601E655ADDEA}" destId="{AEDE4605-6F75-4680-AF94-0DA3F24F13B8}" srcOrd="1" destOrd="0" presId="urn:microsoft.com/office/officeart/2005/8/layout/process1"/>
    <dgm:cxn modelId="{44B9114C-66BD-4F1C-B170-553CF8E1751D}" srcId="{DE4A2801-E692-41A6-936F-3D1549D1022B}" destId="{A3275663-6D63-4D67-AC1E-77BFEA9C09AC}" srcOrd="1" destOrd="0" parTransId="{7C319DC7-7A62-4ECE-937E-BDC6C8D77721}" sibTransId="{CEDF81CE-1AC2-482A-AAFD-E10D3C53BF10}"/>
    <dgm:cxn modelId="{EFAF708C-8C9D-490F-ACFB-4D8443BE6875}" type="presOf" srcId="{0B6E75BB-9B46-4A58-A3B6-601E655ADDEA}" destId="{0B870BCA-23AF-4B46-A31A-E41DB1BFAE76}" srcOrd="0" destOrd="0" presId="urn:microsoft.com/office/officeart/2005/8/layout/process1"/>
    <dgm:cxn modelId="{EB0BC6FA-6732-42BB-9945-B53B52C9A05A}" type="presOf" srcId="{A3275663-6D63-4D67-AC1E-77BFEA9C09AC}" destId="{2B9B7C1F-E8FA-40A5-B0AF-767A21F161FE}" srcOrd="0" destOrd="0" presId="urn:microsoft.com/office/officeart/2005/8/layout/process1"/>
    <dgm:cxn modelId="{F29CB5CD-770D-4B98-A91E-DA4F56ACB63D}" type="presParOf" srcId="{1C3BE58A-4B3D-4A5F-A11B-DFF221715219}" destId="{ADB78435-AA70-4539-9D7A-89601F7B90A2}" srcOrd="0" destOrd="0" presId="urn:microsoft.com/office/officeart/2005/8/layout/process1"/>
    <dgm:cxn modelId="{D12C8471-2210-4221-B926-C5C9CE721716}" type="presParOf" srcId="{1C3BE58A-4B3D-4A5F-A11B-DFF221715219}" destId="{0B870BCA-23AF-4B46-A31A-E41DB1BFAE76}" srcOrd="1" destOrd="0" presId="urn:microsoft.com/office/officeart/2005/8/layout/process1"/>
    <dgm:cxn modelId="{3640EB6D-0DE8-4E58-9599-F0D5BD80E184}" type="presParOf" srcId="{0B870BCA-23AF-4B46-A31A-E41DB1BFAE76}" destId="{AEDE4605-6F75-4680-AF94-0DA3F24F13B8}" srcOrd="0" destOrd="0" presId="urn:microsoft.com/office/officeart/2005/8/layout/process1"/>
    <dgm:cxn modelId="{859DA49D-3AD8-4700-8883-7B348FD6A282}" type="presParOf" srcId="{1C3BE58A-4B3D-4A5F-A11B-DFF221715219}" destId="{2B9B7C1F-E8FA-40A5-B0AF-767A21F161FE}" srcOrd="2" destOrd="0" presId="urn:microsoft.com/office/officeart/2005/8/layout/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B78435-AA70-4539-9D7A-89601F7B90A2}">
      <dsp:nvSpPr>
        <dsp:cNvPr id="0" name=""/>
        <dsp:cNvSpPr/>
      </dsp:nvSpPr>
      <dsp:spPr>
        <a:xfrm>
          <a:off x="773" y="712189"/>
          <a:ext cx="1648460" cy="169031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IN" sz="1800" kern="1200" dirty="0" smtClean="0">
              <a:latin typeface="Arial Black" panose="020B0A04020102020204" pitchFamily="34" charset="0"/>
            </a:rPr>
            <a:t>User Traffic </a:t>
          </a:r>
          <a:br>
            <a:rPr lang="en-IN" sz="1800" kern="1200" dirty="0" smtClean="0">
              <a:latin typeface="Arial Black" panose="020B0A04020102020204" pitchFamily="34" charset="0"/>
            </a:rPr>
          </a:br>
          <a:r>
            <a:rPr lang="en-IN" sz="1800" kern="1200" dirty="0" smtClean="0">
              <a:latin typeface="Arial Black" panose="020B0A04020102020204" pitchFamily="34" charset="0"/>
            </a:rPr>
            <a:t>( Platform ) </a:t>
          </a:r>
          <a:endParaRPr lang="en-IN" sz="1800" kern="1200" dirty="0">
            <a:latin typeface="Arial Black" panose="020B0A04020102020204" pitchFamily="34" charset="0"/>
          </a:endParaRPr>
        </a:p>
      </dsp:txBody>
      <dsp:txXfrm>
        <a:off x="49055" y="760471"/>
        <a:ext cx="1551896" cy="1593751"/>
      </dsp:txXfrm>
    </dsp:sp>
    <dsp:sp modelId="{0B870BCA-23AF-4B46-A31A-E41DB1BFAE76}">
      <dsp:nvSpPr>
        <dsp:cNvPr id="0" name=""/>
        <dsp:cNvSpPr/>
      </dsp:nvSpPr>
      <dsp:spPr>
        <a:xfrm>
          <a:off x="1814079" y="1352938"/>
          <a:ext cx="349473" cy="40881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1814079" y="1434702"/>
        <a:ext cx="244631" cy="245290"/>
      </dsp:txXfrm>
    </dsp:sp>
    <dsp:sp modelId="{2B9B7C1F-E8FA-40A5-B0AF-767A21F161FE}">
      <dsp:nvSpPr>
        <dsp:cNvPr id="0" name=""/>
        <dsp:cNvSpPr/>
      </dsp:nvSpPr>
      <dsp:spPr>
        <a:xfrm>
          <a:off x="2308617" y="712189"/>
          <a:ext cx="1648460" cy="1690315"/>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IN" sz="1800" kern="1200" dirty="0" smtClean="0">
              <a:latin typeface="Arial Black" panose="020B0A04020102020204" pitchFamily="34" charset="0"/>
            </a:rPr>
            <a:t>Gurucool</a:t>
          </a:r>
          <a:br>
            <a:rPr lang="en-IN" sz="1800" kern="1200" dirty="0" smtClean="0">
              <a:latin typeface="Arial Black" panose="020B0A04020102020204" pitchFamily="34" charset="0"/>
            </a:rPr>
          </a:br>
          <a:r>
            <a:rPr lang="en-IN" sz="1800" kern="1200" dirty="0" smtClean="0">
              <a:latin typeface="Arial Black" panose="020B0A04020102020204" pitchFamily="34" charset="0"/>
            </a:rPr>
            <a:t/>
          </a:r>
          <a:br>
            <a:rPr lang="en-IN" sz="1800" kern="1200" dirty="0" smtClean="0">
              <a:latin typeface="Arial Black" panose="020B0A04020102020204" pitchFamily="34" charset="0"/>
            </a:rPr>
          </a:br>
          <a:r>
            <a:rPr lang="en-IN" sz="1800" kern="1200" dirty="0" smtClean="0">
              <a:latin typeface="Arial Black" panose="020B0A04020102020204" pitchFamily="34" charset="0"/>
            </a:rPr>
            <a:t>App</a:t>
          </a:r>
          <a:br>
            <a:rPr lang="en-IN" sz="1800" kern="1200" dirty="0" smtClean="0">
              <a:latin typeface="Arial Black" panose="020B0A04020102020204" pitchFamily="34" charset="0"/>
            </a:rPr>
          </a:br>
          <a:r>
            <a:rPr lang="en-IN" sz="1800" kern="1200" dirty="0" smtClean="0">
              <a:latin typeface="Arial Black" panose="020B0A04020102020204" pitchFamily="34" charset="0"/>
            </a:rPr>
            <a:t/>
          </a:r>
          <a:br>
            <a:rPr lang="en-IN" sz="1800" kern="1200" dirty="0" smtClean="0">
              <a:latin typeface="Arial Black" panose="020B0A04020102020204" pitchFamily="34" charset="0"/>
            </a:rPr>
          </a:br>
          <a:r>
            <a:rPr lang="en-IN" sz="1800" kern="1200" dirty="0" smtClean="0">
              <a:latin typeface="Arial Black" panose="020B0A04020102020204" pitchFamily="34" charset="0"/>
            </a:rPr>
            <a:t>Dashboard</a:t>
          </a:r>
          <a:endParaRPr lang="en-IN" sz="1800" kern="1200" dirty="0">
            <a:latin typeface="Arial Black" panose="020B0A04020102020204" pitchFamily="34" charset="0"/>
          </a:endParaRPr>
        </a:p>
      </dsp:txBody>
      <dsp:txXfrm>
        <a:off x="2356899" y="760471"/>
        <a:ext cx="1551896" cy="15937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1C068-9659-47EF-B06E-5FF14955BF19}">
      <dsp:nvSpPr>
        <dsp:cNvPr id="0" name=""/>
        <dsp:cNvSpPr/>
      </dsp:nvSpPr>
      <dsp:spPr>
        <a:xfrm>
          <a:off x="608484" y="1766"/>
          <a:ext cx="1922014" cy="768805"/>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9525" rIns="0" bIns="9525" numCol="1" spcCol="1270" anchor="ctr" anchorCtr="0">
          <a:noAutofit/>
        </a:bodyPr>
        <a:lstStyle/>
        <a:p>
          <a:pPr lvl="0" algn="ctr" defTabSz="666750" rtl="0">
            <a:lnSpc>
              <a:spcPct val="90000"/>
            </a:lnSpc>
            <a:spcBef>
              <a:spcPct val="0"/>
            </a:spcBef>
            <a:spcAft>
              <a:spcPct val="35000"/>
            </a:spcAft>
          </a:pPr>
          <a:r>
            <a:rPr lang="en-IN" sz="1500" kern="1200" dirty="0" smtClean="0"/>
            <a:t>Complete</a:t>
          </a:r>
          <a:br>
            <a:rPr lang="en-IN" sz="1500" kern="1200" dirty="0" smtClean="0"/>
          </a:br>
          <a:endParaRPr lang="en-IN" sz="1500" kern="1200" dirty="0"/>
        </a:p>
      </dsp:txBody>
      <dsp:txXfrm>
        <a:off x="992887" y="1766"/>
        <a:ext cx="1153209" cy="768805"/>
      </dsp:txXfrm>
    </dsp:sp>
    <dsp:sp modelId="{CAA7126D-B782-40C2-A171-D87B6D178442}">
      <dsp:nvSpPr>
        <dsp:cNvPr id="0" name=""/>
        <dsp:cNvSpPr/>
      </dsp:nvSpPr>
      <dsp:spPr>
        <a:xfrm>
          <a:off x="608484" y="878205"/>
          <a:ext cx="1922014" cy="768805"/>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9525" rIns="0" bIns="9525" numCol="1" spcCol="1270" anchor="ctr" anchorCtr="0">
          <a:noAutofit/>
        </a:bodyPr>
        <a:lstStyle/>
        <a:p>
          <a:pPr lvl="0" algn="ctr" defTabSz="666750" rtl="0">
            <a:lnSpc>
              <a:spcPct val="90000"/>
            </a:lnSpc>
            <a:spcBef>
              <a:spcPct val="0"/>
            </a:spcBef>
            <a:spcAft>
              <a:spcPct val="35000"/>
            </a:spcAft>
          </a:pPr>
          <a:r>
            <a:rPr lang="en-IN" sz="1500" kern="1200" smtClean="0"/>
            <a:t>Incomplete</a:t>
          </a:r>
          <a:endParaRPr lang="en-IN" sz="1500" kern="1200"/>
        </a:p>
      </dsp:txBody>
      <dsp:txXfrm>
        <a:off x="992887" y="878205"/>
        <a:ext cx="1153209" cy="768805"/>
      </dsp:txXfrm>
    </dsp:sp>
    <dsp:sp modelId="{89F42E42-1337-443C-B686-231461E3A15E}">
      <dsp:nvSpPr>
        <dsp:cNvPr id="0" name=""/>
        <dsp:cNvSpPr/>
      </dsp:nvSpPr>
      <dsp:spPr>
        <a:xfrm>
          <a:off x="608484" y="1754644"/>
          <a:ext cx="1922014" cy="768805"/>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9525" rIns="0" bIns="9525" numCol="1" spcCol="1270" anchor="ctr" anchorCtr="0">
          <a:noAutofit/>
        </a:bodyPr>
        <a:lstStyle/>
        <a:p>
          <a:pPr lvl="0" algn="ctr" defTabSz="666750" rtl="0">
            <a:lnSpc>
              <a:spcPct val="90000"/>
            </a:lnSpc>
            <a:spcBef>
              <a:spcPct val="0"/>
            </a:spcBef>
            <a:spcAft>
              <a:spcPct val="35000"/>
            </a:spcAft>
          </a:pPr>
          <a:r>
            <a:rPr lang="en-IN" sz="1500" kern="1200" smtClean="0"/>
            <a:t>Busy</a:t>
          </a:r>
          <a:endParaRPr lang="en-IN" sz="1500" kern="1200"/>
        </a:p>
      </dsp:txBody>
      <dsp:txXfrm>
        <a:off x="992887" y="1754644"/>
        <a:ext cx="1153209" cy="768805"/>
      </dsp:txXfrm>
    </dsp:sp>
    <dsp:sp modelId="{A554E7AE-E1D9-4B30-95AC-EA9A5E28A12A}">
      <dsp:nvSpPr>
        <dsp:cNvPr id="0" name=""/>
        <dsp:cNvSpPr/>
      </dsp:nvSpPr>
      <dsp:spPr>
        <a:xfrm>
          <a:off x="608484" y="2631082"/>
          <a:ext cx="1922014" cy="768805"/>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9525" rIns="0" bIns="9525" numCol="1" spcCol="1270" anchor="ctr" anchorCtr="0">
          <a:noAutofit/>
        </a:bodyPr>
        <a:lstStyle/>
        <a:p>
          <a:pPr lvl="0" algn="ctr" defTabSz="666750" rtl="0">
            <a:lnSpc>
              <a:spcPct val="90000"/>
            </a:lnSpc>
            <a:spcBef>
              <a:spcPct val="0"/>
            </a:spcBef>
            <a:spcAft>
              <a:spcPct val="35000"/>
            </a:spcAft>
          </a:pPr>
          <a:r>
            <a:rPr lang="en-IN" sz="1500" kern="1200" smtClean="0"/>
            <a:t>No-answer</a:t>
          </a:r>
          <a:br>
            <a:rPr lang="en-IN" sz="1500" kern="1200" smtClean="0"/>
          </a:br>
          <a:endParaRPr lang="en-IN" sz="1500" kern="1200"/>
        </a:p>
      </dsp:txBody>
      <dsp:txXfrm>
        <a:off x="992887" y="2631082"/>
        <a:ext cx="1153209" cy="768805"/>
      </dsp:txXfrm>
    </dsp:sp>
    <dsp:sp modelId="{A9D489D9-A3AC-4AF4-B6B7-29743D3977EF}">
      <dsp:nvSpPr>
        <dsp:cNvPr id="0" name=""/>
        <dsp:cNvSpPr/>
      </dsp:nvSpPr>
      <dsp:spPr>
        <a:xfrm>
          <a:off x="608484" y="3507521"/>
          <a:ext cx="1922014" cy="768805"/>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9525" rIns="0" bIns="9525" numCol="1" spcCol="1270" anchor="ctr" anchorCtr="0">
          <a:noAutofit/>
        </a:bodyPr>
        <a:lstStyle/>
        <a:p>
          <a:pPr lvl="0" algn="ctr" defTabSz="666750" rtl="0">
            <a:lnSpc>
              <a:spcPct val="90000"/>
            </a:lnSpc>
            <a:spcBef>
              <a:spcPct val="0"/>
            </a:spcBef>
            <a:spcAft>
              <a:spcPct val="35000"/>
            </a:spcAft>
          </a:pPr>
          <a:r>
            <a:rPr lang="en-IN" sz="1500" kern="1200" smtClean="0"/>
            <a:t>Failed</a:t>
          </a:r>
          <a:endParaRPr lang="en-IN" sz="1500" kern="1200"/>
        </a:p>
      </dsp:txBody>
      <dsp:txXfrm>
        <a:off x="992887" y="3507521"/>
        <a:ext cx="1153209" cy="7688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1C068-9659-47EF-B06E-5FF14955BF19}">
      <dsp:nvSpPr>
        <dsp:cNvPr id="0" name=""/>
        <dsp:cNvSpPr/>
      </dsp:nvSpPr>
      <dsp:spPr>
        <a:xfrm>
          <a:off x="608484" y="1766"/>
          <a:ext cx="1922014" cy="768805"/>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9525" rIns="0" bIns="9525" numCol="1" spcCol="1270" anchor="ctr" anchorCtr="0">
          <a:noAutofit/>
        </a:bodyPr>
        <a:lstStyle/>
        <a:p>
          <a:pPr lvl="0" algn="ctr" defTabSz="666750" rtl="0">
            <a:lnSpc>
              <a:spcPct val="90000"/>
            </a:lnSpc>
            <a:spcBef>
              <a:spcPct val="0"/>
            </a:spcBef>
            <a:spcAft>
              <a:spcPct val="35000"/>
            </a:spcAft>
          </a:pPr>
          <a:r>
            <a:rPr lang="en-IN" sz="1500" kern="1200" dirty="0" smtClean="0"/>
            <a:t>Complete</a:t>
          </a:r>
          <a:br>
            <a:rPr lang="en-IN" sz="1500" kern="1200" dirty="0" smtClean="0"/>
          </a:br>
          <a:endParaRPr lang="en-IN" sz="1500" kern="1200" dirty="0"/>
        </a:p>
      </dsp:txBody>
      <dsp:txXfrm>
        <a:off x="992887" y="1766"/>
        <a:ext cx="1153209" cy="768805"/>
      </dsp:txXfrm>
    </dsp:sp>
    <dsp:sp modelId="{CAA7126D-B782-40C2-A171-D87B6D178442}">
      <dsp:nvSpPr>
        <dsp:cNvPr id="0" name=""/>
        <dsp:cNvSpPr/>
      </dsp:nvSpPr>
      <dsp:spPr>
        <a:xfrm>
          <a:off x="608484" y="878205"/>
          <a:ext cx="1922014" cy="768805"/>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9525" rIns="0" bIns="9525" numCol="1" spcCol="1270" anchor="ctr" anchorCtr="0">
          <a:noAutofit/>
        </a:bodyPr>
        <a:lstStyle/>
        <a:p>
          <a:pPr lvl="0" algn="ctr" defTabSz="666750" rtl="0">
            <a:lnSpc>
              <a:spcPct val="90000"/>
            </a:lnSpc>
            <a:spcBef>
              <a:spcPct val="0"/>
            </a:spcBef>
            <a:spcAft>
              <a:spcPct val="35000"/>
            </a:spcAft>
          </a:pPr>
          <a:r>
            <a:rPr lang="en-IN" sz="1500" kern="1200" smtClean="0"/>
            <a:t>Incomplete</a:t>
          </a:r>
          <a:endParaRPr lang="en-IN" sz="1500" kern="1200"/>
        </a:p>
      </dsp:txBody>
      <dsp:txXfrm>
        <a:off x="992887" y="878205"/>
        <a:ext cx="1153209" cy="768805"/>
      </dsp:txXfrm>
    </dsp:sp>
    <dsp:sp modelId="{89F42E42-1337-443C-B686-231461E3A15E}">
      <dsp:nvSpPr>
        <dsp:cNvPr id="0" name=""/>
        <dsp:cNvSpPr/>
      </dsp:nvSpPr>
      <dsp:spPr>
        <a:xfrm>
          <a:off x="608484" y="1754644"/>
          <a:ext cx="1922014" cy="768805"/>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9525" rIns="0" bIns="9525" numCol="1" spcCol="1270" anchor="ctr" anchorCtr="0">
          <a:noAutofit/>
        </a:bodyPr>
        <a:lstStyle/>
        <a:p>
          <a:pPr lvl="0" algn="ctr" defTabSz="666750" rtl="0">
            <a:lnSpc>
              <a:spcPct val="90000"/>
            </a:lnSpc>
            <a:spcBef>
              <a:spcPct val="0"/>
            </a:spcBef>
            <a:spcAft>
              <a:spcPct val="35000"/>
            </a:spcAft>
          </a:pPr>
          <a:r>
            <a:rPr lang="en-IN" sz="1500" kern="1200" dirty="0" smtClean="0"/>
            <a:t>Failed</a:t>
          </a:r>
          <a:endParaRPr lang="en-IN" sz="1500" kern="1200" dirty="0"/>
        </a:p>
      </dsp:txBody>
      <dsp:txXfrm>
        <a:off x="992887" y="1754644"/>
        <a:ext cx="1153209" cy="768805"/>
      </dsp:txXfrm>
    </dsp:sp>
    <dsp:sp modelId="{A554E7AE-E1D9-4B30-95AC-EA9A5E28A12A}">
      <dsp:nvSpPr>
        <dsp:cNvPr id="0" name=""/>
        <dsp:cNvSpPr/>
      </dsp:nvSpPr>
      <dsp:spPr>
        <a:xfrm>
          <a:off x="608484" y="2631082"/>
          <a:ext cx="1922014" cy="768805"/>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9525" rIns="0" bIns="9525" numCol="1" spcCol="1270" anchor="ctr" anchorCtr="0">
          <a:noAutofit/>
        </a:bodyPr>
        <a:lstStyle/>
        <a:p>
          <a:pPr lvl="0" algn="ctr" defTabSz="666750" rtl="0">
            <a:lnSpc>
              <a:spcPct val="90000"/>
            </a:lnSpc>
            <a:spcBef>
              <a:spcPct val="0"/>
            </a:spcBef>
            <a:spcAft>
              <a:spcPct val="35000"/>
            </a:spcAft>
          </a:pPr>
          <a:r>
            <a:rPr lang="en-IN" sz="1500" kern="1200" dirty="0" smtClean="0"/>
            <a:t>Pending</a:t>
          </a:r>
          <a:endParaRPr lang="en-IN" sz="1500" kern="1200" dirty="0"/>
        </a:p>
      </dsp:txBody>
      <dsp:txXfrm>
        <a:off x="992887" y="2631082"/>
        <a:ext cx="1153209" cy="768805"/>
      </dsp:txXfrm>
    </dsp:sp>
    <dsp:sp modelId="{A9D489D9-A3AC-4AF4-B6B7-29743D3977EF}">
      <dsp:nvSpPr>
        <dsp:cNvPr id="0" name=""/>
        <dsp:cNvSpPr/>
      </dsp:nvSpPr>
      <dsp:spPr>
        <a:xfrm>
          <a:off x="608484" y="3507521"/>
          <a:ext cx="1922014" cy="768805"/>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 tIns="9525" rIns="0" bIns="9525" numCol="1" spcCol="1270" anchor="ctr" anchorCtr="0">
          <a:noAutofit/>
        </a:bodyPr>
        <a:lstStyle/>
        <a:p>
          <a:pPr lvl="0" algn="ctr" defTabSz="666750" rtl="0">
            <a:lnSpc>
              <a:spcPct val="90000"/>
            </a:lnSpc>
            <a:spcBef>
              <a:spcPct val="0"/>
            </a:spcBef>
            <a:spcAft>
              <a:spcPct val="35000"/>
            </a:spcAft>
          </a:pPr>
          <a:r>
            <a:rPr lang="en-IN" sz="1500" kern="1200" dirty="0" smtClean="0"/>
            <a:t>Started</a:t>
          </a:r>
          <a:endParaRPr lang="en-IN" sz="1500" kern="1200" dirty="0"/>
        </a:p>
      </dsp:txBody>
      <dsp:txXfrm>
        <a:off x="992887" y="3507521"/>
        <a:ext cx="1153209" cy="76880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2957647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309779432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340385445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417567620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256764317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386539633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355380144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256411959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292313463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375533581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4068503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36741844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216929551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2389243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3558468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16013690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355368713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xmlns="" val="2817909871"/>
      </p:ext>
    </p:extLst>
  </p:cSld>
  <p:clrMap bg1="dk1" tx1="lt1" bg2="dk2" tx2="lt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 id="2147484047" r:id="rId12"/>
    <p:sldLayoutId id="2147484048" r:id="rId13"/>
    <p:sldLayoutId id="2147484049" r:id="rId14"/>
    <p:sldLayoutId id="2147484050" r:id="rId15"/>
    <p:sldLayoutId id="2147484051" r:id="rId16"/>
    <p:sldLayoutId id="2147484052"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microsoft.com/office/2007/relationships/diagramDrawing" Target="../diagrams/drawing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7" Type="http://schemas.microsoft.com/office/2007/relationships/diagramDrawing" Target="../diagrams/drawing2.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7" Type="http://schemas.microsoft.com/office/2007/relationships/diagramDrawing" Target="../diagrams/drawing3.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a:spLocks noGrp="1"/>
          </p:cNvSpPr>
          <p:nvPr>
            <p:ph type="ctrTitle"/>
          </p:nvPr>
        </p:nvSpPr>
        <p:spPr>
          <a:xfrm rot="21343996">
            <a:off x="1476824" y="534684"/>
            <a:ext cx="7883195" cy="2646715"/>
          </a:xfrm>
          <a:prstGeom prst="rect">
            <a:avLst/>
          </a:prstGeom>
          <a:noFill/>
          <a:ln>
            <a:noFill/>
          </a:ln>
        </p:spPr>
        <p:txBody>
          <a:bodyPr spcFirstLastPara="1" vert="horz" wrap="square" lIns="91425" tIns="45700" rIns="91425" bIns="45700" anchor="ctr" anchorCtr="0">
            <a:noAutofit/>
          </a:bodyPr>
          <a:lstStyle/>
          <a:p>
            <a:pPr marL="0" indent="0">
              <a:lnSpc>
                <a:spcPts val="4550"/>
              </a:lnSpc>
            </a:pPr>
            <a:r>
              <a:rPr lang="en-US" sz="4800" b="1" dirty="0" smtClean="0">
                <a:solidFill>
                  <a:schemeClr val="bg1">
                    <a:lumMod val="95000"/>
                    <a:lumOff val="5000"/>
                  </a:schemeClr>
                </a:solidFill>
                <a:latin typeface="DM Sans Medium" pitchFamily="34" charset="0"/>
                <a:ea typeface="DM Sans Medium" pitchFamily="34" charset="-122"/>
                <a:cs typeface="DM Sans Medium" pitchFamily="34" charset="-120"/>
              </a:rPr>
              <a:t>AstroSage Call Center Performance </a:t>
            </a:r>
            <a:r>
              <a:rPr lang="en-US" sz="4800" b="1" dirty="0" smtClean="0">
                <a:solidFill>
                  <a:schemeClr val="bg1">
                    <a:lumMod val="95000"/>
                    <a:lumOff val="5000"/>
                  </a:schemeClr>
                </a:solidFill>
              </a:rPr>
              <a:t>Analysis</a:t>
            </a:r>
            <a:endParaRPr lang="en-US" sz="4800" b="1" dirty="0">
              <a:solidFill>
                <a:schemeClr val="bg1">
                  <a:lumMod val="95000"/>
                  <a:lumOff val="5000"/>
                </a:schemeClr>
              </a:solidFill>
            </a:endParaRPr>
          </a:p>
        </p:txBody>
      </p:sp>
      <p:sp>
        <p:nvSpPr>
          <p:cNvPr id="102" name="Google Shape;102;p13"/>
          <p:cNvSpPr txBox="1">
            <a:spLocks noGrp="1"/>
          </p:cNvSpPr>
          <p:nvPr>
            <p:ph type="subTitle" idx="1"/>
          </p:nvPr>
        </p:nvSpPr>
        <p:spPr>
          <a:xfrm>
            <a:off x="423688" y="4603495"/>
            <a:ext cx="4032534" cy="171915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800"/>
              <a:buNone/>
            </a:pPr>
            <a:r>
              <a:rPr lang="en-US" sz="3200" dirty="0" smtClean="0">
                <a:latin typeface="Copperplate Gothic Bold" panose="020E0705020206020404" pitchFamily="34" charset="0"/>
              </a:rPr>
              <a:t>By Aditi Singh</a:t>
            </a:r>
          </a:p>
          <a:p>
            <a:pPr marL="0" lvl="0" indent="0" algn="l" rtl="0">
              <a:lnSpc>
                <a:spcPct val="90000"/>
              </a:lnSpc>
              <a:spcBef>
                <a:spcPts val="0"/>
              </a:spcBef>
              <a:spcAft>
                <a:spcPts val="0"/>
              </a:spcAft>
              <a:buSzPts val="2800"/>
              <a:buNone/>
            </a:pPr>
            <a:r>
              <a:rPr lang="en-US" sz="2200" dirty="0" smtClean="0">
                <a:latin typeface="Copperplate Gothic Bold" panose="020E0705020206020404" pitchFamily="34" charset="0"/>
              </a:rPr>
              <a:t>27-10-2025</a:t>
            </a:r>
            <a:endParaRPr sz="2200" dirty="0">
              <a:latin typeface="Copperplate Gothic Bold" panose="020E0705020206020404" pitchFamily="34" charset="0"/>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7216" y="494522"/>
            <a:ext cx="6046237" cy="625642"/>
          </a:xfrm>
        </p:spPr>
        <p:txBody>
          <a:bodyPr>
            <a:noAutofit/>
          </a:bodyPr>
          <a:lstStyle/>
          <a:p>
            <a:pPr algn="ctr"/>
            <a:r>
              <a:rPr lang="en-IN" sz="3200" dirty="0" smtClean="0">
                <a:solidFill>
                  <a:schemeClr val="bg1">
                    <a:lumMod val="95000"/>
                    <a:lumOff val="5000"/>
                  </a:schemeClr>
                </a:solidFill>
                <a:latin typeface="Ebrima" pitchFamily="2" charset="0"/>
                <a:ea typeface="Ebrima" pitchFamily="2" charset="0"/>
                <a:cs typeface="Ebrima" pitchFamily="2" charset="0"/>
              </a:rPr>
              <a:t>Rating vs count of rating</a:t>
            </a:r>
            <a:endParaRPr lang="en-IN" sz="3200" dirty="0">
              <a:solidFill>
                <a:schemeClr val="bg1">
                  <a:lumMod val="95000"/>
                  <a:lumOff val="5000"/>
                </a:schemeClr>
              </a:solidFill>
              <a:latin typeface="Ebrima" pitchFamily="2" charset="0"/>
              <a:ea typeface="Ebrima" pitchFamily="2" charset="0"/>
              <a:cs typeface="Ebrima" pitchFamily="2" charset="0"/>
            </a:endParaRPr>
          </a:p>
        </p:txBody>
      </p:sp>
      <p:sp>
        <p:nvSpPr>
          <p:cNvPr id="5" name="Rectangle 4"/>
          <p:cNvSpPr/>
          <p:nvPr/>
        </p:nvSpPr>
        <p:spPr>
          <a:xfrm>
            <a:off x="215834" y="2562253"/>
            <a:ext cx="3903260" cy="1754326"/>
          </a:xfrm>
          <a:prstGeom prst="rect">
            <a:avLst/>
          </a:prstGeom>
        </p:spPr>
        <p:txBody>
          <a:bodyPr wrap="square">
            <a:spAutoFit/>
          </a:bodyPr>
          <a:lstStyle/>
          <a:p>
            <a:r>
              <a:rPr lang="en-US" dirty="0" smtClean="0">
                <a:latin typeface="Bahnschrift" pitchFamily="34" charset="0"/>
              </a:rPr>
              <a:t>The data indicates that </a:t>
            </a:r>
            <a:r>
              <a:rPr lang="en-US" b="1" dirty="0" smtClean="0">
                <a:latin typeface="Bahnschrift" pitchFamily="34" charset="0"/>
              </a:rPr>
              <a:t>customer satisfaction levels can be improved</a:t>
            </a:r>
            <a:r>
              <a:rPr lang="en-US" dirty="0" smtClean="0">
                <a:latin typeface="Bahnschrift" pitchFamily="34" charset="0"/>
              </a:rPr>
              <a:t>. Introducing </a:t>
            </a:r>
            <a:r>
              <a:rPr lang="en-US" b="1" dirty="0" smtClean="0">
                <a:latin typeface="Bahnschrift" pitchFamily="34" charset="0"/>
              </a:rPr>
              <a:t>free chat support through an AI Chat Bot</a:t>
            </a:r>
            <a:r>
              <a:rPr lang="en-US" dirty="0" smtClean="0">
                <a:latin typeface="Bahnschrift" pitchFamily="34" charset="0"/>
              </a:rPr>
              <a:t> can enhance user experience and boost overall ratings.</a:t>
            </a:r>
            <a:endParaRPr lang="en-IN" dirty="0">
              <a:latin typeface="Bahnschrift" pitchFamily="34" charset="0"/>
              <a:cs typeface="Arial" panose="020B0604020202020204" pitchFamily="34" charset="0"/>
            </a:endParaRPr>
          </a:p>
        </p:txBody>
      </p:sp>
      <p:graphicFrame>
        <p:nvGraphicFramePr>
          <p:cNvPr id="7" name="Chart 6">
            <a:extLst>
              <a:ext uri="{FF2B5EF4-FFF2-40B4-BE49-F238E27FC236}">
                <a16:creationId xmlns:lc="http://schemas.openxmlformats.org/drawingml/2006/lockedCanvas" xmlns:a16="http://schemas.microsoft.com/office/drawing/2014/main" xmlns="" xmlns:xdr="http://schemas.openxmlformats.org/drawingml/2006/spreadsheetDrawing" id="{A2527CBF-AD57-471B-822E-BEE2D372E0A6}"/>
              </a:ext>
            </a:extLst>
          </p:cNvPr>
          <p:cNvGraphicFramePr>
            <a:graphicFrameLocks/>
          </p:cNvGraphicFramePr>
          <p:nvPr/>
        </p:nvGraphicFramePr>
        <p:xfrm>
          <a:off x="4523011" y="1776116"/>
          <a:ext cx="7046174" cy="29512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3587426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5412" y="559836"/>
            <a:ext cx="6941976" cy="753979"/>
          </a:xfrm>
        </p:spPr>
        <p:txBody>
          <a:bodyPr>
            <a:normAutofit/>
          </a:bodyPr>
          <a:lstStyle/>
          <a:p>
            <a:pPr algn="ctr"/>
            <a:r>
              <a:rPr lang="en-IN" sz="3200" dirty="0" smtClean="0">
                <a:solidFill>
                  <a:schemeClr val="bg1">
                    <a:lumMod val="95000"/>
                    <a:lumOff val="5000"/>
                  </a:schemeClr>
                </a:solidFill>
                <a:latin typeface="Ebrima" pitchFamily="2" charset="0"/>
                <a:ea typeface="Ebrima" pitchFamily="2" charset="0"/>
                <a:cs typeface="Ebrima" pitchFamily="2" charset="0"/>
              </a:rPr>
              <a:t>Daily count of Consultant Type</a:t>
            </a:r>
            <a:endParaRPr lang="en-IN" sz="3200" dirty="0">
              <a:solidFill>
                <a:schemeClr val="bg1">
                  <a:lumMod val="95000"/>
                  <a:lumOff val="5000"/>
                </a:schemeClr>
              </a:solidFill>
              <a:latin typeface="Ebrima" pitchFamily="2" charset="0"/>
              <a:ea typeface="Ebrima" pitchFamily="2" charset="0"/>
              <a:cs typeface="Ebrima" pitchFamily="2" charset="0"/>
            </a:endParaRPr>
          </a:p>
        </p:txBody>
      </p:sp>
      <p:sp>
        <p:nvSpPr>
          <p:cNvPr id="6" name="Rectangle 5"/>
          <p:cNvSpPr/>
          <p:nvPr/>
        </p:nvSpPr>
        <p:spPr>
          <a:xfrm>
            <a:off x="612689" y="2080717"/>
            <a:ext cx="3502111" cy="2585323"/>
          </a:xfrm>
          <a:prstGeom prst="rect">
            <a:avLst/>
          </a:prstGeom>
        </p:spPr>
        <p:txBody>
          <a:bodyPr wrap="square">
            <a:spAutoFit/>
          </a:bodyPr>
          <a:lstStyle/>
          <a:p>
            <a:r>
              <a:rPr lang="en-US" b="1" dirty="0" smtClean="0">
                <a:latin typeface="Bahnschrift" pitchFamily="34" charset="0"/>
              </a:rPr>
              <a:t>Calls contribute the highest revenue</a:t>
            </a:r>
            <a:r>
              <a:rPr lang="en-US" dirty="0" smtClean="0">
                <a:latin typeface="Bahnschrift" pitchFamily="34" charset="0"/>
              </a:rPr>
              <a:t> at approximately </a:t>
            </a:r>
            <a:r>
              <a:rPr lang="en-US" b="1" dirty="0" smtClean="0">
                <a:latin typeface="Bahnschrift" pitchFamily="34" charset="0"/>
              </a:rPr>
              <a:t>₹1.68 lakh</a:t>
            </a:r>
            <a:r>
              <a:rPr lang="en-US" dirty="0" smtClean="0">
                <a:latin typeface="Bahnschrift" pitchFamily="34" charset="0"/>
              </a:rPr>
              <a:t>, followed by </a:t>
            </a:r>
            <a:r>
              <a:rPr lang="en-US" b="1" dirty="0" smtClean="0">
                <a:latin typeface="Bahnschrift" pitchFamily="34" charset="0"/>
              </a:rPr>
              <a:t>Chats</a:t>
            </a:r>
            <a:r>
              <a:rPr lang="en-US" dirty="0" smtClean="0">
                <a:latin typeface="Bahnschrift" pitchFamily="34" charset="0"/>
              </a:rPr>
              <a:t> with </a:t>
            </a:r>
            <a:r>
              <a:rPr lang="en-US" b="1" dirty="0" smtClean="0">
                <a:latin typeface="Bahnschrift" pitchFamily="34" charset="0"/>
              </a:rPr>
              <a:t>₹45k</a:t>
            </a:r>
            <a:r>
              <a:rPr lang="en-US" dirty="0" smtClean="0">
                <a:latin typeface="Bahnschrift" pitchFamily="34" charset="0"/>
              </a:rPr>
              <a:t>. While </a:t>
            </a:r>
            <a:r>
              <a:rPr lang="en-US" b="1" dirty="0" smtClean="0">
                <a:latin typeface="Bahnschrift" pitchFamily="34" charset="0"/>
              </a:rPr>
              <a:t>Public Live Calls</a:t>
            </a:r>
            <a:r>
              <a:rPr lang="en-US" dirty="0" smtClean="0">
                <a:latin typeface="Bahnschrift" pitchFamily="34" charset="0"/>
              </a:rPr>
              <a:t> add a smaller share and </a:t>
            </a:r>
            <a:r>
              <a:rPr lang="en-US" b="1" dirty="0" smtClean="0">
                <a:latin typeface="Bahnschrift" pitchFamily="34" charset="0"/>
              </a:rPr>
              <a:t>Complimentary sessions</a:t>
            </a:r>
            <a:r>
              <a:rPr lang="en-US" dirty="0" smtClean="0">
                <a:latin typeface="Bahnschrift" pitchFamily="34" charset="0"/>
              </a:rPr>
              <a:t> generate no direct revenue, they serve as valuable tools for </a:t>
            </a:r>
            <a:r>
              <a:rPr lang="en-US" b="1" dirty="0" smtClean="0">
                <a:latin typeface="Bahnschrift" pitchFamily="34" charset="0"/>
              </a:rPr>
              <a:t>user engagement and retention</a:t>
            </a:r>
            <a:r>
              <a:rPr lang="en-US" dirty="0" smtClean="0">
                <a:latin typeface="Bahnschrift" pitchFamily="34" charset="0"/>
              </a:rPr>
              <a:t>.</a:t>
            </a:r>
            <a:endParaRPr lang="en-IN" dirty="0">
              <a:latin typeface="Bahnschrift" pitchFamily="34" charset="0"/>
              <a:cs typeface="Arial" panose="020B0604020202020204" pitchFamily="34" charset="0"/>
            </a:endParaRPr>
          </a:p>
        </p:txBody>
      </p:sp>
      <p:graphicFrame>
        <p:nvGraphicFramePr>
          <p:cNvPr id="5" name="Chart 4">
            <a:extLst>
              <a:ext uri="{FF2B5EF4-FFF2-40B4-BE49-F238E27FC236}">
                <a16:creationId xmlns:lc="http://schemas.openxmlformats.org/drawingml/2006/lockedCanvas" xmlns:a16="http://schemas.microsoft.com/office/drawing/2014/main" xmlns="" xmlns:xdr="http://schemas.openxmlformats.org/drawingml/2006/spreadsheetDrawing" id="{99E5F08B-5C87-44E8-B41D-D124FD010952}"/>
              </a:ext>
            </a:extLst>
          </p:cNvPr>
          <p:cNvGraphicFramePr>
            <a:graphicFrameLocks/>
          </p:cNvGraphicFramePr>
          <p:nvPr/>
        </p:nvGraphicFramePr>
        <p:xfrm>
          <a:off x="5066522" y="2017424"/>
          <a:ext cx="6901071" cy="32450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1339363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solidFill>
                  <a:schemeClr val="bg1"/>
                </a:solidFill>
                <a:latin typeface="Ebrima" pitchFamily="2" charset="0"/>
                <a:ea typeface="Ebrima" pitchFamily="2" charset="0"/>
                <a:cs typeface="Ebrima" pitchFamily="2" charset="0"/>
              </a:rPr>
              <a:t>Daily Call Volume Analysis</a:t>
            </a:r>
            <a:endParaRPr lang="en-US" sz="3200" dirty="0">
              <a:solidFill>
                <a:schemeClr val="bg1"/>
              </a:solidFill>
              <a:latin typeface="Ebrima" pitchFamily="2" charset="0"/>
              <a:ea typeface="Ebrima" pitchFamily="2" charset="0"/>
              <a:cs typeface="Ebrima" pitchFamily="2" charset="0"/>
            </a:endParaRPr>
          </a:p>
        </p:txBody>
      </p:sp>
      <p:sp>
        <p:nvSpPr>
          <p:cNvPr id="3" name="Content Placeholder 2"/>
          <p:cNvSpPr>
            <a:spLocks noGrp="1"/>
          </p:cNvSpPr>
          <p:nvPr>
            <p:ph idx="1"/>
          </p:nvPr>
        </p:nvSpPr>
        <p:spPr>
          <a:xfrm>
            <a:off x="468830" y="2220869"/>
            <a:ext cx="2992827" cy="2500421"/>
          </a:xfrm>
        </p:spPr>
        <p:txBody>
          <a:bodyPr>
            <a:normAutofit fontScale="85000" lnSpcReduction="10000"/>
          </a:bodyPr>
          <a:lstStyle/>
          <a:p>
            <a:pPr>
              <a:buNone/>
            </a:pPr>
            <a:r>
              <a:rPr lang="en-US" sz="2100" dirty="0" smtClean="0">
                <a:latin typeface="Bahnschrift" pitchFamily="34" charset="0"/>
              </a:rPr>
              <a:t>     Call </a:t>
            </a:r>
            <a:r>
              <a:rPr lang="en-US" sz="2100" dirty="0" smtClean="0">
                <a:latin typeface="Bahnschrift" pitchFamily="34" charset="0"/>
              </a:rPr>
              <a:t>volumes show </a:t>
            </a:r>
            <a:r>
              <a:rPr lang="en-US" sz="2100" b="1" dirty="0" smtClean="0">
                <a:latin typeface="Bahnschrift" pitchFamily="34" charset="0"/>
              </a:rPr>
              <a:t>high </a:t>
            </a:r>
            <a:r>
              <a:rPr lang="en-US" b="1" dirty="0" smtClean="0"/>
              <a:t>fluctuation</a:t>
            </a:r>
            <a:r>
              <a:rPr lang="en-US" dirty="0" smtClean="0"/>
              <a:t>, peaking at </a:t>
            </a:r>
            <a:r>
              <a:rPr lang="en-US" b="1" dirty="0" smtClean="0"/>
              <a:t>1,324</a:t>
            </a:r>
            <a:r>
              <a:rPr lang="en-US" dirty="0" smtClean="0"/>
              <a:t> and dipping to </a:t>
            </a:r>
            <a:r>
              <a:rPr lang="en-US" b="1" dirty="0" smtClean="0"/>
              <a:t>325</a:t>
            </a:r>
            <a:r>
              <a:rPr lang="en-US" dirty="0" smtClean="0"/>
              <a:t>. Consistent levels near </a:t>
            </a:r>
            <a:r>
              <a:rPr lang="en-US" b="1" dirty="0" smtClean="0"/>
              <a:t>1,000</a:t>
            </a:r>
            <a:r>
              <a:rPr lang="en-US" dirty="0" smtClean="0"/>
              <a:t> later indicate recovery — suggesting the need for </a:t>
            </a:r>
            <a:r>
              <a:rPr lang="en-US" b="1" dirty="0" smtClean="0"/>
              <a:t>better workload management and AI-based call routing</a:t>
            </a:r>
            <a:r>
              <a:rPr lang="en-US" dirty="0" smtClean="0"/>
              <a:t>.</a:t>
            </a:r>
          </a:p>
          <a:p>
            <a:endParaRPr lang="en-US" dirty="0"/>
          </a:p>
        </p:txBody>
      </p:sp>
      <p:graphicFrame>
        <p:nvGraphicFramePr>
          <p:cNvPr id="4" name="Chart 3">
            <a:extLst>
              <a:ext uri="{FF2B5EF4-FFF2-40B4-BE49-F238E27FC236}">
                <a16:creationId xmlns:xdr="http://schemas.openxmlformats.org/drawingml/2006/spreadsheetDrawing" xmlns:a16="http://schemas.microsoft.com/office/drawing/2014/main" xmlns="" xmlns:lc="http://schemas.openxmlformats.org/drawingml/2006/lockedCanvas" id="{74283F06-B491-477A-91CB-FAB451567FED}"/>
              </a:ext>
            </a:extLst>
          </p:cNvPr>
          <p:cNvGraphicFramePr>
            <a:graphicFrameLocks/>
          </p:cNvGraphicFramePr>
          <p:nvPr/>
        </p:nvGraphicFramePr>
        <p:xfrm>
          <a:off x="4431805" y="1912776"/>
          <a:ext cx="7284570" cy="351764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632" y="0"/>
            <a:ext cx="10396882" cy="641445"/>
          </a:xfrm>
        </p:spPr>
        <p:txBody>
          <a:bodyPr>
            <a:noAutofit/>
          </a:bodyPr>
          <a:lstStyle/>
          <a:p>
            <a:pPr algn="ctr"/>
            <a:r>
              <a:rPr lang="en-IN" sz="3200" dirty="0" smtClean="0">
                <a:solidFill>
                  <a:schemeClr val="bg1">
                    <a:lumMod val="95000"/>
                    <a:lumOff val="5000"/>
                  </a:schemeClr>
                </a:solidFill>
                <a:latin typeface="Ebrima" pitchFamily="2" charset="0"/>
                <a:ea typeface="Ebrima" pitchFamily="2" charset="0"/>
                <a:cs typeface="Ebrima" pitchFamily="2" charset="0"/>
              </a:rPr>
              <a:t>Astrosage dashboard</a:t>
            </a:r>
            <a:endParaRPr lang="en-IN" sz="3200" dirty="0">
              <a:solidFill>
                <a:schemeClr val="bg1">
                  <a:lumMod val="95000"/>
                  <a:lumOff val="5000"/>
                </a:schemeClr>
              </a:solidFill>
              <a:latin typeface="Ebrima" pitchFamily="2" charset="0"/>
              <a:ea typeface="Ebrima" pitchFamily="2" charset="0"/>
              <a:cs typeface="Ebrima" pitchFamily="2" charset="0"/>
            </a:endParaRPr>
          </a:p>
        </p:txBody>
      </p:sp>
      <p:pic>
        <p:nvPicPr>
          <p:cNvPr id="8194" name="Picture 2" descr="C:\Users\shree\Desktop\WhatsApp Image 2025-10-27 at 23.53.23_1a0d7d36.jpg"/>
          <p:cNvPicPr>
            <a:picLocks noChangeAspect="1" noChangeArrowheads="1"/>
          </p:cNvPicPr>
          <p:nvPr/>
        </p:nvPicPr>
        <p:blipFill>
          <a:blip r:embed="rId2"/>
          <a:srcRect/>
          <a:stretch>
            <a:fillRect/>
          </a:stretch>
        </p:blipFill>
        <p:spPr bwMode="auto">
          <a:xfrm>
            <a:off x="317242" y="727789"/>
            <a:ext cx="11224726" cy="5747657"/>
          </a:xfrm>
          <a:prstGeom prst="rect">
            <a:avLst/>
          </a:prstGeom>
          <a:noFill/>
        </p:spPr>
      </p:pic>
    </p:spTree>
    <p:extLst>
      <p:ext uri="{BB962C8B-B14F-4D97-AF65-F5344CB8AC3E}">
        <p14:creationId xmlns:p14="http://schemas.microsoft.com/office/powerpoint/2010/main" xmlns="" val="2274526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6"/>
          <p:cNvSpPr txBox="1">
            <a:spLocks noGrp="1"/>
          </p:cNvSpPr>
          <p:nvPr>
            <p:ph type="title"/>
          </p:nvPr>
        </p:nvSpPr>
        <p:spPr>
          <a:xfrm>
            <a:off x="699449" y="0"/>
            <a:ext cx="10396882" cy="701589"/>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sz="3200" dirty="0">
                <a:solidFill>
                  <a:schemeClr val="bg1">
                    <a:lumMod val="95000"/>
                    <a:lumOff val="5000"/>
                  </a:schemeClr>
                </a:solidFill>
                <a:latin typeface="Ebrima" pitchFamily="2" charset="0"/>
                <a:ea typeface="Ebrima" pitchFamily="2" charset="0"/>
                <a:cs typeface="Ebrima" pitchFamily="2" charset="0"/>
              </a:rPr>
              <a:t>Suggestion </a:t>
            </a:r>
            <a:endParaRPr sz="3200" dirty="0">
              <a:solidFill>
                <a:schemeClr val="bg1">
                  <a:lumMod val="95000"/>
                  <a:lumOff val="5000"/>
                </a:schemeClr>
              </a:solidFill>
              <a:latin typeface="Ebrima" pitchFamily="2" charset="0"/>
              <a:ea typeface="Ebrima" pitchFamily="2" charset="0"/>
              <a:cs typeface="Ebrima" pitchFamily="2" charset="0"/>
            </a:endParaRPr>
          </a:p>
        </p:txBody>
      </p:sp>
      <p:sp>
        <p:nvSpPr>
          <p:cNvPr id="199" name="Google Shape;199;p26"/>
          <p:cNvSpPr txBox="1">
            <a:spLocks noGrp="1"/>
          </p:cNvSpPr>
          <p:nvPr>
            <p:ph idx="1"/>
          </p:nvPr>
        </p:nvSpPr>
        <p:spPr>
          <a:xfrm>
            <a:off x="699449" y="947247"/>
            <a:ext cx="10609416" cy="4348083"/>
          </a:xfrm>
          <a:prstGeom prst="rect">
            <a:avLst/>
          </a:prstGeom>
          <a:noFill/>
          <a:ln>
            <a:noFill/>
          </a:ln>
        </p:spPr>
        <p:txBody>
          <a:bodyPr spcFirstLastPara="1" wrap="square" lIns="0" tIns="45700" rIns="0"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US" sz="1800" b="1" dirty="0">
                <a:latin typeface="Bahnschrift" pitchFamily="34" charset="0"/>
                <a:ea typeface="Arial"/>
                <a:cs typeface="Arial"/>
                <a:sym typeface="Arial"/>
              </a:rPr>
              <a:t>Suggestions for Improvement Based on </a:t>
            </a:r>
            <a:r>
              <a:rPr lang="en-US" sz="1800" b="1" dirty="0" smtClean="0">
                <a:latin typeface="Bahnschrift" pitchFamily="34" charset="0"/>
                <a:ea typeface="Arial"/>
                <a:cs typeface="Arial"/>
                <a:sym typeface="Arial"/>
              </a:rPr>
              <a:t>Findings</a:t>
            </a:r>
            <a:endParaRPr lang="en-US" sz="1800" b="1" dirty="0">
              <a:latin typeface="Bahnschrift" pitchFamily="34" charset="0"/>
              <a:ea typeface="Arial"/>
              <a:cs typeface="Arial"/>
              <a:sym typeface="Arial"/>
            </a:endParaRPr>
          </a:p>
          <a:p>
            <a:pPr marL="0" lvl="0" indent="0" algn="l" rtl="0">
              <a:lnSpc>
                <a:spcPct val="115000"/>
              </a:lnSpc>
              <a:spcBef>
                <a:spcPts val="1400"/>
              </a:spcBef>
              <a:spcAft>
                <a:spcPts val="0"/>
              </a:spcAft>
              <a:buClr>
                <a:schemeClr val="dk1"/>
              </a:buClr>
              <a:buSzPts val="1100"/>
              <a:buFont typeface="Arial"/>
              <a:buNone/>
            </a:pPr>
            <a:r>
              <a:rPr lang="en-IN" sz="1800" b="1" cap="none" dirty="0" smtClean="0">
                <a:latin typeface="Bahnschrift" pitchFamily="34" charset="0"/>
                <a:ea typeface="Arial"/>
                <a:cs typeface="Arial"/>
                <a:sym typeface="Arial"/>
              </a:rPr>
              <a:t>Agent training:</a:t>
            </a:r>
          </a:p>
          <a:p>
            <a:pPr marL="914400" lvl="1" indent="-298450" algn="l" rtl="0">
              <a:lnSpc>
                <a:spcPct val="115000"/>
              </a:lnSpc>
              <a:spcBef>
                <a:spcPts val="0"/>
              </a:spcBef>
              <a:spcAft>
                <a:spcPts val="0"/>
              </a:spcAft>
              <a:buClr>
                <a:schemeClr val="dk1"/>
              </a:buClr>
              <a:buSzPts val="1100"/>
              <a:buFont typeface="Wingdings" panose="05000000000000000000" pitchFamily="2" charset="2"/>
              <a:buChar char="§"/>
            </a:pPr>
            <a:r>
              <a:rPr lang="en-IN" b="1" cap="none" dirty="0" smtClean="0">
                <a:latin typeface="Bahnschrift" pitchFamily="34" charset="0"/>
                <a:ea typeface="Arial"/>
                <a:cs typeface="Arial"/>
                <a:sym typeface="Arial"/>
              </a:rPr>
              <a:t>Focus training on areas that correlate with high satisfaction, such as consultation effectiveness or reduced resolution time.</a:t>
            </a:r>
          </a:p>
          <a:p>
            <a:pPr marL="914400" lvl="1" indent="-298450" algn="l" rtl="0">
              <a:lnSpc>
                <a:spcPct val="115000"/>
              </a:lnSpc>
              <a:spcBef>
                <a:spcPts val="0"/>
              </a:spcBef>
              <a:spcAft>
                <a:spcPts val="0"/>
              </a:spcAft>
              <a:buClr>
                <a:schemeClr val="dk1"/>
              </a:buClr>
              <a:buSzPts val="1100"/>
              <a:buFont typeface="Wingdings" panose="05000000000000000000" pitchFamily="2" charset="2"/>
              <a:buChar char="§"/>
            </a:pPr>
            <a:r>
              <a:rPr lang="en-IN" sz="1800" b="1" cap="none" dirty="0" smtClean="0">
                <a:latin typeface="Bahnschrift" pitchFamily="34" charset="0"/>
                <a:ea typeface="Arial"/>
                <a:cs typeface="Arial"/>
                <a:sym typeface="Arial"/>
              </a:rPr>
              <a:t>Optimization of call duration:</a:t>
            </a:r>
          </a:p>
          <a:p>
            <a:pPr marL="914400" lvl="1" indent="-298450" algn="l" rtl="0">
              <a:lnSpc>
                <a:spcPct val="115000"/>
              </a:lnSpc>
              <a:spcBef>
                <a:spcPts val="0"/>
              </a:spcBef>
              <a:spcAft>
                <a:spcPts val="0"/>
              </a:spcAft>
              <a:buClr>
                <a:schemeClr val="dk1"/>
              </a:buClr>
              <a:buSzPts val="1100"/>
              <a:buFont typeface="Wingdings" panose="05000000000000000000" pitchFamily="2" charset="2"/>
              <a:buChar char="§"/>
            </a:pPr>
            <a:r>
              <a:rPr lang="en-IN" b="1" cap="none" dirty="0" smtClean="0">
                <a:latin typeface="Bahnschrift" pitchFamily="34" charset="0"/>
                <a:ea typeface="Arial"/>
                <a:cs typeface="Arial"/>
                <a:sym typeface="Arial"/>
              </a:rPr>
              <a:t>Identify the optimal duration range where satisfaction is highest and aim for efficiency within that range.</a:t>
            </a:r>
          </a:p>
          <a:p>
            <a:pPr marL="914400" lvl="1" indent="-298450" algn="l" rtl="0">
              <a:lnSpc>
                <a:spcPct val="115000"/>
              </a:lnSpc>
              <a:spcBef>
                <a:spcPts val="0"/>
              </a:spcBef>
              <a:spcAft>
                <a:spcPts val="0"/>
              </a:spcAft>
              <a:buClr>
                <a:schemeClr val="dk1"/>
              </a:buClr>
              <a:buSzPts val="1100"/>
              <a:buFont typeface="Wingdings" panose="05000000000000000000" pitchFamily="2" charset="2"/>
              <a:buChar char="§"/>
            </a:pPr>
            <a:r>
              <a:rPr lang="en-IN" sz="1800" b="1" cap="none" dirty="0" smtClean="0">
                <a:latin typeface="Bahnschrift" pitchFamily="34" charset="0"/>
                <a:ea typeface="Arial"/>
                <a:cs typeface="Arial"/>
                <a:sym typeface="Arial"/>
              </a:rPr>
              <a:t>Feedback integration:</a:t>
            </a:r>
          </a:p>
          <a:p>
            <a:pPr marL="914400" lvl="1" indent="-298450" algn="l" rtl="0">
              <a:lnSpc>
                <a:spcPct val="115000"/>
              </a:lnSpc>
              <a:spcBef>
                <a:spcPts val="0"/>
              </a:spcBef>
              <a:spcAft>
                <a:spcPts val="0"/>
              </a:spcAft>
              <a:buClr>
                <a:schemeClr val="dk1"/>
              </a:buClr>
              <a:buSzPts val="1100"/>
              <a:buFont typeface="Wingdings" panose="05000000000000000000" pitchFamily="2" charset="2"/>
              <a:buChar char="§"/>
            </a:pPr>
            <a:r>
              <a:rPr lang="en-IN" b="1" cap="none" dirty="0" smtClean="0">
                <a:latin typeface="Bahnschrift" pitchFamily="34" charset="0"/>
                <a:ea typeface="Arial"/>
                <a:cs typeface="Arial"/>
                <a:sym typeface="Arial"/>
              </a:rPr>
              <a:t>Use customer feedback to identify pain points and success areas for iterative improvement.</a:t>
            </a:r>
          </a:p>
          <a:p>
            <a:pPr marL="457200" lvl="0" indent="-298450" algn="l" rtl="0">
              <a:lnSpc>
                <a:spcPct val="115000"/>
              </a:lnSpc>
              <a:spcBef>
                <a:spcPts val="0"/>
              </a:spcBef>
              <a:spcAft>
                <a:spcPts val="0"/>
              </a:spcAft>
              <a:buClr>
                <a:schemeClr val="dk1"/>
              </a:buClr>
              <a:buSzPts val="1100"/>
              <a:buNone/>
            </a:pPr>
            <a:endParaRPr lang="en-IN" sz="1800" b="1" cap="none" dirty="0" smtClean="0">
              <a:latin typeface="Bahnschrift" pitchFamily="34" charset="0"/>
              <a:ea typeface="Arial"/>
              <a:cs typeface="Arial"/>
              <a:sym typeface="Arial"/>
            </a:endParaRPr>
          </a:p>
          <a:p>
            <a:pPr marL="457200" lvl="0" indent="-298450" algn="l" rtl="0">
              <a:lnSpc>
                <a:spcPct val="115000"/>
              </a:lnSpc>
              <a:spcBef>
                <a:spcPts val="0"/>
              </a:spcBef>
              <a:spcAft>
                <a:spcPts val="0"/>
              </a:spcAft>
              <a:buClr>
                <a:schemeClr val="dk1"/>
              </a:buClr>
              <a:buSzPts val="1100"/>
              <a:buNone/>
            </a:pPr>
            <a:r>
              <a:rPr lang="en-IN" sz="1800" b="1" cap="none" dirty="0" smtClean="0">
                <a:latin typeface="Bahnschrift" pitchFamily="34" charset="0"/>
                <a:ea typeface="Arial"/>
                <a:cs typeface="Arial"/>
                <a:sym typeface="Arial"/>
              </a:rPr>
              <a:t>Strategic resource allocation:</a:t>
            </a:r>
          </a:p>
          <a:p>
            <a:pPr marL="914400" lvl="1" indent="-298450" algn="l" rtl="0">
              <a:lnSpc>
                <a:spcPct val="115000"/>
              </a:lnSpc>
              <a:spcBef>
                <a:spcPts val="0"/>
              </a:spcBef>
              <a:spcAft>
                <a:spcPts val="0"/>
              </a:spcAft>
              <a:buClr>
                <a:schemeClr val="dk1"/>
              </a:buClr>
              <a:buSzPts val="1100"/>
              <a:buFont typeface="Wingdings" panose="05000000000000000000" pitchFamily="2" charset="2"/>
              <a:buChar char="§"/>
            </a:pPr>
            <a:r>
              <a:rPr lang="en-IN" b="1" cap="none" dirty="0" smtClean="0">
                <a:latin typeface="Bahnschrift" pitchFamily="34" charset="0"/>
                <a:ea typeface="Arial"/>
                <a:cs typeface="Arial"/>
                <a:sym typeface="Arial"/>
              </a:rPr>
              <a:t>Deploy high-performing agents during critical time slots or for complex cases to maintain satisfaction levels.</a:t>
            </a:r>
          </a:p>
          <a:p>
            <a:pPr marL="0" lvl="0" indent="0" algn="l" rtl="0">
              <a:lnSpc>
                <a:spcPct val="115000"/>
              </a:lnSpc>
              <a:spcBef>
                <a:spcPts val="1200"/>
              </a:spcBef>
              <a:spcAft>
                <a:spcPts val="1200"/>
              </a:spcAft>
              <a:buSzPts val="1100"/>
              <a:buNone/>
            </a:pPr>
            <a:r>
              <a:rPr lang="en-US" sz="1800" b="1" dirty="0">
                <a:latin typeface="Bahnschrift" pitchFamily="34" charset="0"/>
                <a:ea typeface="Arial"/>
                <a:cs typeface="Arial"/>
                <a:sym typeface="Arial"/>
              </a:rPr>
              <a:t/>
            </a:r>
            <a:br>
              <a:rPr lang="en-US" sz="1800" b="1" dirty="0">
                <a:latin typeface="Bahnschrift" pitchFamily="34" charset="0"/>
                <a:ea typeface="Arial"/>
                <a:cs typeface="Arial"/>
                <a:sym typeface="Arial"/>
              </a:rPr>
            </a:br>
            <a:endParaRPr sz="1800" dirty="0">
              <a:latin typeface="Bahnschrift"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3456" y="832508"/>
            <a:ext cx="10945504" cy="5295337"/>
          </a:xfrm>
        </p:spPr>
        <p:txBody>
          <a:bodyPr>
            <a:normAutofit/>
          </a:bodyPr>
          <a:lstStyle/>
          <a:p>
            <a:pPr marL="0" indent="0">
              <a:buNone/>
            </a:pPr>
            <a:r>
              <a:rPr lang="en-IN" sz="2800" b="1" dirty="0">
                <a:latin typeface="Bahnschrift" pitchFamily="34" charset="0"/>
                <a:cs typeface="Arial" panose="020B0604020202020204" pitchFamily="34" charset="0"/>
              </a:rPr>
              <a:t>Based on call </a:t>
            </a:r>
            <a:r>
              <a:rPr lang="en-IN" sz="2800" b="1" dirty="0" smtClean="0">
                <a:latin typeface="Bahnschrift" pitchFamily="34" charset="0"/>
                <a:cs typeface="Arial" panose="020B0604020202020204" pitchFamily="34" charset="0"/>
              </a:rPr>
              <a:t>centre </a:t>
            </a:r>
            <a:r>
              <a:rPr lang="en-IN" sz="2800" b="1" dirty="0">
                <a:latin typeface="Bahnschrift" pitchFamily="34" charset="0"/>
                <a:cs typeface="Arial" panose="020B0604020202020204" pitchFamily="34" charset="0"/>
              </a:rPr>
              <a:t>operations, the following data attributes might impact customer satisfaction</a:t>
            </a:r>
            <a:r>
              <a:rPr lang="en-IN" sz="2800" b="1" dirty="0" smtClean="0">
                <a:latin typeface="Century" pitchFamily="18" charset="0"/>
                <a:cs typeface="Arial" panose="020B0604020202020204" pitchFamily="34" charset="0"/>
              </a:rPr>
              <a:t>:</a:t>
            </a:r>
            <a:endParaRPr lang="en-IN" sz="2800" b="1" dirty="0">
              <a:latin typeface="Century" pitchFamily="18" charset="0"/>
              <a:cs typeface="Arial" panose="020B0604020202020204" pitchFamily="34" charset="0"/>
            </a:endParaRPr>
          </a:p>
          <a:p>
            <a:pPr marL="0" indent="0">
              <a:buNone/>
            </a:pPr>
            <a:endParaRPr lang="en-IN" b="1" dirty="0">
              <a:latin typeface="Arial" panose="020B0604020202020204" pitchFamily="34" charset="0"/>
              <a:cs typeface="Arial" panose="020B0604020202020204" pitchFamily="34" charset="0"/>
            </a:endParaRPr>
          </a:p>
          <a:p>
            <a:pPr lvl="0">
              <a:buClr>
                <a:schemeClr val="tx1"/>
              </a:buClr>
            </a:pPr>
            <a:r>
              <a:rPr lang="en-IN" sz="1800" cap="none" dirty="0" smtClean="0">
                <a:latin typeface="Bahnschrift" pitchFamily="34" charset="0"/>
                <a:cs typeface="Arial" panose="020B0604020202020204" pitchFamily="34" charset="0"/>
              </a:rPr>
              <a:t>Call duration: shorter or optimal durations may indicate efficient resolution.</a:t>
            </a:r>
          </a:p>
          <a:p>
            <a:pPr lvl="0">
              <a:buClr>
                <a:schemeClr val="tx1"/>
              </a:buClr>
            </a:pPr>
            <a:r>
              <a:rPr lang="en-IN" sz="1800" cap="none" dirty="0" smtClean="0">
                <a:latin typeface="Bahnschrift" pitchFamily="34" charset="0"/>
                <a:cs typeface="Arial" panose="020B0604020202020204" pitchFamily="34" charset="0"/>
              </a:rPr>
              <a:t>Agent performance: metrics like the number of calls handled, agent rating, and expertise (e.g., Guru name).</a:t>
            </a:r>
          </a:p>
          <a:p>
            <a:pPr lvl="0">
              <a:buClr>
                <a:schemeClr val="tx1"/>
              </a:buClr>
            </a:pPr>
            <a:r>
              <a:rPr lang="en-IN" sz="1800" cap="none" dirty="0" smtClean="0">
                <a:latin typeface="Bahnschrift" pitchFamily="34" charset="0"/>
                <a:cs typeface="Arial" panose="020B0604020202020204" pitchFamily="34" charset="0"/>
              </a:rPr>
              <a:t>Call channel and type: free vs. Paid calls, chat vs. Voice calls, or specific consultation types.</a:t>
            </a:r>
          </a:p>
          <a:p>
            <a:pPr lvl="0">
              <a:buClr>
                <a:schemeClr val="tx1"/>
              </a:buClr>
            </a:pPr>
            <a:r>
              <a:rPr lang="en-IN" sz="1800" cap="none" dirty="0" smtClean="0">
                <a:latin typeface="Bahnschrift" pitchFamily="34" charset="0"/>
                <a:cs typeface="Arial" panose="020B0604020202020204" pitchFamily="34" charset="0"/>
              </a:rPr>
              <a:t>Call status: successful resolution or unresolved queries (e.g., Refund or escalation cases).</a:t>
            </a:r>
          </a:p>
          <a:p>
            <a:pPr lvl="0">
              <a:buClr>
                <a:schemeClr val="tx1"/>
              </a:buClr>
            </a:pPr>
            <a:r>
              <a:rPr lang="en-IN" sz="1800" cap="none" dirty="0" smtClean="0">
                <a:latin typeface="Bahnschrift" pitchFamily="34" charset="0"/>
                <a:cs typeface="Arial" panose="020B0604020202020204" pitchFamily="34" charset="0"/>
              </a:rPr>
              <a:t>Time of call: off-peak vs. Peak handling efficiency.</a:t>
            </a:r>
          </a:p>
          <a:p>
            <a:pPr lvl="0">
              <a:buClr>
                <a:schemeClr val="tx1"/>
              </a:buClr>
            </a:pPr>
            <a:r>
              <a:rPr lang="en-IN" sz="1800" cap="none" dirty="0" smtClean="0">
                <a:latin typeface="Bahnschrift" pitchFamily="34" charset="0"/>
                <a:cs typeface="Arial" panose="020B0604020202020204" pitchFamily="34" charset="0"/>
              </a:rPr>
              <a:t>Region: localization or language support preferences.</a:t>
            </a:r>
            <a:endParaRPr lang="en-IN" sz="1800" cap="none" dirty="0">
              <a:latin typeface="Bahnschrift" pitchFamily="34" charset="0"/>
              <a:cs typeface="Arial" panose="020B0604020202020204" pitchFamily="34" charset="0"/>
            </a:endParaRPr>
          </a:p>
        </p:txBody>
      </p:sp>
    </p:spTree>
    <p:extLst>
      <p:ext uri="{BB962C8B-B14F-4D97-AF65-F5344CB8AC3E}">
        <p14:creationId xmlns:p14="http://schemas.microsoft.com/office/powerpoint/2010/main" xmlns="" val="1057946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960" y="-55093"/>
            <a:ext cx="10396882" cy="646331"/>
          </a:xfrm>
        </p:spPr>
        <p:txBody>
          <a:bodyPr>
            <a:normAutofit/>
          </a:bodyPr>
          <a:lstStyle/>
          <a:p>
            <a:pPr algn="ctr"/>
            <a:r>
              <a:rPr lang="en-IN" sz="3200" dirty="0" smtClean="0">
                <a:solidFill>
                  <a:schemeClr val="bg1">
                    <a:lumMod val="95000"/>
                    <a:lumOff val="5000"/>
                  </a:schemeClr>
                </a:solidFill>
                <a:latin typeface="Ebrima" pitchFamily="2" charset="0"/>
                <a:ea typeface="Ebrima" pitchFamily="2" charset="0"/>
                <a:cs typeface="Ebrima" pitchFamily="2" charset="0"/>
              </a:rPr>
              <a:t>Conclusion</a:t>
            </a:r>
            <a:r>
              <a:rPr lang="en-IN" sz="3200" dirty="0" smtClean="0">
                <a:solidFill>
                  <a:schemeClr val="bg1">
                    <a:lumMod val="95000"/>
                    <a:lumOff val="5000"/>
                  </a:schemeClr>
                </a:solidFill>
                <a:latin typeface="Arial" panose="020B0604020202020204" pitchFamily="34" charset="0"/>
                <a:cs typeface="Arial" panose="020B0604020202020204" pitchFamily="34" charset="0"/>
              </a:rPr>
              <a:t> </a:t>
            </a:r>
            <a:endParaRPr lang="en-IN" sz="3200" dirty="0">
              <a:solidFill>
                <a:schemeClr val="bg1">
                  <a:lumMod val="95000"/>
                  <a:lumOff val="5000"/>
                </a:schemeClr>
              </a:solidFill>
              <a:latin typeface="Arial" panose="020B0604020202020204" pitchFamily="34" charset="0"/>
              <a:cs typeface="Arial" panose="020B0604020202020204" pitchFamily="34" charset="0"/>
            </a:endParaRPr>
          </a:p>
        </p:txBody>
      </p:sp>
      <p:sp>
        <p:nvSpPr>
          <p:cNvPr id="7" name="Rectangle 6"/>
          <p:cNvSpPr/>
          <p:nvPr/>
        </p:nvSpPr>
        <p:spPr>
          <a:xfrm>
            <a:off x="523164" y="1078173"/>
            <a:ext cx="10558818" cy="369332"/>
          </a:xfrm>
          <a:prstGeom prst="rect">
            <a:avLst/>
          </a:prstGeom>
        </p:spPr>
        <p:txBody>
          <a:bodyPr wrap="square">
            <a:spAutoFit/>
          </a:bodyPr>
          <a:lstStyle/>
          <a:p>
            <a:pPr algn="ctr"/>
            <a:r>
              <a:rPr lang="en-IN" dirty="0" smtClean="0">
                <a:latin typeface="Bahnschrift"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31669" y="1847462"/>
            <a:ext cx="10522424" cy="2031325"/>
          </a:xfrm>
          <a:prstGeom prst="rect">
            <a:avLst/>
          </a:prstGeom>
        </p:spPr>
        <p:txBody>
          <a:bodyPr wrap="square">
            <a:spAutoFit/>
          </a:bodyPr>
          <a:lstStyle/>
          <a:p>
            <a:r>
              <a:rPr lang="en-US" dirty="0" smtClean="0">
                <a:latin typeface="Bahnschrift" pitchFamily="34" charset="0"/>
              </a:rPr>
              <a:t>By addressing key gaps through </a:t>
            </a:r>
            <a:r>
              <a:rPr lang="en-US" b="1" dirty="0" smtClean="0">
                <a:latin typeface="Bahnschrift" pitchFamily="34" charset="0"/>
              </a:rPr>
              <a:t>technology upgrades, targeted training, and performance-driven incentives</a:t>
            </a:r>
            <a:r>
              <a:rPr lang="en-US" dirty="0" smtClean="0">
                <a:latin typeface="Bahnschrift" pitchFamily="34" charset="0"/>
              </a:rPr>
              <a:t>, AstroSage can significantly enhance operational efficiency and customer satisfaction. Implementing </a:t>
            </a:r>
            <a:r>
              <a:rPr lang="en-US" b="1" dirty="0" smtClean="0">
                <a:latin typeface="Bahnschrift" pitchFamily="34" charset="0"/>
              </a:rPr>
              <a:t>CRM, AI routing, and analytics tools</a:t>
            </a:r>
            <a:r>
              <a:rPr lang="en-US" dirty="0" smtClean="0">
                <a:latin typeface="Bahnschrift" pitchFamily="34" charset="0"/>
              </a:rPr>
              <a:t>, along with the </a:t>
            </a:r>
            <a:r>
              <a:rPr lang="en-US" b="1" dirty="0" smtClean="0">
                <a:latin typeface="Bahnschrift" pitchFamily="34" charset="0"/>
              </a:rPr>
              <a:t>Guru Excellence Program</a:t>
            </a:r>
            <a:r>
              <a:rPr lang="en-US" dirty="0" smtClean="0">
                <a:latin typeface="Bahnschrift" pitchFamily="34" charset="0"/>
              </a:rPr>
              <a:t>, will ensure consistent quality and reduced repeat calls.</a:t>
            </a:r>
          </a:p>
          <a:p>
            <a:r>
              <a:rPr lang="en-US" dirty="0" smtClean="0">
                <a:latin typeface="Bahnschrift" pitchFamily="34" charset="0"/>
              </a:rPr>
              <a:t>With these strategic steps, AstroSage is well-positioned to achieve a </a:t>
            </a:r>
            <a:r>
              <a:rPr lang="en-US" b="1" dirty="0" smtClean="0">
                <a:latin typeface="Bahnschrift" pitchFamily="34" charset="0"/>
              </a:rPr>
              <a:t>balanced workload, improved CSAT, and sustainable profitability</a:t>
            </a:r>
            <a:r>
              <a:rPr lang="en-US" dirty="0" smtClean="0">
                <a:latin typeface="Bahnschrift" pitchFamily="34" charset="0"/>
              </a:rPr>
              <a:t> — transforming current challenges into opportunities for </a:t>
            </a:r>
            <a:r>
              <a:rPr lang="en-US" b="1" dirty="0" smtClean="0">
                <a:latin typeface="Bahnschrift" pitchFamily="34" charset="0"/>
              </a:rPr>
              <a:t>growth and long-term success</a:t>
            </a:r>
            <a:r>
              <a:rPr lang="en-US" dirty="0" smtClean="0">
                <a:latin typeface="Bahnschrift" pitchFamily="34" charset="0"/>
              </a:rPr>
              <a:t>.</a:t>
            </a:r>
            <a:endParaRPr lang="en-US" dirty="0">
              <a:latin typeface="Bahnschrift" pitchFamily="34" charset="0"/>
            </a:endParaRPr>
          </a:p>
        </p:txBody>
      </p:sp>
    </p:spTree>
    <p:extLst>
      <p:ext uri="{BB962C8B-B14F-4D97-AF65-F5344CB8AC3E}">
        <p14:creationId xmlns:p14="http://schemas.microsoft.com/office/powerpoint/2010/main" xmlns="" val="11588192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29"/>
          <p:cNvSpPr/>
          <p:nvPr/>
        </p:nvSpPr>
        <p:spPr>
          <a:xfrm>
            <a:off x="1351128" y="736979"/>
            <a:ext cx="8857397" cy="47630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p:cNvSpPr txBox="1"/>
          <p:nvPr/>
        </p:nvSpPr>
        <p:spPr>
          <a:xfrm>
            <a:off x="1922107" y="2230016"/>
            <a:ext cx="5784980" cy="830997"/>
          </a:xfrm>
          <a:prstGeom prst="rect">
            <a:avLst/>
          </a:prstGeom>
          <a:noFill/>
        </p:spPr>
        <p:txBody>
          <a:bodyPr wrap="square" rtlCol="0">
            <a:spAutoFit/>
          </a:bodyPr>
          <a:lstStyle/>
          <a:p>
            <a:pPr algn="ctr"/>
            <a:r>
              <a:rPr lang="en-IN" sz="4800" b="1" dirty="0" smtClean="0">
                <a:solidFill>
                  <a:schemeClr val="bg1">
                    <a:lumMod val="95000"/>
                    <a:lumOff val="5000"/>
                  </a:schemeClr>
                </a:solidFill>
                <a:latin typeface="DM Sans Medium" charset="0"/>
              </a:rPr>
              <a:t>THANK YOU</a:t>
            </a:r>
            <a:endParaRPr lang="en-IN" sz="4800" b="1" dirty="0">
              <a:solidFill>
                <a:schemeClr val="bg1">
                  <a:lumMod val="95000"/>
                  <a:lumOff val="5000"/>
                </a:schemeClr>
              </a:solidFill>
              <a:latin typeface="DM Sans Medium" charset="0"/>
            </a:endParaRPr>
          </a:p>
        </p:txBody>
      </p:sp>
    </p:spTree>
    <p:extLst>
      <p:ext uri="{BB962C8B-B14F-4D97-AF65-F5344CB8AC3E}">
        <p14:creationId xmlns:p14="http://schemas.microsoft.com/office/powerpoint/2010/main" xmlns="" val="4041797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4"/>
          <p:cNvSpPr txBox="1">
            <a:spLocks noGrp="1"/>
          </p:cNvSpPr>
          <p:nvPr>
            <p:ph idx="1"/>
          </p:nvPr>
        </p:nvSpPr>
        <p:spPr>
          <a:xfrm>
            <a:off x="914399" y="2111538"/>
            <a:ext cx="10795519" cy="1477287"/>
          </a:xfrm>
          <a:prstGeom prst="rect">
            <a:avLst/>
          </a:prstGeom>
          <a:noFill/>
          <a:ln>
            <a:noFill/>
          </a:ln>
        </p:spPr>
        <p:txBody>
          <a:bodyPr spcFirstLastPara="1" wrap="square" lIns="91425" tIns="45700" rIns="91425" bIns="45700" anchor="ctr" anchorCtr="0">
            <a:spAutoFit/>
          </a:bodyPr>
          <a:lstStyle/>
          <a:p>
            <a:pPr marL="0" lvl="0" indent="0" algn="ctr">
              <a:lnSpc>
                <a:spcPct val="100000"/>
              </a:lnSpc>
              <a:spcBef>
                <a:spcPts val="0"/>
              </a:spcBef>
              <a:buClr>
                <a:schemeClr val="dk1"/>
              </a:buClr>
              <a:buSzPts val="2000"/>
              <a:buNone/>
            </a:pPr>
            <a:r>
              <a:rPr lang="en-IN" sz="1800" dirty="0" smtClean="0">
                <a:latin typeface="Bahnschrift" pitchFamily="34" charset="0"/>
                <a:cs typeface="Arial" panose="020B0604020202020204" pitchFamily="34" charset="0"/>
              </a:rPr>
              <a:t>AstroSage </a:t>
            </a:r>
            <a:r>
              <a:rPr lang="en-IN" sz="1800" dirty="0">
                <a:latin typeface="Bahnschrift" pitchFamily="34" charset="0"/>
                <a:cs typeface="Arial" panose="020B0604020202020204" pitchFamily="34" charset="0"/>
              </a:rPr>
              <a:t>is one of the most authentic astrology destinations for not only those who are seeking astrological assistance, but also for high-level astrological research and development on wide scale. It is a prolific astrological source for people to help them out from mundane questions to specialized queries. Our aim is to ameliorate those who are facing problems and betterment of humanity using divine science of astrology.</a:t>
            </a:r>
            <a:endParaRPr sz="1800" b="0" i="0" u="none" strike="noStrike" cap="none" dirty="0">
              <a:solidFill>
                <a:schemeClr val="dk1"/>
              </a:solidFill>
              <a:latin typeface="Bahnschrift" pitchFamily="34" charset="0"/>
              <a:ea typeface="Arial"/>
              <a:cs typeface="Arial" panose="020B0604020202020204" pitchFamily="34" charset="0"/>
              <a:sym typeface="Arial"/>
            </a:endParaRPr>
          </a:p>
        </p:txBody>
      </p:sp>
      <p:sp>
        <p:nvSpPr>
          <p:cNvPr id="110" name="Google Shape;110;p14"/>
          <p:cNvSpPr txBox="1"/>
          <p:nvPr/>
        </p:nvSpPr>
        <p:spPr>
          <a:xfrm>
            <a:off x="1681316" y="676177"/>
            <a:ext cx="9328806"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dirty="0">
                <a:solidFill>
                  <a:schemeClr val="bg2">
                    <a:lumMod val="75000"/>
                  </a:schemeClr>
                </a:solidFill>
                <a:latin typeface="Ebrima" pitchFamily="2" charset="0"/>
                <a:ea typeface="Ebrima" pitchFamily="2" charset="0"/>
                <a:cs typeface="Ebrima" pitchFamily="2" charset="0"/>
                <a:sym typeface="Aparajita"/>
              </a:rPr>
              <a:t>WHAT </a:t>
            </a:r>
            <a:r>
              <a:rPr lang="en-US" sz="3200" b="1" i="0" u="none" strike="noStrike" cap="none" dirty="0" smtClean="0">
                <a:solidFill>
                  <a:schemeClr val="bg2">
                    <a:lumMod val="75000"/>
                  </a:schemeClr>
                </a:solidFill>
                <a:latin typeface="Ebrima" pitchFamily="2" charset="0"/>
                <a:ea typeface="Ebrima" pitchFamily="2" charset="0"/>
                <a:cs typeface="Ebrima" pitchFamily="2" charset="0"/>
                <a:sym typeface="Aparajita"/>
              </a:rPr>
              <a:t>DO IS </a:t>
            </a:r>
            <a:r>
              <a:rPr lang="en-US" sz="3200" b="1" i="0" u="none" strike="noStrike" cap="none" dirty="0">
                <a:solidFill>
                  <a:schemeClr val="bg2">
                    <a:lumMod val="75000"/>
                  </a:schemeClr>
                </a:solidFill>
                <a:latin typeface="Ebrima" pitchFamily="2" charset="0"/>
                <a:ea typeface="Ebrima" pitchFamily="2" charset="0"/>
                <a:cs typeface="Ebrima" pitchFamily="2" charset="0"/>
                <a:sym typeface="Aparajita"/>
              </a:rPr>
              <a:t>ASTROSAGE?</a:t>
            </a:r>
            <a:endParaRPr sz="3200" dirty="0">
              <a:solidFill>
                <a:schemeClr val="bg2">
                  <a:lumMod val="75000"/>
                </a:schemeClr>
              </a:solidFill>
              <a:latin typeface="Ebrima" pitchFamily="2" charset="0"/>
              <a:ea typeface="Ebrima" pitchFamily="2" charset="0"/>
              <a:cs typeface="Ebrima" pitchFamily="2"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054" y="0"/>
            <a:ext cx="10396882" cy="1151965"/>
          </a:xfrm>
        </p:spPr>
        <p:txBody>
          <a:bodyPr>
            <a:normAutofit/>
          </a:bodyPr>
          <a:lstStyle/>
          <a:p>
            <a:pPr algn="ctr"/>
            <a:r>
              <a:rPr lang="en-IN" sz="3200" dirty="0" smtClean="0">
                <a:solidFill>
                  <a:schemeClr val="bg1">
                    <a:lumMod val="95000"/>
                    <a:lumOff val="5000"/>
                  </a:schemeClr>
                </a:solidFill>
                <a:latin typeface="Ebrima" pitchFamily="2" charset="0"/>
                <a:ea typeface="Ebrima" pitchFamily="2" charset="0"/>
                <a:cs typeface="Ebrima" pitchFamily="2" charset="0"/>
              </a:rPr>
              <a:t>Problem statement</a:t>
            </a:r>
            <a:endParaRPr lang="en-IN" sz="3200" dirty="0">
              <a:solidFill>
                <a:schemeClr val="bg1">
                  <a:lumMod val="95000"/>
                  <a:lumOff val="5000"/>
                </a:schemeClr>
              </a:solidFill>
              <a:latin typeface="Ebrima" pitchFamily="2" charset="0"/>
              <a:ea typeface="Ebrima" pitchFamily="2" charset="0"/>
              <a:cs typeface="Ebrima" pitchFamily="2" charset="0"/>
            </a:endParaRPr>
          </a:p>
        </p:txBody>
      </p:sp>
      <p:sp>
        <p:nvSpPr>
          <p:cNvPr id="4" name="Rectangle 3"/>
          <p:cNvSpPr/>
          <p:nvPr/>
        </p:nvSpPr>
        <p:spPr>
          <a:xfrm>
            <a:off x="2053390" y="1472807"/>
            <a:ext cx="7234990" cy="3139321"/>
          </a:xfrm>
          <a:prstGeom prst="rect">
            <a:avLst/>
          </a:prstGeom>
        </p:spPr>
        <p:txBody>
          <a:bodyPr wrap="square">
            <a:spAutoFit/>
          </a:bodyPr>
          <a:lstStyle/>
          <a:p>
            <a:pPr marL="285750" indent="-285750">
              <a:buFont typeface="Wingdings" panose="05000000000000000000" pitchFamily="2" charset="2"/>
              <a:buChar char="§"/>
            </a:pPr>
            <a:r>
              <a:rPr lang="en-IN" b="1" dirty="0">
                <a:latin typeface="Bahnschrift" pitchFamily="34" charset="0"/>
                <a:cs typeface="Arial" panose="020B0604020202020204" pitchFamily="34" charset="0"/>
              </a:rPr>
              <a:t>To optimize call center operations for AstroSage with a 1 crore </a:t>
            </a:r>
            <a:r>
              <a:rPr lang="en-IN" b="1" dirty="0" smtClean="0">
                <a:latin typeface="Bahnschrift" pitchFamily="34" charset="0"/>
                <a:cs typeface="Arial" panose="020B0604020202020204" pitchFamily="34" charset="0"/>
              </a:rPr>
              <a:t>investment.</a:t>
            </a:r>
          </a:p>
          <a:p>
            <a:pPr marL="285750" indent="-285750">
              <a:buFont typeface="Wingdings" panose="05000000000000000000" pitchFamily="2" charset="2"/>
              <a:buChar char="§"/>
            </a:pPr>
            <a:endParaRPr lang="en-IN" b="1" dirty="0">
              <a:latin typeface="Bahnschrift" pitchFamily="34" charset="0"/>
              <a:cs typeface="Arial" panose="020B0604020202020204" pitchFamily="34" charset="0"/>
            </a:endParaRPr>
          </a:p>
          <a:p>
            <a:pPr marL="285750" indent="-285750">
              <a:buFont typeface="Wingdings" panose="05000000000000000000" pitchFamily="2" charset="2"/>
              <a:buChar char="§"/>
            </a:pPr>
            <a:r>
              <a:rPr lang="en-IN" b="1" dirty="0">
                <a:latin typeface="Bahnschrift" pitchFamily="34" charset="0"/>
                <a:cs typeface="Arial" panose="020B0604020202020204" pitchFamily="34" charset="0"/>
              </a:rPr>
              <a:t>The goal is to determine how to allocate this investment to maximize operational efficiency, customer satisfaction, and profitability</a:t>
            </a:r>
            <a:r>
              <a:rPr lang="en-IN" b="1" dirty="0" smtClean="0">
                <a:latin typeface="Bahnschrift" pitchFamily="34" charset="0"/>
                <a:cs typeface="Arial" panose="020B0604020202020204" pitchFamily="34" charset="0"/>
              </a:rPr>
              <a:t>.</a:t>
            </a:r>
          </a:p>
          <a:p>
            <a:pPr marL="285750" indent="-285750">
              <a:buFont typeface="Wingdings" panose="05000000000000000000" pitchFamily="2" charset="2"/>
              <a:buChar char="§"/>
            </a:pPr>
            <a:endParaRPr lang="en-IN" b="1" dirty="0">
              <a:latin typeface="Bahnschrift" pitchFamily="34" charset="0"/>
              <a:cs typeface="Arial" panose="020B0604020202020204" pitchFamily="34" charset="0"/>
            </a:endParaRPr>
          </a:p>
          <a:p>
            <a:pPr marL="285750" indent="-285750">
              <a:buFont typeface="Wingdings" panose="05000000000000000000" pitchFamily="2" charset="2"/>
              <a:buChar char="§"/>
            </a:pPr>
            <a:r>
              <a:rPr lang="en-IN" b="1" dirty="0">
                <a:latin typeface="Bahnschrift" pitchFamily="34" charset="0"/>
                <a:cs typeface="Arial" panose="020B0604020202020204" pitchFamily="34" charset="0"/>
              </a:rPr>
              <a:t>This project will involve analyzing historical call data, performance metrics, and market trends to make informed decisions</a:t>
            </a:r>
            <a:r>
              <a:rPr lang="en-IN" b="1" dirty="0" smtClean="0">
                <a:latin typeface="Bahnschrift" pitchFamily="34" charset="0"/>
                <a:cs typeface="Arial" panose="020B0604020202020204" pitchFamily="34" charset="0"/>
              </a:rPr>
              <a:t>.</a:t>
            </a:r>
          </a:p>
          <a:p>
            <a:pPr marL="285750" indent="-285750">
              <a:buFont typeface="Wingdings" panose="05000000000000000000" pitchFamily="2" charset="2"/>
              <a:buChar char="§"/>
            </a:pP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699082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1862" y="0"/>
            <a:ext cx="5784979" cy="678976"/>
          </a:xfrm>
        </p:spPr>
        <p:txBody>
          <a:bodyPr>
            <a:noAutofit/>
          </a:bodyPr>
          <a:lstStyle/>
          <a:p>
            <a:pPr algn="ctr"/>
            <a:r>
              <a:rPr lang="en-IN" sz="3200" dirty="0" smtClean="0">
                <a:solidFill>
                  <a:schemeClr val="bg1">
                    <a:lumMod val="95000"/>
                    <a:lumOff val="5000"/>
                  </a:schemeClr>
                </a:solidFill>
                <a:latin typeface="Ebrima" pitchFamily="2" charset="0"/>
                <a:ea typeface="Ebrima" pitchFamily="2" charset="0"/>
                <a:cs typeface="Ebrima" pitchFamily="2" charset="0"/>
              </a:rPr>
              <a:t>Data cleaning and analysis</a:t>
            </a:r>
            <a:endParaRPr lang="en-IN" sz="3200" dirty="0">
              <a:solidFill>
                <a:schemeClr val="bg1">
                  <a:lumMod val="95000"/>
                  <a:lumOff val="5000"/>
                </a:schemeClr>
              </a:solidFill>
              <a:latin typeface="Ebrima" pitchFamily="2" charset="0"/>
              <a:ea typeface="Ebrima" pitchFamily="2" charset="0"/>
              <a:cs typeface="Ebrima" pitchFamily="2" charset="0"/>
            </a:endParaRPr>
          </a:p>
        </p:txBody>
      </p:sp>
      <p:sp>
        <p:nvSpPr>
          <p:cNvPr id="4" name="Rectangle 3"/>
          <p:cNvSpPr/>
          <p:nvPr/>
        </p:nvSpPr>
        <p:spPr>
          <a:xfrm>
            <a:off x="522028" y="999691"/>
            <a:ext cx="3821880" cy="523220"/>
          </a:xfrm>
          <a:prstGeom prst="rect">
            <a:avLst/>
          </a:prstGeom>
        </p:spPr>
        <p:txBody>
          <a:bodyPr wrap="none">
            <a:spAutoFit/>
          </a:bodyPr>
          <a:lstStyle/>
          <a:p>
            <a:r>
              <a:rPr lang="en-IN" sz="2800" b="1" dirty="0">
                <a:latin typeface="Bahnschrift" pitchFamily="34" charset="0"/>
                <a:cs typeface="Arial" panose="020B0604020202020204" pitchFamily="34" charset="0"/>
              </a:rPr>
              <a:t>Data Cleaning Process</a:t>
            </a:r>
          </a:p>
        </p:txBody>
      </p:sp>
      <p:sp>
        <p:nvSpPr>
          <p:cNvPr id="5" name="Rectangle 1"/>
          <p:cNvSpPr>
            <a:spLocks noChangeArrowheads="1"/>
          </p:cNvSpPr>
          <p:nvPr/>
        </p:nvSpPr>
        <p:spPr bwMode="auto">
          <a:xfrm>
            <a:off x="522028" y="1744680"/>
            <a:ext cx="4268336" cy="27392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Bahnschrift" pitchFamily="34" charset="0"/>
              </a:rPr>
              <a:t>Data Inspection</a:t>
            </a:r>
            <a:r>
              <a:rPr kumimoji="0" lang="en-US" altLang="en-US" b="0" i="0" u="none" strike="noStrike" cap="none" normalizeH="0" baseline="0" dirty="0" smtClean="0">
                <a:ln>
                  <a:noFill/>
                </a:ln>
                <a:solidFill>
                  <a:schemeClr val="tx1"/>
                </a:solidFill>
                <a:effectLst/>
                <a:latin typeface="Bahnschrift" pitchFamily="34" charset="0"/>
              </a:rPr>
              <a:t>: Review data for completeness and accuracy.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smtClean="0">
              <a:ln>
                <a:noFill/>
              </a:ln>
              <a:solidFill>
                <a:schemeClr val="tx1"/>
              </a:solidFill>
              <a:effectLst/>
              <a:latin typeface="Bahnschrift"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Bahnschrift" pitchFamily="34" charset="0"/>
              </a:rPr>
              <a:t>Handling Missing Values</a:t>
            </a:r>
            <a:r>
              <a:rPr kumimoji="0" lang="en-US" altLang="en-US" b="0" i="0" u="none" strike="noStrike" cap="none" normalizeH="0" baseline="0" dirty="0" smtClean="0">
                <a:ln>
                  <a:noFill/>
                </a:ln>
                <a:solidFill>
                  <a:schemeClr val="tx1"/>
                </a:solidFill>
                <a:effectLst/>
                <a:latin typeface="Bahnschrift"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Bahnschrift" pitchFamily="34" charset="0"/>
              </a:rPr>
              <a:t>Imputation (Not</a:t>
            </a:r>
            <a:r>
              <a:rPr kumimoji="0" lang="en-US" altLang="en-US" b="0" i="0" u="none" strike="noStrike" cap="none" normalizeH="0" dirty="0" smtClean="0">
                <a:ln>
                  <a:noFill/>
                </a:ln>
                <a:solidFill>
                  <a:schemeClr val="tx1"/>
                </a:solidFill>
                <a:effectLst/>
                <a:latin typeface="Bahnschrift" pitchFamily="34" charset="0"/>
              </a:rPr>
              <a:t> available (N/A), and ‘0’</a:t>
            </a:r>
            <a:r>
              <a:rPr kumimoji="0" lang="en-US" altLang="en-US" b="0" i="0" u="none" strike="noStrike" cap="none" normalizeH="0" baseline="0" dirty="0" smtClean="0">
                <a:ln>
                  <a:noFill/>
                </a:ln>
                <a:solidFill>
                  <a:schemeClr val="tx1"/>
                </a:solidFill>
                <a:effectLst/>
                <a:latin typeface="Bahnschrift"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smtClean="0">
              <a:ln>
                <a:noFill/>
              </a:ln>
              <a:solidFill>
                <a:schemeClr val="tx1"/>
              </a:solidFill>
              <a:effectLst/>
              <a:latin typeface="Bahnschrift"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Bahnschrift" pitchFamily="34" charset="0"/>
              </a:rPr>
              <a:t>Removing Duplicates</a:t>
            </a:r>
            <a:r>
              <a:rPr kumimoji="0" lang="en-US" altLang="en-US" b="0" i="0" u="none" strike="noStrike" cap="none" normalizeH="0" baseline="0" dirty="0" smtClean="0">
                <a:ln>
                  <a:noFill/>
                </a:ln>
                <a:solidFill>
                  <a:schemeClr val="tx1"/>
                </a:solidFill>
                <a:effectLst/>
                <a:latin typeface="Bahnschrift" pitchFamily="34" charset="0"/>
              </a:rPr>
              <a:t>: Identify and eliminate duplicate entries.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smtClean="0">
              <a:ln>
                <a:noFill/>
              </a:ln>
              <a:solidFill>
                <a:schemeClr val="tx1"/>
              </a:solidFill>
              <a:effectLst/>
              <a:latin typeface="Bahnschrift" pitchFamily="34" charset="0"/>
            </a:endParaRPr>
          </a:p>
        </p:txBody>
      </p:sp>
      <p:cxnSp>
        <p:nvCxnSpPr>
          <p:cNvPr id="7" name="Straight Connector 6"/>
          <p:cNvCxnSpPr/>
          <p:nvPr/>
        </p:nvCxnSpPr>
        <p:spPr>
          <a:xfrm>
            <a:off x="4995081" y="1146412"/>
            <a:ext cx="13647" cy="4148919"/>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171855" y="999691"/>
            <a:ext cx="4281941" cy="523220"/>
          </a:xfrm>
          <a:prstGeom prst="rect">
            <a:avLst/>
          </a:prstGeom>
        </p:spPr>
        <p:txBody>
          <a:bodyPr wrap="none">
            <a:spAutoFit/>
          </a:bodyPr>
          <a:lstStyle/>
          <a:p>
            <a:r>
              <a:rPr lang="en-IN" sz="2800" b="1" dirty="0">
                <a:latin typeface="Bahnschrift" pitchFamily="34" charset="0"/>
                <a:cs typeface="Arial" panose="020B0604020202020204" pitchFamily="34" charset="0"/>
              </a:rPr>
              <a:t>Data</a:t>
            </a:r>
            <a:r>
              <a:rPr lang="en-IN" sz="2800" b="1" dirty="0">
                <a:latin typeface="Bahnschrift" pitchFamily="34" charset="0"/>
              </a:rPr>
              <a:t> </a:t>
            </a:r>
            <a:r>
              <a:rPr lang="en-IN" sz="2800" b="1" dirty="0">
                <a:latin typeface="Bahnschrift" pitchFamily="34" charset="0"/>
                <a:cs typeface="Arial" panose="020B0604020202020204" pitchFamily="34" charset="0"/>
              </a:rPr>
              <a:t>Analysis</a:t>
            </a:r>
            <a:r>
              <a:rPr lang="en-IN" sz="2800" b="1" dirty="0">
                <a:latin typeface="Bahnschrift" pitchFamily="34" charset="0"/>
              </a:rPr>
              <a:t> </a:t>
            </a:r>
            <a:r>
              <a:rPr lang="en-IN" sz="2800" b="1" dirty="0">
                <a:latin typeface="Bahnschrift" pitchFamily="34" charset="0"/>
                <a:cs typeface="Arial" panose="020B0604020202020204" pitchFamily="34" charset="0"/>
              </a:rPr>
              <a:t>Techniques</a:t>
            </a:r>
          </a:p>
        </p:txBody>
      </p:sp>
      <p:sp>
        <p:nvSpPr>
          <p:cNvPr id="9" name="Rectangle 8"/>
          <p:cNvSpPr/>
          <p:nvPr/>
        </p:nvSpPr>
        <p:spPr>
          <a:xfrm>
            <a:off x="5400214" y="1733178"/>
            <a:ext cx="5704514" cy="1969770"/>
          </a:xfrm>
          <a:prstGeom prst="rect">
            <a:avLst/>
          </a:prstGeom>
        </p:spPr>
        <p:txBody>
          <a:bodyPr wrap="square">
            <a:spAutoFit/>
          </a:bodyPr>
          <a:lstStyle/>
          <a:p>
            <a:pPr>
              <a:buFont typeface="Arial" panose="020B0604020202020204" pitchFamily="34" charset="0"/>
              <a:buChar char="•"/>
            </a:pPr>
            <a:r>
              <a:rPr lang="en-IN" b="1" dirty="0">
                <a:latin typeface="Bahnschrift" pitchFamily="34" charset="0"/>
                <a:cs typeface="Arial" panose="020B0604020202020204" pitchFamily="34" charset="0"/>
              </a:rPr>
              <a:t>Descriptive Analysis</a:t>
            </a:r>
            <a:r>
              <a:rPr lang="en-IN" dirty="0">
                <a:latin typeface="Bahnschrift" pitchFamily="34" charset="0"/>
                <a:cs typeface="Arial" panose="020B0604020202020204" pitchFamily="34" charset="0"/>
              </a:rPr>
              <a:t>: Summarize historical data to understand trends and patterns</a:t>
            </a:r>
            <a:r>
              <a:rPr lang="en-IN" dirty="0" smtClean="0">
                <a:latin typeface="Bahnschrift" pitchFamily="34" charset="0"/>
                <a:cs typeface="Arial" panose="020B0604020202020204" pitchFamily="34" charset="0"/>
              </a:rPr>
              <a:t>.</a:t>
            </a:r>
            <a:br>
              <a:rPr lang="en-IN" dirty="0" smtClean="0">
                <a:latin typeface="Bahnschrift" pitchFamily="34" charset="0"/>
                <a:cs typeface="Arial" panose="020B0604020202020204" pitchFamily="34" charset="0"/>
              </a:rPr>
            </a:br>
            <a:endParaRPr lang="en-IN" dirty="0">
              <a:latin typeface="Bahnschrift" pitchFamily="34" charset="0"/>
              <a:cs typeface="Arial" panose="020B0604020202020204" pitchFamily="34" charset="0"/>
            </a:endParaRPr>
          </a:p>
          <a:p>
            <a:pPr>
              <a:buFont typeface="Arial" panose="020B0604020202020204" pitchFamily="34" charset="0"/>
              <a:buChar char="•"/>
            </a:pPr>
            <a:r>
              <a:rPr lang="en-IN" b="1" dirty="0">
                <a:latin typeface="Bahnschrift" pitchFamily="34" charset="0"/>
                <a:cs typeface="Arial" panose="020B0604020202020204" pitchFamily="34" charset="0"/>
              </a:rPr>
              <a:t>Predictive Analysis</a:t>
            </a:r>
            <a:r>
              <a:rPr lang="en-IN" dirty="0">
                <a:latin typeface="Bahnschrift" pitchFamily="34" charset="0"/>
                <a:cs typeface="Arial" panose="020B0604020202020204" pitchFamily="34" charset="0"/>
              </a:rPr>
              <a:t>: Use statistical models to forecast future call volumes and customer behavior</a:t>
            </a:r>
            <a:r>
              <a:rPr lang="en-IN" dirty="0" smtClean="0">
                <a:latin typeface="Bahnschrift" pitchFamily="34" charset="0"/>
                <a:cs typeface="Arial" panose="020B0604020202020204" pitchFamily="34" charset="0"/>
              </a:rPr>
              <a:t>.</a:t>
            </a:r>
            <a:r>
              <a:rPr lang="en-IN" sz="3200" dirty="0" smtClean="0">
                <a:latin typeface="Bahnschrift" pitchFamily="34" charset="0"/>
                <a:cs typeface="Arial" panose="020B0604020202020204" pitchFamily="34" charset="0"/>
              </a:rPr>
              <a:t/>
            </a:r>
            <a:br>
              <a:rPr lang="en-IN" sz="3200" dirty="0" smtClean="0">
                <a:latin typeface="Bahnschrift" pitchFamily="34" charset="0"/>
                <a:cs typeface="Arial" panose="020B0604020202020204" pitchFamily="34" charset="0"/>
              </a:rPr>
            </a:br>
            <a:endParaRPr lang="en-IN" sz="3200" dirty="0">
              <a:latin typeface="Bahnschrift" pitchFamily="34" charset="0"/>
              <a:cs typeface="Arial" panose="020B0604020202020204" pitchFamily="34" charset="0"/>
            </a:endParaRPr>
          </a:p>
        </p:txBody>
      </p:sp>
    </p:spTree>
    <p:extLst>
      <p:ext uri="{BB962C8B-B14F-4D97-AF65-F5344CB8AC3E}">
        <p14:creationId xmlns:p14="http://schemas.microsoft.com/office/powerpoint/2010/main" xmlns="" val="1690770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998" y="0"/>
            <a:ext cx="10396882" cy="673768"/>
          </a:xfrm>
        </p:spPr>
        <p:txBody>
          <a:bodyPr>
            <a:noAutofit/>
          </a:bodyPr>
          <a:lstStyle/>
          <a:p>
            <a:pPr algn="ctr"/>
            <a:r>
              <a:rPr lang="en-IN" sz="3200" dirty="0" smtClean="0">
                <a:solidFill>
                  <a:schemeClr val="bg1">
                    <a:lumMod val="95000"/>
                    <a:lumOff val="5000"/>
                  </a:schemeClr>
                </a:solidFill>
                <a:latin typeface="Ebrima" pitchFamily="2" charset="0"/>
                <a:ea typeface="Ebrima" pitchFamily="2" charset="0"/>
                <a:cs typeface="Ebrima" pitchFamily="2" charset="0"/>
              </a:rPr>
              <a:t>Traffic website</a:t>
            </a:r>
            <a:endParaRPr lang="en-IN" sz="3200" dirty="0">
              <a:solidFill>
                <a:schemeClr val="bg1">
                  <a:lumMod val="95000"/>
                  <a:lumOff val="5000"/>
                </a:schemeClr>
              </a:solidFill>
              <a:latin typeface="Ebrima" pitchFamily="2" charset="0"/>
              <a:ea typeface="Ebrima" pitchFamily="2" charset="0"/>
              <a:cs typeface="Ebrima" pitchFamily="2" charset="0"/>
            </a:endParaRPr>
          </a:p>
        </p:txBody>
      </p:sp>
      <p:sp>
        <p:nvSpPr>
          <p:cNvPr id="6" name="Rounded Rectangle 5"/>
          <p:cNvSpPr/>
          <p:nvPr/>
        </p:nvSpPr>
        <p:spPr>
          <a:xfrm>
            <a:off x="1364774" y="1082722"/>
            <a:ext cx="3957850" cy="4355179"/>
          </a:xfrm>
          <a:prstGeom prst="roundRect">
            <a:avLst/>
          </a:prstGeom>
          <a:solidFill>
            <a:schemeClr val="bg2">
              <a:lumMod val="40000"/>
              <a:lumOff val="60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Arial Black" panose="020B0A04020102020204" pitchFamily="34" charset="0"/>
              </a:rPr>
              <a:t>According to given data</a:t>
            </a:r>
          </a:p>
          <a:p>
            <a:pPr algn="ctr"/>
            <a:r>
              <a:rPr lang="en-IN" dirty="0" smtClean="0">
                <a:solidFill>
                  <a:schemeClr val="tx1"/>
                </a:solidFill>
                <a:latin typeface="Arial Black" panose="020B0A04020102020204" pitchFamily="34" charset="0"/>
              </a:rPr>
              <a:t>Gurucool  have more</a:t>
            </a:r>
          </a:p>
          <a:p>
            <a:pPr algn="ctr"/>
            <a:r>
              <a:rPr lang="en-IN" dirty="0" smtClean="0">
                <a:solidFill>
                  <a:schemeClr val="tx1"/>
                </a:solidFill>
                <a:latin typeface="Arial Black" panose="020B0A04020102020204" pitchFamily="34" charset="0"/>
              </a:rPr>
              <a:t>Traffic than App</a:t>
            </a:r>
          </a:p>
          <a:p>
            <a:pPr algn="ctr"/>
            <a:endParaRPr lang="en-IN" dirty="0">
              <a:solidFill>
                <a:schemeClr val="tx1"/>
              </a:solidFill>
              <a:latin typeface="Arial Black" panose="020B0A04020102020204" pitchFamily="34" charset="0"/>
            </a:endParaRPr>
          </a:p>
          <a:p>
            <a:pPr algn="ctr"/>
            <a:endParaRPr lang="en-IN" dirty="0" smtClean="0">
              <a:solidFill>
                <a:schemeClr val="tx1"/>
              </a:solidFill>
              <a:latin typeface="Arial Black" panose="020B0A04020102020204" pitchFamily="34" charset="0"/>
            </a:endParaRPr>
          </a:p>
          <a:p>
            <a:pPr algn="ctr"/>
            <a:endParaRPr lang="en-IN" dirty="0">
              <a:solidFill>
                <a:schemeClr val="tx1"/>
              </a:solidFill>
              <a:latin typeface="Arial Black" panose="020B0A04020102020204" pitchFamily="34" charset="0"/>
            </a:endParaRPr>
          </a:p>
          <a:p>
            <a:pPr algn="ctr"/>
            <a:endParaRPr lang="en-IN" dirty="0" smtClean="0">
              <a:solidFill>
                <a:schemeClr val="tx1"/>
              </a:solidFill>
              <a:latin typeface="Arial Black" panose="020B0A04020102020204" pitchFamily="34" charset="0"/>
            </a:endParaRPr>
          </a:p>
          <a:p>
            <a:pPr algn="ctr"/>
            <a:endParaRPr lang="en-IN" dirty="0">
              <a:solidFill>
                <a:schemeClr val="tx1"/>
              </a:solidFill>
              <a:latin typeface="Arial Black" panose="020B0A04020102020204" pitchFamily="34" charset="0"/>
            </a:endParaRPr>
          </a:p>
          <a:p>
            <a:pPr algn="ctr"/>
            <a:endParaRPr lang="en-IN" dirty="0" smtClean="0">
              <a:solidFill>
                <a:schemeClr val="tx1"/>
              </a:solidFill>
              <a:latin typeface="Arial Black" panose="020B0A04020102020204" pitchFamily="34" charset="0"/>
            </a:endParaRPr>
          </a:p>
          <a:p>
            <a:pPr algn="ctr"/>
            <a:endParaRPr lang="en-IN" dirty="0">
              <a:solidFill>
                <a:schemeClr val="tx1"/>
              </a:solidFill>
              <a:latin typeface="Arial Black" panose="020B0A04020102020204" pitchFamily="34" charset="0"/>
            </a:endParaRPr>
          </a:p>
          <a:p>
            <a:pPr algn="ctr"/>
            <a:endParaRPr lang="en-IN" dirty="0">
              <a:solidFill>
                <a:schemeClr val="tx1"/>
              </a:solidFill>
              <a:latin typeface="Arial Black" panose="020B0A04020102020204" pitchFamily="34" charset="0"/>
            </a:endParaRPr>
          </a:p>
        </p:txBody>
      </p:sp>
      <p:graphicFrame>
        <p:nvGraphicFramePr>
          <p:cNvPr id="9" name="Diagram 8"/>
          <p:cNvGraphicFramePr/>
          <p:nvPr>
            <p:extLst>
              <p:ext uri="{D42A27DB-BD31-4B8C-83A1-F6EECF244321}">
                <p14:modId xmlns:p14="http://schemas.microsoft.com/office/powerpoint/2010/main" xmlns="" val="2729115153"/>
              </p:ext>
            </p:extLst>
          </p:nvPr>
        </p:nvGraphicFramePr>
        <p:xfrm>
          <a:off x="1343609" y="2306552"/>
          <a:ext cx="4012162" cy="3114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434" name="AutoShape 2" descr="data:image/png;base64,iVBORw0KGgoAAAANSUhEUgAAA/QAAAJACAYAAAAjCS21AAAQAElEQVR4AezdBWDbZtoH8L9MgaYMKTMzr1vHzDe47dvdjeHGfGOmGzMzM96YuxXWdmXmNA0zkx369Kh15jh2YrZk/7cqtqVXL/xeGR69AlPPv53ezIkG3Aa4DXAb4DbAbYDbALcBbgPcBrgNcBvgNsBtwFjbgAl+/cfEFKAABShAAQpQgAIUoAAFKEABCuhBILwBvR5ayDpQgAIUoAAFKEABClCAAhSgAAViUEBXAX0M+rJJFKAABShAAQpQgAIUoAAFKECBsAgYOaAPCwgzpQAFKEABClCAAhSgAAUoQAEKGEEgjgJ6I3QH60gBClCAAhSgAAUoQAEKUIACFPBNgAG9NyfOpwAFKEABClCAAhSgAAUoQAEK6FiAAX2IOofZUIACFKAABShAAQpQgAIUoAAFIinAgD6S2n+VxWcUoAAFKEABClCAAhSgAAUoQIGgBBjQB8UXqZVZDgUoQAEKUIACFKAABShAAQpQoLUAA/rWHrHxiq2gAAUoQAEKUIACFKAABShAgZgXYEAf813ccQOZggIUoAAFKEABClCAAhSgAAWMJ8CA3nh9Fu0as3wKUIACFKAABShAAQpQgAIU0IEAA3oddEJsV4GtowAFKEABClCAAhSgAAUoQIFwCDCgD4cq8wxcgGtSgAIUoAAFKEABClCAAhSggE8CDOh9YmIivQqwXhSgAAUoQAEKUIACFKAABeJVgAF9vPZ8fLabraYABShAAQpQgAIUoAAFKBAzAgzoY6Yr2ZDQCzBHClCAAhSgAAUoQAEKUIAC+hVgQK/fvmHNjCbA+lKAAhSgAAUoQAEKUIACFIigAAP6CGKzKAq4CvA5BShAAQpQgAIUoAAFKECBYAQY0Aejx3UpEDkBlkQBClCAAhSgAAUoQAEKUKCVAAP6Vhx8QYFYEWA7KEABClCAAhSgAAUoQIFYF2BAH+s9zPZRwBcBpqEABShAAQpQgAIUoAAFDCfAgN5wXcYKUyD6AqwBBShAAQpQgAIUoAAFKBB9AQb00e8D1oACsS7A9lGAAhSgAAUoQAEKUIACYRBgQB8GVGZJAQoEI8B1KUABClCAAhSgAAUoQAFfBBjQ+6LENBSggH4FWDMKUIACFKAABShAAQrEqQAD+jjteDabAvEqwHZTgAIUoAAFKEABClAgVgQY0MdKT7IdFKBAOASYJwUoQAEKUIACFKAABXQrwIBet13DilGAAsYTYI0pQAEKUIACFKAABSgQOQEG9JGzZkkUoAAFWgvE8auUpETcf8EZ2PbO8yj8/C3kffoGfnviPhy11/Q4Vvmr6acfegCWPvcw8j97U/PZ+PozuP60k/5KsOdZ/549cOJ+c3D2kQfjicvOx8v/uRS/PnqPtm7aey8i88NXsePdF3Hy/vvsWSP+Hny1jD+Zv1rM7egvi3h7tt/k8Tj1wLm45fRT8NxVF+HTu27E70/8F5veeAbp77+sfTZ/fOf1umfh+1z3XcQKhlGAAX0YcZk1BShAgVAKxFJeD/77LJx71KHonpICRVFgMZsxcehgPHHp+VqAGktt9bctEpzfdc4/MaJ/X5hNJs2nT/euuOaU4yFuzvzkh/gPD92Jl6+9FI9cdA7kB+2J+87B5BFDtXW7JCcjKcGm5WE2Kc7V4urRV8u4QnFrLLcjN5A4eik7AT+/+yYtkL/678drgf0BUyZgwtBB6N2tK2THq3w2m00mXavwfa7r7mHlIiCg73doBABYBAUoEJiA/Ahc9+pTKPribb+nRU8/0KbQQPKTHyNtMuIMp0Crx0B83ftWRot3ffAyVrz4qDaKc/mJx0BG9loV5MOLv82djcNnTdUCTffkPbt0xsn77e0+O65en3nYQejaKblNm+WH9WEzp2LaqOHaspyiEsxbvQ7bsnLgaGjQ5vFPawFfLVuvFV+v4mU7CuYzUEaqT1VHsb1tGbLzbdnzj7T6Llz50uMt71VP68n3l/tnrLfX8l0r9feUTzDzlm7cgiWbtqK4ohLNzc3BZBXVdfk+jyo/C9eBAAN6HXQCq0ABIwpU1dYho6AQtXaHz9VvaGxEYVk5tmfntllH8isqr4CjvuPARPKRHyB5JaVt8uEMzwLim5abh/LqGjQ2NXlI9Ncs+WEn/SrrOCfpF7PJhE6JiRiS2gcyinPHWadhuRrcf//gHThmzsy/Mujg2fB+fZFsS/Caali/VK/LYn3BXuNGo4e6U8NbO3t0TsGoAf20xTty8nDF0y9j78tuwM2vvK31rbaAfzQBfyy1FeL0T7xsR/JZ5u93lnxWllRWYUtmNkqrqr1uIQdMmQg5isY1QZ9uXbDvxHGus1o9zykqxq78AtTU2dsNpu2Oeu27VurfKoMQvHj/1wU49qZ7MOPCazB/7cZ26xGC4sKSBd/nYWFlpgYTYEBvsA5jdSmgF4FV29JwjPpDYND/nYdbX30XEox7q5v8KPrk9z8w8vSLMO7sy3DWA0+2SSr5HXTNrRh95sW47oU3sCE9s82PCwni73/vEy2fMWdeggfe+7RNPpzhWUB8/3brfzHiXxfipNsfwFJ1VEYCd0+p69UdL8/+71sM/ccFLVP/U87BhY89j8UbNkN2qGDPijaLBTPHjMSr112mjdrL8z2LvD7IjoUah93r8p25+V6XxfoC6ZcSdbTMWzsluNjmYYfYG9//ij/VPvW2XjzOD9QyHq2cbY7l7Ug+A+U7a9zZl+LJT79CRU2Ns9keHyWIl/Sjz7gYR1x/J35avtpjOpk5ZcRQJCe03kmZaLNhnwljZbHH6aEPPlcD6Wsx+LTzccJt92PR+k1ochkllwD+1W9/xqyL/6N910r9PWYUgplS1nu/zDfkTkG+z0OwATALwwswoDd8F7IBFIi+wAtffY+PflvYKtBzrZUE+x/MWwD50eA639NzSfP697+oP2Duxpod6S1JZJTi+S+/w6Mf/c+nfFpW5JM2AvLD8anPvtYOs2yzsJ0Zn87/A8fdch/+8/zrcD86Qg4Hl1H7d26+GucceUibXFxn/G/Rn/hx2WqPRwrITptPFyx2TR7255/dfWOrQ2WL9pxGEq7DXDtq0Fs/zYMcSeGeTnakSFDh7Yd9flm5+yqGfy2HGUs/OPvE9VH6raMGBmrZUb6xvDwWtyPX/pLvmHve/gh3v/Whx/eZM6185yzfst350uujnGc+Y/RI7VoX7onGDhmo7fB0n+/+epEazL/78++Q0XpZVudw4NkvvsUNL72JnOISmRX2qaCszK8j7sJeIT8KCPR9Huznix9VZFIKhFWAAX1YeZk5BeJHoMbuaDW64NrypqZmj8Gbaxr35/Kj69dVa1vODZYfmb+v2eCejK8DFKix21Hf0BjQ2u+oPzyveuZVjz80e3XtAjkU//rTTmw3b/mh+tp3P6O0qko7EkOC1fXpGbjq2Vfw+YIl7a4b6wtllPSO19+DHAotR7fIkRQFpeV47OMvtR/4sd7+ULaPlqHUjK28ZNv4ZeUa7fPHU8v69+qBI2ZN87So1bwjZk1H3x7dWs1zvkjt3g2HzpjifNnu48gB/WCzWrQ027JyITuwtRf806GA9CU/MztkYoIYFmBAH8Ody6ZRwOgCcq69nLst7aiqrYW3kUlZzimyAj+rP4TlcFAZSXIvWUasLjzuSMiVh92XOV/LDpubXn4bo06/GL1PPBN9Tz4bB151C75butKZxI/H2EsqO032uuQ6pJ50luYz/pzL8NAHn8VeQyPQIlpGANmgRSzZuBWyc9NT9buldMLcid4PmXeuM3vsKHTxcBFLWW6zWNo9j17SOCe5dojNYtGOdFuwbgOPRHPC+PjI97mPUEwWkwIM6GOyW9koCsSGQG5JKSprarXGyGH72hP+0Y2AnIe6evtOj/WRq7RfcvxRGDNogMflUZ3JwilAAQqoAr+vWY/cYs8XV5XTiGaOGaWmav/frDEjYVK83xZSroB/6PT2R+llJ+i4wYO0gkorqzB/zUbtOf9QgAIU8EWAAb0vSkxDAQpQgAIeBWSkXs419bRwaL9UyK3tPC0z0jzWlQIUiE0BOa1FLqomp7V4auFw9TOsvcPuZZkcmi+nxni7dWS3zinYp4OR/kOmT0Zqj65aFaRO8rmqveAfClCAAj4IMKD3AYlJKEABClDAs8DvazZArm/gaamMWs2dNA4z1REsT8tjdB6bRQEKGEhgycYtXg9v7+iwezkkX9LInSmWbtzqsdVWsxlzxo/xuMw5c58J49C1UyftmjEL129yzuYjBShAAZ8EGND7xMREFKCAUQTmThyH56+6CMuefwSZH76Kws/farmCedZHr2LTG89ArsR+xuEH4eX/XKote+Ky8ztsnhwSecnfjoLcc33Huy8i/7M3tXXlqttSRsYHr2hlSl7tHWY+bdRwnHrgXNxy+il4Tq3n1/ffhgVP3Y8tbz0HyaNAre9jl5yr1UfKvPX0U7HixceQ9+kbWnnZH72m1UHaqSWK8h+5rkF6nvfbzLlfFMq9/Z/edSN+f+K/Wr+kv/+y1s6P77y+w1ZJ+wPt5xv/eTJyPnld85T+23/yBI/l9evZHZ/ffVNLOkkr68n6ssJhM6fiX4cegIcuPEvbln599B4sfe5hpL33IrLUbU0eT95/H0mq7dR49brLse2d57VtUraZ7e+8gGevvBDSz1D/69+zB07cbw4uPv5IPH3Fv/HmjVfit8fvVfv/UYiN5Ln21Sc7DA7UrLz+k23v2wdux873XtLqIW2SbUveF69cdxnE1dvKckVoWd9123X23a4PXtb6zrntOvNwb9N7t16j9feKF3e3Kefj1zH/yf86k2uPn7ncdUD8pR+0BW5/pN+k/q7TulefgtTTvdxgLeU9fdsZp+KXR++G9JuYOcuVvpTPmrVq30g5zj53q26rl+7vg/Y+B2TFY+bMhLwvtr79fMtnj5Sbpm5r8h46eNokSRaxSbYDf7cjWUe2Y6dbR4/r9vSls1Hy2dreOouefsCZ1K/HrxYvQ3ZRicd1OjrsfvqoEZA0Mqr+zdLlcF6l3j2zUQP74W9zZ7vPbnk9afgQ7bD94vJKLPIzoJf3rHwWrnr5ce1zx9VI3l9b1O8W2b7kO6+lwACfyPvq8UvPg5TlfA/Idijv/9+euA9XnHRsy+dZR0XI5558p8p2JHV05if1l+/XnepnlOR5/wVnaJ+Lm998Fu7bhNTH38/Mz0Lw+eKtbZHsC2914Pz4FGBAH5/9zlZTIOYE5Iv95WsvxUe3X4dTDpwLucBQos2KvJIyfLNkOT76bRHW78xQf2wk4cjZ0/HYxeeoP7D28snhrrP/oQZVj+Huc/6pBWZdkpO0K5DLbdzW7kjXruCfnJiglXm6GuBJYCd1kTq5FiA/SH96+C4tkL/678drgf2ccaMxbvBA9OzSGZKHjGqbTCYctdd0SD5XnnwshqT21n40Sl4JaptkxPsJ9UeVPMq8aE/peQVerxRts1gwcehgrYqe2i+3upswdBB6HukqawAAEABJREFUd+uq9k2i1k6zyftXk5iK7Udh6Getkj7+keDh/VuvxZPqzqBzjzoUJ+47B5NHDIWcL9slORlyD2qTYoLZpODmf/0dH91xnbq9zUb3lBTt9laKokBG9iTIkR078vjHMw9C2nbPuf/CPw7eDxLETRw2RO3/PpqN5KlAgdVi9rGWfyXr0ikZX913C5698kLIRbw6q9uwoihaAglIxP+EuXtBXF+4+mKtPG3hnj/SdxJcS11dt11n33VK3N13Jpe+89Smw2dOg6wzJHV3m+Sq3maT9/7eU7xfDwdOmYhQWcp77IPb/rPnvXgcpowYpvVbZW0tfly+CvIZsDUrR7s6uWyb0mcvXH0R/lR37MhngaeKi6WvnwOS5we3/wevqjtbDpo6CT06p6jb1G4vRVHQRd3W5D302vVXoKM7S3iqi7/zgtmO0nLzsWzLtg5vjSaHr+9U085bvQ45LoH2yq07sGbHTo/ry90ylvlwizlP7a2qrcOKrdu9foZ5O+xedhzJdix36Fi5bQfmrVLr6+UWczL6vs+EcZ6K13ZADerdS1u2fucuLFi7UXve0Z+56s5r2cH86V03aN95kkdDYxPkcH35zpNbgMr7S75b5qjfM/Kdt/yFR+Ftu+yovGtP/Rtk59sZhx0IKUs+N2QdRVEg7/+J6ue87PT67fH7cMoBc2WR10nqIOnku1U+j6SOjWrd5TaB8l39/Z8rUVFTgwlDBuGCYw7Hi9dcon1Humbo6fNF3n8TQ/SZ6VpWR88j3Rcd1YfL409g97dC/LWbLaYABWJIQPb0y4jmCfvuBQl4pWlyTuR89YfR3pddj7MeeBKXPPECjrzhLpx4+/3aD6am5mZtRETSWrwEFDIq96UaBMkogvzgkLSS79fqDoLDr7sDFz72PA6+9jZ8sXBpq1v2SR2kLm/ceEWri8It3bgFf27epv1Qkby8TalqcPv4JedheP++UJTdQZd72iF9+3T4o8l9nXC9LigrR31jo9fsJSiRhdJ++cFWXVcnL/2eQtXPny9YgsufelnbJmS7SMvJ81gXuVXcza+83ZJO0sp6sv6v6o/3LZnZ2iGyHlfeM/O4vWfjshOP0QIvePhPURTsPWEMBvTuiXlqACMXf5RtzEPSgGbJSrI93vKvU9RyxnrdniSdTJL25P33xus3XNEqqJe+k9MrJHCSdL5MEsB9sWipdncKCZp8WUfSPP7Jly3mD77/GbxtL0s3bW1JJ30jk/TXb2vWh8RSjr5468artNuOiYvUTaYN6Zk49qZ78c97H9M+A+ZefiOe+993cF5LQlEU7b37iLrT8NXrLm/lKOuLpS+fA50SEvDRHdfjkGmTtR1dsq63Sd4bFxx7OGS00luaYOeLQTDbkbz3T7nzIZx2zyOQnSDe6rNM/YycdfF/cMXTL2OHy3vzrR/n4ZBrb9c+w+W9J+vLe0UC4AOuvAVXPfOKzApoku+K8uoaj+vKjre5Hs6Bn6sG1D27dkZZVbU6qr5Zq+vatHSPOwZM6jYhgav0k3shznxk+1m62fNh++7rXH7iMdoRPLLDyRlYy2eHGJx29yPad96lT7yo7tAubVlVURQMVb837j3vdL93/kwbORzX/d+JEIuWDD08UZTdZfz3gtNx9pEHe0gBbf5d6s5xqYui7P5+E/tbXntH+46W97F8Z085/yrc8/ZHkB0T4qcoCkwmpWWHlny+BPKZGezny6ptaXD9L9J94Vo2n1PAKcCA3inBRwpQwLACt53xf9h30rhWwUqt3YHv/lzR5txI+VF5xv2PQ4IyGQmSRvfv1UMeWk3yw+u/55+BvcePaZVvnjri/9p3P7fK9/OFSyDnULpmoCgK5EfQ7Wf+X8vs939dgKNvvBtH3XA3JChoWeD25JAZU7QfTjL6LyOAzlv3uSYzqfkP8FBv1zSRep5ZUIT6hgavxSUl2LSgRtp/pLpTZe9Lb9B2qsiPcfjxX6j6WYIBcZWRIJm87YyQ7WNTRpZ2dIekk0nWk/Vve+1dSCAnAaT8GPXUjE6JCThi9jRI/8mIkwRxntIl2WxoaGjEOQ8+hbFnXYpnvvi2JTj0lN7feVazGdIHUv6973ykBcFy3+actqOJWtaKokAOZ79P/eGvzVD/SN+dfMcDWiDb3rarJm35J+81CTAOU3d+3fXmBx3uyHKuKAGaWMu0K1+O/nAuaf1or69v1TeSXg6flvWDtZRgRI7I6dO9a6tCJXh76rOvsUXdmeO6QNq3anvrH/oSaB2/z6w2O0fE0pfPgb+pOyjHDOqPXfmFePrzb1r6TQIc17Kdz+Xoj5P329v5MuSPodiOpFKL1m/C819+D2/vGznKpb2rwst2JcGv5CUj+Te+/Ba8bcuSxpfph2UrIZ9jntJKP870cLX7KcOHwmaxQALLH5at0laVUXpvO68G9emFI2ZN19K5/nHmU1BejoXrNrku8vhcts2r/n689h3hTCCfpVIH2YHmnCcj9YvVncjO185H+W7zd+ePHNEj277cGu5KdceJfP4tXLfR6w5N2RblSB45isFZrjzOHDMSl594LLp2SpaXLZO8n+QzqWXGnifyXrvq2Vda+leOBOij7vCWxbIdBPI+l88H+ayQaVcAny+u/RuNvpC2c6KAuwADencRvqYABQwnICOcZlPrjzOLxYxeXbt4bIt8If/nhdchPwg8JlBn3qcGM/u67SRQZ6ujMLlaMCrPnZP8kPL0I1tRFMweNwru505uUYOBH9QfkN6uilxVW4v73vlYG/2vddRDDpt0luV8lB9wMjLufB3NRwnmm5u91yAlKQnTRg1vSSA/vt/44ReUVVe3zPPlSTj62Zdy20sjP0LXpaV7TKIoCrZn5+Jf9z2G0//7eJsfsc6VZDvIcbl1lgSHso04lwf7KPk/8/m32s6kJz75SguCZfuX0VJvwbnZZMLhM6fCPbCSev217fpes9e//8Xr7cF8z8X/lIFYjhk0AJccf5TH/pKRZdmp46kmcjEzsXZdpigK9hk/FleefJzrbO15R5b19Q147btfMPOiayHtkABE+u3Rj77weq621F0CYq2AEP+RtoVqO3pbHW2Xw+c9VVE+t089yPsh2yfvvw8Gp/aG7Ij7Xg2kxdFTPv7Mk++EFVt3tDrSynV998Pu5fNszOCBWvp1abtaksoOJTkFqWWGyxMJYvefPN5lDrTPRclHZm7YmdHud5KkkQBZAmXJS147pxq7XTv6y/na+ShHOEi/OV87HyXg9mfnz+aMbPzt1v9qR0G8+/Pv2g6ZE267H8+2s/NRjsySw/OdZcrjQVMnoV+P7vK01dQlOVnb6dtq5p4X3y1diWc+/wY1dfY9c9o+yPsjFNtB25y9z4lWX3ivEZfEs4ApnhvPtlOAAsYXkC9V+XHi3hKbxYJzjjwEV5x0rPsi7bX8gPt0/mKPh/NKECPBjNnU9iMyXR0t0zJw+1NYVu42Z/fLzklJmDF6xO4XLn/lkH+Xl62efrtkhTYiJzPlgnPO0Sh57ZxyS0oh6ZyvjfZYUlmFOnu9z9UORz/7XHgHCb31pRwq/qz6g1dGJCWLDA/bjuyYWbVtJyRIljTOyd+dHc71PD061MBwa1Z2m0XyA1hGwGTkrc1CdUZPdYeYXG9Cfdrqn7f2tkrk6UWU5vlrKefsDu2X2qa20lebM7LazHfOWLUtDRUeDtuWQ9WP23uWdn0FZ1rnY3uWP65YjRteetOZtOXxvV/mI7uouOW16xO5zoKnI45c0wT6PNTb0ecLl3ocpVcUBftNGt9mZ5Kz3kfMmqrtbMlTPwO//ONP5+ygH2U021P/ScZyqPlcl8Pu9504Dn26dVHrX40/Nvw1qi7fK952DCiKgr3GjW61Hch3Q68unVHncEBOIZGy2pskQO7fs0ebJBXVtcgoKGwzX446kB2ubRaoM/zZ+VNQVtbmqBQ1C23H8/y1G+Rpm0lRFMwaOwoyKu9cKKcWedpBLRcNfPumq1ulda4jjy99/SPkdAZ57m3y933uLR9f50erL3ytH9PFl0DbX6vx1X62lgIUMLiAXDRJfgx5aoac937bGadCrkotV4KWH+quP4Ze++5nDDntAlz3whutVperl0sw02qm+kJ+0Dc1NanP2v7z9sNcDtfs5+EHWNsc/prT4FKGjKi+8u1PkPO5pXyZ5Jzve976SLv40V9r6feZjKTJD91gahiOfg6mPr6sK0ctuP6YvvPND/DT8tUtO5Fk5EzO95bD9oP18aU+ntJ8Ov8Pr+czy2kd012OrPC0fjjnRSPvlKRE7S4C0nb38mU7LvCy407SyrIau0OetpkG9u6Jo/ea0WZ+ezPKPewckPSyreSXlslT3UyBbEcySv/nJs/njHsbpZfgUIJEOSDolxVrOxzR9gdIdqpJAOxpHfkcn+ly2L1cAFN2nmTmF+F/i1rvVFiwboMW6HvKR+7YcMCUiS2LJMBPTkxAQVkF5AiPlgUenshRAVIHRdl93rlrkmY0o76h7XVM6hsaIJ9Drmmdz+Uw+pED+jlfBvz4y6q1XkfPe6s7BeW0NWfmFdXVaPBwvRWzyaRdHPDr/96KJc8+hEcuOkd77VxPHo+9+V5MPPdyn05LkPThnPTaF+FsM/PWtwADen33D2tHAQp0ICCHFGYWFnlNpSiKdq6hXAlabn+z8qXHtB8Md551GpzBveThmoHzFkKu8+S5oig48/CDWt3GrOiLt7XX+0+eIEk8TrJjweMCH2fe8cb7GH/OZeh94pnaNPuS6/Dx74t8XDv8yeTWdBaz968TOYVARi+DqYn0Uaj7OZj6BLKujIj/495HtZ1IvU44A/3/fg5OufMhjyNfgeQf6Doy6iw7ijyt30sdhezoHtqe1ovCvJAUecj0yUjt0dVjXnKdA7nwmMeF6kzZxmvtng8LluBPRkTVZCH5520HYkgyDzCTQLajT+YvhqcjRBTF8yi97BTp26M7issrINelCLCqHleTHSVynQlvts7D7uWUhqkjhmmH26/cltYmLwnwt2XltpkvM5ITEtQdRqPlqTZSP2nYEO35iq3btYtHai+8/HGO5ntaLN9lEgw7v4+cj89ddZHXQ9llm3Q/dN9T3h3Nk7vHlKmBuqd0CVardvcX57JNu7I83qXAudxiNkN2Msi56Z/ddaO2M/7jO6/X7vghaaSPcrxc+0OWR2rSa19Eqv0sR38C3n+B6a+urBEFKEABjwKfevlR6Cmx8weDXHl83uP34vrTTmqVTEbouqd0ajXP+UJGFuTwQjmX1Z9JLpTkzCMWHzslJcKkjrB4a5unQ829pW1vfij7ub1y4m1ZgTrqLKPPntptNpmQaLN6WmTweZ6rn5KUBJvF4nGhBHoVXkbNPa7gNrO/Ti5i6VatkL0MZDv6dP4fkKvae6qE+yh9ivo5I+dgy11JFm3YHJYjlOTw+XIvwanzsHsZYZeLJcq2IIfpe6r7ko1b4Ok9pSgK5GKpslNA8pERe08PIJEAABAASURBVDk33JfD7ft06wq5Noyn8uT0A3++kyTtZwsWaxf085SfP/OkrZU1tR5XURSl1ftJLgi5XN154W0HomsmiqJAzKXPX73uMnx9/22YOWaka5KoPddrX0QNhAVHXcAU9RqwAhSgAAW8CJhNJjVQbHt4oXtyuUjPS1//0OrK8+5pPL2WkfNrTjkez1zx75bFcihdivqjvmWGyxPZGZBRUKRdbfqSJ17w+VGuUO2STcw9lREzm8XisV1yWPn69AyPy/ydGcp+9rfsWE5fXVsHb6eSuF5VOpYNnG2TK5FbPW3LzgQdPOrtUPgOqhvSxYFuR76O0p964L4Y3j8V5epOFblQWkgrvyczGV2Xw+j3vGz1IJ//M8eMwpQRQyEj7XklZW2ufeFc4Y/1m1FWWeV82epRgng50sCZj4w4+7LTt0/3bq2CY9dM5bD693+d7/N3knx/XfPcayE7ZcHTdV6c9evvtiPr1lffhdwRwpeg3pmH2M8ZNxov/+dSr9dWcKaNxKOe+yIS7WcZ+hNgQK+/PmGNKGBIATkUVQ5J9VT5xAQrenRO8bSo3XkDevVsOVxQRjHaS/zQB5/j4ieex8ZdmfD3h8Jx+8zCuUcdqmUvh83KIeLaCw9/5FZkHmbH9ayhqb29tl8CnJ9XrPG63N8Foepnf8uN5fS1Doca0MtZyW1bKRf2k5HXtktic06musNOzjsOtHVy+omsG49ToNuRr6P0J+03B7KDSQ7tl3XCZbxw/UaP53lLeTKy7jwFRQ6Tl0PAZb77JLeM2+TlAopyqPvcieMwY/Tu0Wa52JucUuSeh/vrgtIyr7eJs1rM2k4G93Ui9bqu3vsFTuX6J671kFOPTrr9Abz9029+74Qf1LsXrvp72ztGuOYfied67otItJ9l6E+AAb3++oQ1ooAhBeSHsNw6x1Plk2w2DO7jPejztI7MGzOoPxKsVsihrtlFJTKr3UlGbfa/8mbI7XQ+/m0R5B7Fcph8uyupC+VHotwSTX2q/cAoraqWpx6nEf36epwfrzPliIbBqX08Nl/6bdG6TSEbBXIWEop+dubFR0AObfZ2KK+9vkEbEY0XJ9kxWevlwnZyobwunZIDopCdjN5uZwYgoDz1tlIw21FHo/SX/O1ojB08ULug5GcLloS16YtkdN3Ld4Ac1SVBvQTycqh5exWR07O8jVzPHDMSQ/v2Ro3djiUbPV8Y0D1v2bHmbad5SlIiRg/s775KxF57OxdfvgOqPdxuTvzkCAG5yN3tr7+n3XJPrqUg75OOKi3n2B8xa1pHycK6XM99EdaGM3PdCjCg123XsGIUMJbAovWbvN5nWkYk9pkw1q8GyQ+U/SZNgBxqJ+cqysWKPGXwxGXno+Dzt7Sr4jqXS10ufuIFzLr4P5j+72tw08tvaxccksO/nWncH+WHmnPetqwcr6P8g1N7Q+6D7Ewb749yscHUbp4vIpaem99y+71gncLRz8HWKVbWT06wQYJVT+2R2ybKUSuelsXiPPnsyC0u9dg02ekhQavHhepM2bmVlJCgPmv7TwI3uXhY2yWBzNHnOsFsRzLi3t659Bced7h2q7q0nHx89NvCsAL8sGxVh+eWy5FH3r6TnJVbqO7MLCgvd75s9SjnhieqO7plW/t9zfpWy7y9kJFtOd3A03LJy9/vWE/5BDJPdnDYLBaPq8ppGKu3775w4H6Tx2Pdq09h1cuPQ3ZoyAoS2D/3v+9w9I13Y+TpF+GkOx6A3JZRdqx5C+6lrd52IEiekZj02heRaDvL0KcAA3p99gtrRQHDCcgX87zV6zxeCEgaM3PsSJy43xx56tN01cnHY8zgAVrajg6xlGDkyNnTPJ5bJ+cnvvzNjzjsujtw3sNPQ15rmbbzZ/7ajV5HJeWHxD8P2b/lVIB2soFcqXf1y0/g/gvO8Cl9e3npcZnsdDlsxlTIfbbd6yc/PJ/78ruQXsE91P3sXmf314kBnirino/eXw/v11fbceZeTxldlFFG9/ntvZZ7antaLtuK9J+nZYHO69bJ88UrA81P1pPPsQXrNnr8HLOazejjZeeVrDu4Ty90Tk6Up22mSASibQp1zojQY7DbUXuj9HL6lVxk7oflq7SjqMLdJBl9l/I8lSOBpi+HyS/fsh0bdnq/fojkIxfD8+Vwe6nHAvV7af3OXfLU4zR73GjtO8fjQpeZ8l789K4bMe+xe3HwtEkuSwJ7OnHYYHTr7Pm9KEelfLV4WauMpS/PP/qwVvOcL6SNVzz9MmZedC0+nb8YjU1NzkURf2zv80Xqqce+iDgSC9SNAAN63XQFK0IB4wvIRctkz7WnlnRPScFN/zjZY9Dtnv7yE4/BuUcfol0ASA7De//XBe5J2ryWc1cv/ttR7QbOcqi2nM8tP6RcM5DXcsqAc96n8/+A/NCS+c55zkdFUbDvpHF4+op/ey1LfjBJEH/nWf+A3H96nwnjID9inHnEyqPsdJFRSff2SFD04lff443vf3VfFPTrUPazszISuDqfuz6mJCW1nOfqOl+vz+Xq3/7WTUbXRnq5F/XqHTvxyjc/tclyW1Yu6hye77c+ZcSwNvePTklK1N4vw/t7Pl3FZrFot/BqU5A6w15frwbXDeqztv/69+rRcjurtksDnyOfY1szc9pkoCiKdth3mwV7ZowbMkg7x3vPy5YHsfpi0dKIBKIthQbxJFLbkXsV5XPX2yi9pJW7ZcipVPI83FN7F7WrtTu0Q8R9qcNv6ui7t+u/yOek7DjwJR9nmo9+X4TSKs8X2+vaKRn/OfUEnHLAXGfyNo8SwMvt7fafPF47RH9vlyPnzCbfLkLrnqm851PUz0r3+dLu93+d32a7lx17h82cCtnhDS//ic0bP/wKORLCPYlcUT+3xPNRNO5pO3odzOdLOPuio3pzOQXcBRjQu4vwNQUoELCAjDTc+9ZHXkfBh6s/6F/6zyXaVeU9BYJyKPsPD92JW04/BV2SkyGB1uvf/wL5ge2tUnK7HjmUXlF2B9ovX3up10Bb8pDbqylK6yvnF1dU4sflq2Vxy3T3Wx9i466slteuT8wmE47bexbk0MF3br4aFx9/JE49cC7kB8or112G5S88ChmBSFEDmczCItyj5uVtR4drvnp5brNYMGbQ7qMjvNXp5n/9Hecfc5i208U1TUFpOe568wPIxetc5/vzXH7wuacPVz9LOTty8+ShzSQjsmcefpC2vUr/ynTfeadDdji1SRyhGSaTArPJ81e3BLjw8F9yYgL2nzzBwxLgFHW7ldNI3BfKkSyPf/xlmx/jkk4OoZV+lufuk1zB+8nLLsB1/3ei9p545KJzsOjpB3DsnJle6y07aeT+7+55yWs5TL2sslqetpnk8Pd7zv1XS1ny/nv04nNw1F7T26T1NMPkxXJLZjbkrhly2K/7enKesnxOuc+X9/p+k8a3eT/ICOP/Fv2JJz/9yn2VsLy2WsxBXxzNz+1Ia0cg25G2otufb/9cCTm6x222NlL7+5oNkO8Y92XheC0XtfNWlgSZvlyVXuol6eS9JM/dJ7kujPvotXsa99efL1ii7SiV70b3ZfJa7jjy9BUX4Pcn/osH/32W9h6Uzy35Tv35kbvxzi3XYOKwIZrn5wuX4L53PpbVtEmOPumU6PkIk1ED+rfZUScryQ7BQ2dMgdVslpctk2z30raXvv6xZZ6MalfU1GivZefDjeoO/n8deoD22tMf2ZYVKK0WyU72pZu3QvJqtaCdF97e57JKMJ8v4ewLqRsnCvgj4PlXgT85MC0FKEABFwH5IXTDS28iLSfP43noEqifdvB++Onhu5D10atIf/9lbcr79A28eM3F6ojoCO3wX9lD/+z/vm31g8OlGI9PzSYT5MeF7BQ4Rg0g3BNJkDpzz5WFnctk9OzNH+bhmyXLnbO0R/lRf/Mrb2NzRrbHdkgiOergyNnTIUHFc1ddpJ3Hf8LcvbSLjMlyWfeyJ1/yeL9kcTC57ViQdWQaNaBfuzslJE2w06HTp6Bn185eszl8xlQ8fNHZbepxhhrg/vbEfbj678e3WiY7VeQH95kPPAHZCeM14z0LJgwZDDmPdM/LVg+jBvZHe0GZ2RS6fpaC2zvFQgI12V6lf2W68LgjcJDLYaqyPNnLedNyKoL8eJYy/JlkOx3s5SKS3Tun4KCpk/zJTjs//qi9Zmg7nFxXPEoNfOX0EZvF4jobWYXFkPewvJdbLdjzQgId6Wv50b5nVquHwX164YZ/nATxkiC7f88e2hEv27NzW6VzvpAdDneceRp+efRuyLUSnOfXynIpS46WkYtryWv3ybUs2Xnwj0P2h4wYOtMFaik7EW977b02Oydlm73ipGPb7PC6Vh0ZnTpimLNY7VE+W1777mdc+uSL2mtPfwL5HJBtrk+3bp6yQ5dOyZg1ZpTHZcHOlM+ro4Lejtqvxds/zsOaHTvbJJKg+GN1dLrNgjDOWLh+k8erysuRK7Jd+lK0pJPD8yUQdU0v27OMzsv3nOt8X55LEP7WT/O8HiUj152ZMHQQzjv6UO09KO9D+byeOnKYtsNJtkv5jL7sqZd8KU5L07dHN8gRWbLtaTPUP/JcdtzJe0x92fJPLkT72fzF2mdIy0wPT2SH3IP/PhOyE04+I9yTHDB5YqvvKDHcsCsTD3/wuXtS7f04OIDPTOmfYD5fotEXbRrPGRRQBRjQqwj8RwEKhFZADm0/+Nrb8Mq3P0EOmfeWu1zcRn4UyCQ/QiSdBAlrd6Tj3Ieewn/f/URm+TTJevJDQlEU7cv9tesvx7LnH8GbN16p/aj54p6b8N2Dt2PsnvPy5ceBnN9340tv4f73PJcjF8g69a6H8Mnvf3gcqfRWMfmRJuvIupKHM50EKi9dewkWP/MgJNBxttm53Pm417jRWPvqk9ooi6SX9ZzLAn2cNmo45LzJFS8+iswPX8UlfztK+3HnLT8JRs858hBsfet5bYeL7HiRnS6PX3IuJg4dDEXZPXIiIy4yEnPKnQ/h5DseaPeK9jKa86A6aiSBm4wYJSXYPBYvI7avXnc5nDsOXBOFo58liPjyjz89/nh3LVueS3tlZ88/1J1S4rn4mYcwY/QIWdRmklErOXpj3atPQXYy3XnWaW3SuM64/MRjtD768r5bMCS1t+uiluc2i0XruzWvPIGnLr/A46Hqsm2vS9uFO9/8ALKNy2sZEbvv3NPx/YN3aO8HKeOlay5FfzXYxp7/5P0jgfr5jzwDeQ/vme3x4Z63P8SvK9dqI30eE+yZKSOJn6o/7k+755F208r2NkUNiE9Qd4gN75e6Z+3dD09//g3kqABpx+45nv/K8tziEm1nYigsJYA88vq7ICNx0g5nqRPUYOnr+2/Fe7deo+2E/EN9P192wtEt15KQbVQ+w868/wntgpzO9ZyP8n6W93VHnwOzx47C0ucexgtXX6z1s6wnp/r8+ug96mdcf2d2rR5tFgsuP+kYyGeft+2j1QrtvBDPcG9+hdjfAAAQAElEQVRHnor/evFy7Wr22jL1j9RDDsVfvmW7+ipy/+Szu7i8slWBEgxL37aa2cELGaWX7wTXZHKh18Ubt7jO8uv5TS+/Dfnukp3G4uPLypJO0st6sn5760h95dozzm1fURTsP3m8+t31kPad+vJ/LsWCp+7Hyfvv3erIGzmqRb63L37ihXa/M2UHsNRHfgOcdcTBWPj0/fj2gdu1zybJW7Z72Y5tlt07G+X998XCpfjnPY9CPn+ddQ/F+zyQzxdn+fIolmIqttImmdfRJOkkvawn63eUnssp0JEAA/qOhLicAhQISEB+EMgX1dQLrsJ1L7yB7/9cqY121dTZW414yxebnJMot5iT8yP/de9jkJ0Bv65a51e5G9Mzcfj1d2qHtspVuWVHgpy3LiP1csjhvpPGI9FqQ2FZOeatXodrnn9du/DOOz//3m45MjIkP072uewGPPHJV9rokeQtwY9zRWlDdV2d9kPjGTX4kLSyjqzrTCOPEqgcPnMaZATaZtn9Q0Xme5q6JCdjgho4SHpZz1Maf+bJTpPR6sj3kNQ+kEBaUXYH5B3lYbNatJF4WV/aLG3foFpLX1342PMY/s8Lcc6DT2GROprVUV5yKO/R6gifBG5Sh/bS2ywWbceBXBnZNV24+vnqZ1/FVc+8ot0NQfpS+lTKlUfZltenZ0BOw5h83pVakLbX+DGQK/zLIeaK4t1SURRIGgn65bxRydPbJCP/kqfccUFR2s9Ttu2D1JF6MXXm19TUDDm/9LXvfsFxt9wL2Rbl4lKyrcs2LzsjJg4brB2Gu8+Esdp2IAGKbKdfLFqKk+94UJ3a3ynjLEtM/nHvo7jrzQ+1o1gc9Q3ORVrgLu8zyfPUux/GRY8/D0kvga6kk+dSpmxHPy5fhfd/XYDbXnsXFzz6LOS989Fvi1rykifyA17uW/3kp19jV34hJA+ZL5Nsk3LKjLTvbHU7nHHhtZD1g7WUvGWSekq95DNJDpuX0WM5JFzen/LelMPv5Yga188wqauk9/YZNlzdYSHrdvQ5oCgKZOeW3LNc+lnWk1N9hvfv27JDTeroPplNJgxTy3DfPtzTeXsdye3IUx1e++5nyI4E5zIJEj+a13qbcC5zfwzlazms2/3CZwVlFZCRe3/KkR2esmPNdR25ZssPy1a6zvL7uXx37XvFjThb3e7lCDPZVmU7lM8sZ2by/ihUv/PkaBtJJ+llPedy18dOiYmotdu197PsUJfvb+e2L32yNStH+y6Qo9JO3HcOBvXuBTnSQN4P8r6Qz0f5vHnqs69ds23zXILzhz74TP1ceEE7Mm5XfgEsJjNmjRmpfTZJ3sPV7VfaIu99KVveT1IXaaNrhqF4n0sZ8p715/PFtQ7yXEzF9uwQ9YXkyYkC/giY/EnMtBSgAAX8FZAf73J43+n/fRwSDA0+7Xz0PvFM9DrhDG2S54P+7zztFnMXq3v15YeHP2U88N6n6P/3c3DQNbdCRk7uefsj7Yr2Y868BP1POUcrw1mWvB539mWQ0WQZlfWnHPkhce87H+GQa2/Xbq/T9+SzW/KWNgw57QLMvfxGbVRU0nrKWwKNof+4oGU9Z73ae5T0sp6n/PyZJz9OJ513hV9lu9dr4KnnaW0/4KqbIX316fw//KmCdt6jv3WQH1pSSCT6WZzlbgjSl9Kn0n55lD448KpbID9UZXuW+kjwL8v9mWT7kHW9TdJWf/ITS+lXZ35/v/NBDPvnv7VDXZ31lGWyrZ9y50OQbV/60LUMeS3vy/MffsannTKSn+v03P++hfyQlfeWM9/Uk87SynLPc/8rb9bek+IpZcp29E91B97lT72E57/8XhsJ9/bekfbI+2/GhddoeTjLkvehvNelfRLUOOsWrKUzH+ej/OiXzxZ5/4/414WQNjrrINuIfK7JbTLlfbGog51bsp2JgXP9jh6d/Rzoes42+Pr49yhsR+51kyNmnDt/V25L83jakvs6AbzucBXZaeXaP9P/fbW206/DFV0SyLYr30+u+chrme+SLOCnst2f9cCT2verfJfK9ugsS94f8r4/7e5HtOC5vULke1rSyvvZdWeUbPvXv/im9v0mny+u2748l/eDvC9cPx+9lSOfgQNOPVfbOS7fH1LvGepOOHn/uNZbnst7RNJL2VIHT3mG6n0ufeHP54unusi8UPWF5MWJAv4ImPxJzLQUoAAFKEABClCAAhQIp0BDYxOa1f9l9PezBUvCWZQfeTMpBShAAX0KMKDXZ7+wVhSgAAUoQAEKUCDuBOT0Hjk3Wy42KRcsk5FcQyKw0hSgAAUiJMCAPkLQLIYCFKAABShAAQrEu4DcJ/3P5x5G4edvIf+zN7UL/53ucvuyq04+HnIRT7k2wnu/zI8bLjaUAhSgQKACDOgDleN6FKAABShAAQpQgAI+C8hFLm894xQ4L+xnNpm0K/g/8O8zcfuZ/6fd/eOcow7Rrpz+w7JVHZ737XPBsZeQLaIABSjQIsCAvoWCTyhAAQpQgAIUoAAFwiUwdcQwyF0c3POX25dddPyRuOvsf0BusSi3qLvl1Xfck/F1wAJckQIUiGUBBvSx3LtsGwUoQAEKUIACFNCJgNyCrr6h0WNtbBYL5NZpmYVFePzjL7VbHXpMyJnhF2AJFKCAoQQY0Buqu1hZClCAAhSgAAUoYEwBuSe73IbO9V7pri1Jy8nDdc+/EbXb1LnWhc99F2BKClAgugIM6KPrz9IpQAEKUIACFKBAXAjI/b7PeuAJfPTbIpRVVUMCe5kKSsvx9k+/4YTb7mcwH/tbAltIAQqEWIABfYhBmR0FKEABClCAAhSggGcBCeovffJFjDz9IvQ+8UxtGn/OZbj62VeRU1zieSXOjWMBNp0CFOhIgAF9R0JcTgEKUIACFKAABShAAQroX4A1pEAcCjCgj8NOZ5MpQAEKUIACFKAABSgQ7wJsPwViQYABfSz0IttAAQpQgAIUoAAFKEABCoRTgHlTQJcCDOh12S2sFAUoQAEKUIACFKAABShgXAHWnAKREWBAHxlnlkIBClCAAhSgAAUoQAEKUMCzAOdSIEABBvQBwnE1ClCAAhSgAAUoQAEKUIAC0RBgmRRwCjCgd0rwkQIUoAAFKEABClCAAhSgQOwJsEUxLMCAPoY7l02jAAUoQAEKUIACFKAABSjgnwBTG0mAAb2Reot1pQAFKEABClCAAhSgAAUooCcB1iWqAgzoo8rPwilAAQpQgAIUoAAFKEABCsSPAFsaWgEG9KH1ZG4UoAAFKEABClCAAhSgAAUoEBoB5tKBAAP6DoC4mAIUoAAFKEABClCAAhSgAAWMIBB/dWRAH399zhZTgAIUoAAFKEABClCAAhSgQAwIMKCPgU5kEyhAAQpQgAIUoAAFKEABClAgvAJ6zJ0BvR57hXWiAAUoQAEKUIACFKAABShAASMLRKTuDOgjwsxCKEABClCAAhSgAAUoQAEKUCDWBUwKcOR4M247yoo3z0zA1xcn4tMLEvDM/9lw8f4WTOrvLQQPTCa0uQVWB65FAQpQgAIUoAAFKEABClCAAhQwrED3ZAV3HmPFjruS8M7ZCbjyICuOmWjGnGEmHDDKjNNmWHDPsTbMuyoRP1yWiJOnWYJr6561GdDvgeADBShAAQpQgAIUoAAFKEABClDAX4GTppqx5LpEXHaAFZ0T1SH6DjKYMdiEF/9hw1tnJaB3Ssfp28vO14C+vTy4jAIUoAAFKEABClCAAhSgAAUoEHcClx9oxUv/TEDPTv4H5kdPMOPHyxMxNjXwsDzwNdvtKi6kAAUoQAEKUIACFKAABShAAQrErsB5+1hwx9HWoBo4qLuC989NQGoX/3cISMH6COilJpwoQAEKUIACFKAABShAAQpQgAIGEJg1xIQHT7CFpKYS1D9+cmB5GTKgD4kaM6EABShAAQpQgAIUoAAFKEABCgQgcOtRgQXg3oo6fJwZp8/2/0J58RDQezPjfApQgAIUoAAFKEABClCAAhSggF8CEnzPHR76UPqi/RjQ+9URnhNzLgUoQAEKUIACFKAABShAAQpQwLOAXNXe85Lg5srF8fbxc0dB6HcrBNcG463NGlOAAhSgAAUoQAEKUIACFKBA3AgcMNIctrbuN8K/vBnQh60rPGfMuRSgAAUoQAEKUIACFKAABShgTAG5Gn3vzoFdkd6XFo/r51+I7l9qX2rANKEUYF4UoAAFKEABClCAAhSgAAUooBOBPinhC+alial+7ixgQC9qMTOxIRSgAAUoQAEKUIACFKAABSgQLgFzmCNoi5/5+5k8XCzMNyoCLJQCFKAABShAAQpQgAIUoAAFfBaotPucNKCEFXXNfq3HgN4vrvhOzNZTgAIUoAAFKEABClCAAhSIZ4GMkqawNn9nMQP6sAIzc58FmJACFKAABShAAQpQgAIUoEBMCdQ3Ast2hS+oX5HhX94coY+pzcvIjWHdKUABClCAAhSgAAUoQAEK6F/guw1qVB+mav6w0b+8GdCHqSOYbZgFmD0FKEABClCAAhSgAAUoQIEoCLyzrAGOhtAX/NbSBpTU8JD70MsyR8MLsAEUoAAFKEABClCAAhSgAAVCIVBS3YyHf64PRVYtedSpOwge/9X/PDlC30LIJxRoEeATClCAAhSgAAUoQAEKUIACXgUk+P5li3+Hx3vNTF1ww+cOZJb6NzqvrgYG9KLAiQJBCXBlClCAAhSgAAUoQAEKUCDeBC58z4FVmf5dxM6T0QM/1uPdZeoQvaeFHcxjQN8BEBdTIOQCzJACFKAABShAAQpQgAIUMLxAWW0zTnnFjp83Bz5Sf/vXDjwSxOH7DOgNvxmxAbEuwPZRgAIUoAAFKEABClCAAvoUkKD+tNfsuPu7etQ4fK/jkp1NOO6FOjw3P7CReWdJDOidEnykQGwIsBUUoAAFKEABClCAAhSgQIQFnppXj4n31uLWrxz4I60JDR6OxM+raMaHKxrwD3UHwLHP12Gxmi7YajKgD1aQ61PA0AKsPAUoQAEKUIACFKAABSgQCoGKuma8sKABx6sj7/1urMHsh2px5LN1OOTJOoy/p1YL+C/90IGfgjhE372eDOjdRfiaAhTwLsAlFKAABShAAQpQgAIUoECHAnK9+rSiZizf1YQ12U0oqJQ5Ha7mdwIG9H6TcQUKUMBXAaajAAUoQAEKUIACFKAABcInwIA+fLbMmQIU8E+AqSlAAQpQgAIUoAAFKEABPwQY0PuBxaQUoICeBFgXClCAAhSgAAUoQAEKxLcAA/r47n+2ngLxI8CWUoACFKAABShAAQpQIMYEGNDHWIeyORSgQGgEmAsFKEABClCAAhSgAAX0LsCAXu89xPpRgAJGEGAdKUABClCAAhSgAAUoEHEBBvQRJ2eBFKAABShAAQpQgAIUoAAFKECB4AUY0AdvyBwoQAEKhFeAuVOAAhSgAAUoQAEKUMCDAAN6DyicRQEKUMDIAqw7BShAAQpQgAIUoEB8Z8WCsQAAEABJREFUCDCgj49+ZispQAEKeBPgfApQgAIUoAAFKEABgwowoDdox7HaFKAABaIjwFIpQAEKUIACFKAABfQiwIBeLz3BelCAAhSIRQG2iQIUoAAFKEABClAgbAIM6MNGy4wpQAEKUMBfAaanAAUoQAEKUIACFPBdgAG971ZMSQEKUIAC+hJgbShAAQpQgAIUoEBcCzCgj+vuZ+MpQAEKxJMA20oBClCAAhSgAAViS4ABfWz1J1tDAQpQgAKhEmA+FKAABShAAQpQQOcCDOh13kGsHgUoQAEKGEOAtaQABShAAQpQgAKRFmBAH2lxlkcBClCAAhQAaEABClCAAhSgAAWCFmBAHzQhM6AABShAAQqEW4D5U4ACFKAABShgBAFFreQs1ON0pQ7XKzW4V6nGHep0mVKL42DHMDSqKUL3jwF96CyZEwUoQAEKUEAfAqwFBShAAQpQgAIRFUhBM85Ug/i3lArcqAbyJ6rB+15qYD8ODZisTgfBgbPV5Y8oVXhAnfZTlyEE/zGgDwEis6AABShAAQoYWYB1pwAFKEABClAgcIF91eD8aaUSf1OD+GQ0d5jRKHWU/io16L9Bnbr5kL69DBnQt6fDZRSgAAUoQAEKuAvwNQUoQAEKUIACewROUIP4q9XAvEsAgflsdUeAjNYPUgP8Pdn5/cCA3m8yrkABClCAAhSggO8CTEkBClCAAhSITYGj4MAZSl1QjeuNJtyi7hDoHsAOASmYAb0ocKIABShAAQpQQB8CrAUFKEABClDAAAJj0IjzldqQ1FSC+ovVoD6QzBjQB6LGdShAAQpQgAIU0IUAK0EBClCAAhSIhsC/ghyZd6/zDDTgEHXE331+R68Z0HckxOUUoAAFKEABHQrceqQVtx9txW1HWXGL+vzGw6247jArrj7YissPsOLCfS04Z28L/jnLgpOnmnH0BDMOGm3GXkNNmNTfhOG9FPTprCDJqsPGha9KzJkCFKAABSgQtIAE3xPUADzojNwyOE5xuM3p+CUD+o6NmIICFKAABSigS4ErDrTiyoN2B/H/OdSKG9SAXoL7O46x4r7jbXj4RBueOsWGF/+ZgLfOSsDH5yfgm0sSMe+qRPx5fRI23paEzPuSkXt/MrbckaTN++nyRHykpnvxnzbc/zcbrlPzlR0Dx00yY+9hJoxQdwR0TpC77OqSJMSVYnYUoAAFKECBtgL7BhB4t82l7Ry5OJ6/OwoY0Ld15BwKUIACFKBAXAlYzUDPToo2aj9tkAkHqyP5J0+14IK5FtygjvzLjoHXz0jAVxcnYqm6I2DnPUnYdU8yll6XhC8uTMDzp9m0IwXO3ceCI8abMaGfCV0S4zDoj6utho2lAAUoEL8Ck8MwOu/UnKg0OJ/69MiA3icmJqIABShAAQpQwFWgUwIworeCfUeYccp0i3akwEMn2PDu2Qn4/epEpN2dhK13JuHnKxLx6ukJWsB/+mwL5g43oV8XBvtiyYkCFKAABYwn0B3N6KZOCNN/g9HkV84M6P3iYmIKUIACFKAABXwV6JGsYOpAE/422awF/E/83Yb/XZSIdbcmIV0d5ZdgX0b3rznEimMnmjGqD3+WtGPLRRSgAAUooAOBbn4G3P5Wubuf+fOb019hpqcABShAAQpQIGiBlITdwb6M7t98hBVvnJmAxf9JRNFDyZh3ZSKeO82Gyw6waof/p3bmiL7/4FyDAhSgAAXCIRDuANrsZ6XDXR8/q8PkFKAABShAAQrEu8CkASacOt2CO4+xahfo23BbEtbdkoT3zkmAXM1frtg/oBuD/JBuJ8yMAhSgAAV8EqhFeL9/avzMnwG9T93GRBSgAAUoQAEKRFOgX1cFh48zQ67mL1fsX3Pz7iBfnsut+g4YZUZKQjRrGF9ls7UUoAAF4lUgH+ENofP8zD+8tYnXXma7KUABClCAAhQIu4AE+TJaL7fq+/SCBKTfk4xfr0zEQyfacMo0C4b0CO8oStgbGDsFsCUUoAAFYkagUW3JFvh7YLy6ko//tjb7lzcDeh9hmYwCFKAABShAAf0LTB5gwrl7W/D8P2xYcWOSNsn5+GfMtmBkb/7s0X8PSg05UYACFNC3wLJma9gquBz+5c1vtrB1BTOmAAUoQIF4EjArzUg0N6OzpQndrY3ok9CA/okNGJJcj5GdHBjb2Y5JXeowrWtdPLFEva0ySi/n4z/+dxuWXJeIVTcl4Zn/s+G0mRYM5Hn4Ue+fkFSAmVCAAhSIsMDPsKE+DGX+pOZbyXPowyDLLClAAQpQIKYFrGow3lcNwCeoQff+PatxUr8KXDCkFFePKMbNowtx77gCPDoxD89PycGb07Px0axMfD1nF36Zm47F+6dhzUHbsfqgHVh2wA78ob6ev99ObdkP+6Rr6T7fKwMfq+u8NzMLb83IimlLvTduUHcFp82w4JlTbVh9cxIWXJOI+463aefn2yx6rz3rFwoB5kEBClAgWAEJuj9uTgw2m1brO9RXnzb7fzEYjtCrcPxHAQpQgAKxKSBnUMso+fRutTgmtRLnqUH6jaOK8PCEPLw2LRv/UwPtRfulYaUajP+kBucfqEH3s1NycZcawF+hBvPnqun/MbAcf+tXgcP7VGHfnjWQvMapgb+MvMsofIo6Im+SgmKTMOZbNa6vCRfua9GuoJ91XzI+PC8BF+1nweg+/IkU853vWwOZigIUoIBHgU+RgFUI3Z7gV5qTUOjnBfGkYvy2EgVOFKAABShgWIERnRw4qFc1/qkG3teMLNaC9bdnZOFnNUBfe/B2yCi5jKo/MCEfV6lB+r8GleHI1CrM6l6L4eq6XaxNhm07Kx5aAdkxc8gYM+49zoY//pOIRdcm4q5jrdhvpH8XKAptrZibsQRYWwpQIJ4EnmhOxvYQXCDvA3W0/xfYAqJjQB8QG1eiAAUoQIFIC0jgLqPkFw8r0Q5//0IdXV+nBuzy+NTkXNw0uhDnDC7VgvWpXeuQmtAQ6SqyvBgTGJNqwqX7W/H5vxOw695kPH2qDcdONMPCX08x1tNRbA6LpgAFDC1QBQX3NHfCyiBG6t9Ug/mP1dH+QCH4lRSoHNejAAUoQIGwCLQXuMt57JeoAb0E9pIuLBVgphTwINBJHTj5x0wL3jhzd3D/yr8ScNJUMxL9uxixh5w5iwK+CzAlBSigPwEJ6u9Tg/p31MDcrgb4vtZwk7oT4DZ1vS+DCOalLAb0osCJAhSgAAUiLiABuQTmnkbcGbhHvDtYoB8CCRbghClmvPTPBGSoI/evnp6AE9XXHLn3A5FJIyHAMihAgQgKfK4G5uc3d8YbamC/QQ3WGz2UXQITfoMNsgPgVjWY36imQ5D/MaAPEpCrU4ACFKBAxwKDk+pxYr8K3DcuH3KIvPNQeQbuHdsxhb4F5Lz7v00242V1xD7vgWQ8+382HDGO59zru9dYO88CnEsBCgQrUKOO0H+lBva3q8H6qc1dcZka4N/UnILr1Om85i64QH39dHNSUIfou9eRAb27CF9TgAIUoEDQAjL6fuqAcjw0IV+7ON03e+/C3eMKcHy/SsiyoAtgBhTQqcD/zbDg3XMSsPG2JO12eDMH86eWTruK1QpWgOtTgAIdCuSqI/JbYUaaOpWpwX6HKwSQgN8yAaBxFQpQgAIUaC0wNsUOuXq8jLjL1eVlFP62MYU4KrWSF6drTcVXcSLQp7Oi3Q7v+8sSMe+qRFx2gBX9uipx0no2kwJtBTiHAhQIjwAD+vC4MlcKUIACMS0wqUsdzhxUBmcA//HsTNw4qghyTjyvLh/TXc/GBSAwqb8Jdx5jxbpbkvDmmQk4ZiIPyQ+AkavElwBbSwEK+CjAgN5HKCajAAUoEM8CU7q2DuDfm5mF6xjAx/MmwbYHKCDBvAT1q29Owk1HWDGsJ0ftA6TkahRwEeBTCsSvAAP6+O17tpwCFKCAV4FetkYc37cSD+w5B/6dGQzgvWJxAQUCEBjYTcG1h1ix7IYkvHVWAo4az1H7ABi5CgUCE+BaFIghAQb0MdSZbAoFKECBYAQGJNbjlAHleHxSHr7dexfuG5+PY3gOfDCkXJcCPgkcPcGMt89OwOLrdp9r3zWJo/Y+wTERBSIkwGIooGcBBvR67h3WjQIUoECYBYZ3cuD0QWV4bkqOFsTfPqYQh/auQpK5KcwlM3sKUMBdYFTv3efab7kjCQ+daMPE/vyZ5m7E1xQwgACrSIGICvCbIqLcLIwCFKBA9AXGdbbjvCGleHVaNv63VwZuGFWE/XrWwMRBweh3DmtAAVXAov46O3dvC367KhHvqCP3h47l4fgqC/9RIEYF2CwKBCegfmUElwHXpgAFKEAB/QtM7VqHS4aVQM6F/2hWJq4aUYzZ3Wv1X3HWkAJxLnDkeDM+ODcBP16eiNNmWOJcg82nAAVAAgq4CTCgdwPhSwpQgAKxIrCXGrBfrQbucku5t2dk4WI1oJer1cdK+9gOCsSTwPRBJjzzfzYsuz4JF+5r4RE18dT5bCsFghDgqrEvwIA+9vuYLaQABeJIYGa3Wtw4ughfzsnAK9Oyce6QUoxNsceRAJtKgdgWGNZLwX3H27DhtiRcfbAVyTbwPwpQgAKhEmA+BhRgQG/ATmOVKUABCrgKdDI34eT+FXh5ag5en56Nfw0sw7Bkh2sSPqcABWJMoHeKgluOtGL9rUm4/jAruiTyIhgx1sVsDgUMIMAq6kHApIdKsA4UoAAFKOC/wPjOdlwzshif75WBO8cWYE6PGv8z4RoUoIChBSSQl4B+nRrY33C4FZ0TGNgbukNZeQrEsgDbFhYBBvRhYWWmFKAABcIjID/Vj0qtwpOTcvHhrEycM7gU/RIbwlMYc6UABQwj0MkGXHeoFWl3J+HaQ6xI4PXzDNN3rCgFKOBZgHN9E2BA75sTU1GAAhSIqsDQZAcuGlaijcY/NCEPB/eujmp9WDgFKKBPAUXd63fTEVZsUEfsL9nfqs9KslYUoAAFQi8QtzkyoI/brmfDKUABIwgc2Ksa94/PVwP5TFyqBvQjOvHceCP0G+tIgWgLdEtWcPexViy/MQlnzOZwfbT7g+VTgAJ6E4id+jCgj52+ZEsoQIEYEUhNaMBZg8vw/swsPD05F8f2rYRFaY6R1rEZFKBAJAWG9lDw+N9t+OXKRBw9wRzJolkWBShAgdgR0HFLGNDruHNYNQpQIL4EZnevxe1jCtXR+Az8Z2QRJnapiy8AtpYCFAibwJQBJrx1VgLeOycB0wfx51/YoJkxBShAAQCRROAneiS1WRYFKEABDwJHp1bihak5eHVaNk4ZUI7OliYPqTiLAhSgQPACh48z48fLE/HwiTb06awEnyFzoAAFKECBYAWCWp8BfVB8XJkCFKBAYALJ5iacNrBcO6z+wQn5mMtbzgUGybUoQIGABM7Z24LlNyTh0gN44byAALkSBShAAS8CJnVf6UG9qnHViGI8MSkPb07PxsvTcnDvuHycOagMYzvbvazp6+zW6acqlhYAABAASURBVBjQt/bgKwpQgAJhFZBbzF04tASfzM7ELaMLeVh9WLWZOQUo0J5Asg246xgr5l2VCBm5by8tl1GAAhSgQPsCXa2NuHZkERbtl4anJufivCGlOKR3FaZ3q8Wc7jX4W79KXDeqCB/PysR7M7NwTGpl+xn6uLTDgN7HfJiMAhSgAAXaERiTYsf1ez7ELxtegkFJ9e2k5iIKUIACkROY1N8EObf++dNsGNhNHVqKXNEsiQIUoEBMCByVWoWv5mTg7MFlSPHh1MlJXerwwIR8PDkpFz1tjUEZhDqgD6oyXJkCFKBArAkM7+TQRuJlRP6MQWWQvbex1ka2hwIUiA2BU6ZbsPT6JFy8H29zFxs9ylZQgAKREDhncCkempCH7uoIvb/lHdy7Wh2tz8RI9feiv+s600c5oHdWg48UoAAFYktADq2/ekSxdo68nCsfW61jayhAgVgVSFBj+XuOs+HrixMxeyh/JsZqP7NdFKBAaATkN941I4uDyqx/YgOenZKD3gkNAeVjrE/qgJrIlShAAQpETkBG4OUc+fdmZuLcIaWQi99FrnSWRAEKUCA0AnOGmfDtJYm4/WheNC80osyFAhSINYGpXeu0ozBD0S4J6u8cWxhQVjEd0AckwpUoQAEKBCBgNTVDDql/f2YW5Bz5XkGeDxVAFbgKBShAgZALXHGgFQuvTcQhY8whz5sZUoACFDCywJUjghuZd2/7/j2rcVL/CvfZHb5mQP8XEZ9RgAIUCEjgxH4V2qH1ctE7XuwuIEKuRAEK6FhgbKoJH56XgPuOt8HEa+bpuKdYNQpQIFICEnzP7FYb8uJkcMjfTBnQ+yvWkp5PKECBeBeYoX6QPz05F3ePK4BcxT7ePdh+ClAgtgUu3NeCBdck4qDRHK2P7Z5m6yhAgY4Ejk6t6ihJQMvl4nj+7ihgQB8QdQArcRUKUCBmBORw+utGFeGN6dk4sFd1zLSLDaEABSjQkcAYdbT+4/MTeG59R1BcTgEKxLTAnB41YWvf7O7+jfwzoA9bVwSXMdemAAX0KXDqgHK8PSMLZw4q02cFWSsKUIACERCQc+u/vywRUwfyp2QEuFkEBSigIwG5Gn3PMF4raVSKw6/W8lPYLy7dJmbFKECBMAvM6V6DF6fm4LYxhRiYVB/m0pg9BShAAf0LzBxsws9XJOKi/Sz6ryxrSAEKUCBEAj2tjSHKyXM2vWz+3b6OAb1nxxify+ZRgAK+CvRLbMDNowvx8rQc7BPGw6t8rQ/TUYACFNCbwL3H2fDq6Qnonswr5umtb1gfClAg9ALmMEfQFqXZr0qHuTp+1YWJ9SrAelEgTgVOH1SmHV7/j4HlcSrAZlOAAhTwTeBvk8349Ure3s43LaaiAAWMLFDdEN4QuqrBvwuPhrc2Ru4p1j1gAa5IAaML7NezBq9Ny8YNo4qQmuDfYU9GbzvrTwEKUCBQgUHdFe32dtccYg00C65HAQpQQPcCWbXhPc0oo9a/z1AG9LrfZGK+gmwgBXQjMDi5HneMLcBzU3Iwy88rjOqmEawIBShAgSgL3HyEFa+fkYCuSTwEH/yPAhSIOYGGZgVryhPD1q61FQl+5c2A3i8uJo6+AGtAgfAInDO4DG9Pz8Lf+1eEpwDmSgEKUCCOBI6bZMaPlydizjD+1IyjbmdTKRA3Ar8WdQpbW3/3M29+yoatK5ixLgRYCQp0IDClax1emZaNa0YWoUcYb0HSQTW4mAIUoEDMCYzopeDrixNx1l7hPTw15uDYIApQQPcCn+V0gaMp9EchfaLmW1bPc+h1vwGwgvoVYM3iS+DMQWVaML8XD6+Pr45naylAgYgKPHqyDfccZ4tomSyMAhSgQDgFJOh+YWePkBZhV3cQvJzuf54coQ9pNzCzOBNgcw0qMCS5Ho9OzMN1o4qQaPLv1iAGbTKrTQEKUCCqAhfvZ8EH5ybwvHrwPwpQIFYEXt7VHQuLk0PWnPu29EZOnf9HNDGgD1kXMCMKdCTA5XoQOL5vJV6dlo3D+1TpoTqsAwUoQIG4ETh0rBnfXpKASQP48zNuOp0NpUCMC9ywoS/W+3kRO08kz6qj/Z/ndvG0qMN5/ETtkIgJKBAlARYbUoFu1kbcNqYQ943P563oQirLzChAAQr4LjAm1YRvLk7EkeP9O0fU9xKYkgIUoEDkBCoaTLhw9YCgRuof2d4LwRy+z4A+cv3NkigQVgFm7l1gdvdavDItB6cOKPeeiEsoQAEKUCAiAsk24J2zE3D2HP8PLY1IBVkIBShAAT8EJKi/eE1/PLGjJ2obfQ+vV5Yl4eyVA/BmRjc/Smub1PcS267LORSggHEF4qbm/6cG8S9MycGYFHvctJkNpQAFKGAEgUdOsuG6w6xGqCrrSAEKUKBDgVd3dcfBi4bioW29sFwN1hub214Fv8BuwZd5nXGJugPgLDWYX6Gm6zDjDhIwoO8AiIspQAERMOZ0w6gi3DqmEFZe+M6YHchaU4ACMS9wgxrQP3iCOmQf8y1lAylAgXgQqGow4e3MbjhHDdanzRuBY5cMwekrBuL/lg3CQQuH4RA14L9lYyoWhPBiegzowf8oQIGQC0Q5w6HJDjyvjsqfPqgsyjVh8RSgAAUo0JHAeftY8NI/EzpKxuUUoAAFDCUg91HaVWPFmvJEbKxMQJEjPNcOYUBvqM2ClaVAbAqEslUH9arGC1NzsW/PmlBmy7woQAEKUCCMAidNNWu3tUu0hrEQZk0BClAgBgUY0Mdgp7JJFIhxAa/NO2dwKZ6anIsBifVe03ABBShAAQroU0Bua/fJBYno2UnRZwVZKwpQgAI6FGBAr8NOYZUoQAH/BCxKM24fW4BrRhZ7WJGzKEABClDAKAJzhprw8fkJGNCNQb1R+oz1pAAFoivAgD66/iydAhQIUmBocj2em5KLU/pXBJnTntX5QAEKUIACURWYPMCEj85LwLCeDOqj2hEsnAIUMIQAA3pDdBMrSQEKeBKQ8+Sfm5KDvXtE73x5T/XiPApQgAIUCE5gTKoJH56XiJG9+VM1OEmuTQEKxLoAPyVjvYfZPgrEqMD/DShXR+ZzMCjJUOfLx2hvsFkUoAAFQi8wvJeiXShvVB/+XA29LnOkAAViRYCfkLHSk2wHBeJI4NqRu+8vH/sHY8ZRp7KpFKAABTwIDO2p4L1zEjBCDe49LOYsClCAAnEvwIA+7jcBAlDAOAJy8btHJ+bh7MG8v7zHXuNMClCAAjEoIOfSv6sG9YN7cDduDHYvm0QBCgQpwIA+SECuTgEKREYg2dyExyfl4fA+VZEpMA5KYRMpQAEKGEVAzqV/56wEpHZhUG+UPmM9KUCByAgwoI+MM0uhAAWCEOhqbcTTk3NxYK/qIHLhqkEKcHUKUIACURUY38+Et85MQOdEJar1YOEUoAAF9CTAgF5PvcG6UIACbQR62xrwwcwszO5e22YZZ+hZgHWjAAUoEHqBGYNNePNMW+gzZo4UoAAFDCrAgN6gHcdqUyAeBPonNuDnuekYyCvZx353s4UUoAAFfBTYf6QZb5yR4GNqJqMABSgQ2wIM6GO7f9k6ChhWYFQnB37YJx0mHllp2D4MZ8WZNwUoEN8Cx04y4/GTOVIf31sBW08BCogAA3pR4EQBCuhKYFa3Wny2V4au6sTKGFqAlacABWJQ4Iy9LLjlSGsMtoxNogAFKOC7AAN6362YkgIUiICABPOvTc+OQEksggLeBDifAhQwisDVB1tx/j4Wo1SX9aQABSgQcgEG9CEnZYYUoECgAgzmA5XjelEVYOEUoEBUBR44wYajJ5qjWgcWTgEKUCBaAgzooyXPcilAgVYCDOZbcfBFDAuwaRSgQOgFXvxHAiYP4M/a0MsyRwpQQO8C/OTTew+xfhSIAwEG83HQyWxioAJcjwIU8EEgyQo8f5oNXRIVH1IzCQUoQIHYEWBAHzt9yZZQwJACDOYN2W2stG4FWDEKxK/AmFQTnlOD+vgVYMspQIF4FGBAH4+9zjZTQCcC07vWgRfA00lnsBrxKcBWUyDGBI4cb8YdR6vD9THWLjaHAhSggDcBBvTeZDifAhQIq8C4zna8OSMrrGUwcwpQILQCzI0CRhC4/EArTpvJK98boa9YRwpQIHgBBvTBGzIHClDAT4GhyQ58NCvTz7WYnAIUMJgAq0uBqAk8+XcbL5IXNX0WTAEKRFKAAX0ktVkWBSiAvgkNeHtGNiUoQAEKuAnwJQVCJ2BWf+E+rgb1Cq+RFzpU5kQBCuhSQP2402W9WCkKUCAGBbpaG/Hi1Bx0Ux9jsHlsEgUoEEkBlkWBDgSmDDDh0ZNsHaTiYgpQgALGFjAZu/qsPQUoYBQBm6kZT07Kw/BODqNUmfWkAAViSIBNiU+BM/ey4PTZPJ8+PnufraZAfAgwoI+PfmYrKRB1gQfG52NGt9qo14MVoAAFKOAuUF/hQP7Pmdj84AqsuXYhVlz8G1ZcNE+bVl72O9Zevwjbn1mLstVFaG5qdl9dey3z68vsqE6vQNEfucj8cBt2PL8O625ZrOUpeTfWNWrrlywvwJaHV2LV5b+3lLH+9iXI/TYdjXUNWn7uf5ocjXCU1KF8XTEKf89G+uubsPXx1Vh7wyKsvmo+cr7aqa3SWNOAnC93Yv1tS7Dykt+0/Fery6W8srXe66+tHKN/Hj7RBrmlXYw2j82iAAXiXIABfZxvAGw+BSIhcM3IYhzWpyoSRbEMClCAAj4LOErt2PbUGqy78Q9kfbJdDcYrYe1qw8CTR2DwP0aj07AuaG5sRr0a8JevL8aOF9Zh4z3LYC+qa1WGo6QO625ejLVqPpsfWIFdb21GwbwslK0pgqO4Dg3V9VogX5tViU33LsPOVzagakc5muqbtHyaG5pgL6iFFojfsgRlauCtLdjzp+TPfKy6Yr5WxvZn1yLj/a0oXpqHyi2lqC93qDsBGiF5FC3MgexAkB0D9sJarUzJolHdkSDl7XhunbYjQdot8+NlspqBB0/grezipb/ZTgrEmwAD+njrcbaXAhEWOGVAOc4ZXBrhUlkcBShAgfYF6vJrtOC2YmNJS+Brspow6NRRSD10EHofMABjrp2GblN6tcqoLrcaO1/dgMbav0bSLZ2s6HfMUG0HgGLyfBW22swqbH1sNerUwN3axQZZBx6u2CbB/85XN6J0VWFLuSkjuiL18MGwdU9omef+JP+XLOx6dyvQ3KztlDAnqlGseyL1dfXOCmx/eo022q++jJt/+44w47rDGNTHTYezoRSIIwEG9HHU2WwqBSItMKdHDW4eXRTpYlkeBShAgQ4FymT0vKT1SLsc1l6+oaRlXcViahPQy8KaXZXq6HiZPNUmU4IZvffrj7E3zMCQ08dA1tMWuP3pfdBATH10X0x+aC6mqI8T794LyYM7u6UCmuyNyP50e8uRALaeiRh40ghMvGcOus/o0ya9zDCrdRhx4QRMfXx/TH5wrvY4/MKJMCdbZHGrqTanGtmf7YA9216qAAAQAElEQVQcfdBqQYy/uEEN6OcM40/fGO9mNo8CcSfAT7W463I2mAKRERiQVK8F8xbF8/mmkakFS6EABSjgWSChVxI8jaYr5tYj7O6vJTc5X74ms1Ketpm6TOjpcSQ9aVAK+h87FBL8O1dK6J2EYeeN95heDusv+TPPmVR7lB0FPWaleqx3L3WHQrepvQEF0P5TgO7Tems7Ajy1s3xjCby1QVs/Rv/ce5wtRlvGZlGAAvEqwIA+Xnue7aZAmAVkZH5YMq9oH2ZmZk8BCgQo0G1yT/Q9ckjLCLYEy10n90LqYYNa5djk2H2ee6uZ6gtvo9smm6klTzVZh/8SU5PRTQ28PSWUowhcD+2XNJYUCxSrSZ76NEneif2S26SVi+eVrZYjqNosiukZUweacNMRPPQ+pjuZjaNAnAn4/o0QZzBsLgUoELjAjaOLsH/P6sAz4JoUoAAFwiwgAXz/44dh6mP7YcYLB2H6Mwdg5CWTYEm2Qs6vz/tuF+QCc7ve3RLmmgCdR3f3OOruKKprOew+0ErIufrJA9se1i/5VW0vh5xmIM99nmIg4bWHWDFzMH8Cx0BXsgkUoIAqwE8zFYH/KECB0Amc1L8C/xr417mlocuZOVGAAhQIj4AcQi9XjE97ZQNWX7sAG+5Yiuwvd0LOS+8+vXd4CnXJ1drFCpPN7DJn99OmhqZWF9/bPdf/v7ZeiR5XarI3oLkhvKdFeSxYBzNvP9qmg1qwChSgAAWCF2BAH7whc6AABfYIjOzkwBXDi/e84gMFKEABfQvIYedyu7rVVy/A1sdXo3R5gRpAN6Lz2O6YcMdsjL99Ntyvch+OFlm7JcDk4ar0TfZG1JfZgy5SDuv3lEl9ZT0avdz33lP6CMyLWBH7DDfhov0sESuPBVGAAhQIlwAD+nDJMl8KxKHAFSOK0dPWGIctZ5MpQAGjCchh9ZvuX478nzO1q8o76596yECMumIKEvu2Pe/cmSZSj3IBPasa7IerPGtnK8yJlnBlH4F8gyviliNt6NdVCS4Trk0BClAgygIM6KPcASyeArEicP6QUhzUi+fNx0p/sh0UiGUBGfnOeHcL7IW1rZopwXOfgwZ6PJ+9VUL1hafbwamzA/rnKKmD+8XvJCOTzQRrFxuC/U9uU+cpD0uKDbLTwNOymJzn1qgkK3AzL5DnpsKXFKCA0QQY0Butx1hfCuhQYFb3WsjovA6rxipRgAIUaCNQm12FmoyqNvOtXW0+X6HeFsKR84aqBjTXt72afmKfZI+3tGtT8Q5m1Jd6Pmw/ZVRXeLotXwfZxdTif8y04MBRba9fII3kRAEKUMAIAgzojdBLrCMFdCyQYGqGnDfPgxZ13EmsGgUo0ErAoQa4jXYPpwc1NQPqP9fE3m5P55om2OeVW0shF+ZzzUfuHd9r3/5Bj6A3VNejJqvSNWvtua1HInrMStWex/uf6w+zhoKAeVCAAhSIigAD+qiws1AKxI6AjMxP7VoXOw1iSyhAgZgXsHS2QQ5nd29obW4NSlcWtAT1lVvLkP3FDvdk2mtPh8hrC7z8kcP76/Jr2iyVnQvla4vazO82rbcacPdpM9/bjKptZa2uBeBMV7mlDHVqu5yv5VG7Zd+xQ5HQO0lexv00e6gJZ8yO9LUE4p6dABSgQIgEGNCHCJLZUCAeBfbrWYMzB/EWdfHY92wzBYwskDSgExI83MqtuaEJu97dijX/WYg11y7EtidWI6l/J3g6z7xoUW6bc/DbM5Er6md+sA0NlY6WZHIuf9ZH22Avar1TNGVEVwz+52hI4A0f/6tKq0DuN+mtRvrl3Hm5ir/r6L+M/Pc9fDB67t3Px5zjI9m1h1qhKDpuK6tGAQpQwIsAA3ovMJxNAQq0LyC/ey4YWtJ+Ii6lAAUooEMBSycrBv3faM/nyzc3Qw5Tb3I0ot8xQzHiksnoNqlnm1bUZFRi/W1LsOKieeooflqb5Z5mVKdXYN2tS7Dt6TXY8fw6rLt5MUpXFbYklWC75159MfLyyZA6tizw5Yla77wfM7D+lsXY8eJ6bH1sFTb9dznkgnvO1c1JFm1HQf/jhgHyIQ7+5xQY2E3B1QdbnS8N/8gGUIAC8SPAgD5++potpUBIBf49tBTTeKh9SE2ZGQUoEDmBzqO7YdxNM9F9em+YE/+6KJolxYpe+/TDhLv20gJ6k9WEoWePQ//jh8EqF8LbM4wro+cJfZLQ98gh6L1//w4rnjykM8ZcOw1d1Z0DtZlVKFtbrO04kCDe1j0BvQ8YoJU59Jxxan0sHebnniBVHXUfdv4EyLnxlZtKIKcLyBEHUn85ImHwaaMx6f69IeflM5h319v9+sqDrOiWHJd7OnYD8C8FKGBIAQb0huw2VpoC0RWY0NmOCzg6H91OYOkUoEDQAgm9kzD83xMx9Yn9MeOFg7RpyiP7YsiZY7XA2FmABO/9jh6KyQ/sgxnPH6ilm/7MAZh49xwMOGF4q7TOdTw9Jg1MwXA16J780Ny/8nnuQDXQ3geD/zEaUh9P6/kyT3YM9JjZB2Oum96qPdOePgDjb5uN3gcOCGhHgS9lx0qaTjbgigP835kSK+33vR1MSQEK6EmAAb2eeoN1oYBBBCSYl6vbG6S6rCYFKEABClDAJ4FLD7AitTNH6X3C8jUR01GAAmEVYEAfVl5mToHYEzilfwUO6V0dew1jiyhAAQpQIO4FzOov44v35yh9NDcElk0BCvgnoH5s+bcCU1OAAvErkJrQwEPt47f72XIKUIACcSFw8X5W9ErhKL1BOpvVpEDcCzCgj/tNgAAU8F3gzMFl6JfY4PsKTEkBClCAAppAk6MJzQ3N2vNw/Gms5WdzqFxllP7fczlKHypPfeXD2lAg9gQY0Mden7JFFAiLwJSudThzUFlY8mamFKAABWJFwFFqh6Oork1z7IW1KF9X1Ga+vzNqMqrQZG9ss1r5umLU5de0mc8ZgQlcoAb0SdbA1uVaMSTAplDAAAIM6A3QSawiBfQgwGBeD73AOlCAAnoUkAC7cEEOdry4HlsfXaXdjs69ns0NTUh/ewvW3bIY6W9tRsXGEvckXl87iuuQ/UUatj62Clmf7fCYzlFSh433LMPmB1ZoaWUdjwk50yeBzokKzt2bEb1PWEzUIsAnFIiGAAP6aKizTAoYTODwPlWQyWDVZnUpQAEKRESgoboeud+ko2xVocdgvqUSzc2QQLv4j1wU/p7dMrujJ1U7ypH3/S5Ubi2D7Bjwll6WVadXaGllHW/pON83gbP35mH3vkkxVYACXI0CIRFgQB8SRmZCgdgW4Oh8bPcvW0cBCgQnYOuRiMkP7IMZLxzk8zTi4kk+F9pjdqrP+TrrIOv4XAATehQY1lPBSVPNHpdxJgUiL8ASKeBZgAG9ZxfOpQAF9ghIMC/nz+95yQcKUIACFKBA3AicMZuj9HHT2bHWULYnbgQY0MdNV7OhFPBfoLetEXJle//X5BoUoAAFKEAB4wvsN9KMqQP5c9n4PckWdCTA5cYV4CeUcfuONadA2AVO6l+B1ATeCins0CyAAhSgAAV0K/DPWRyl123nsGLREmC5OhJgQK+jzmBVKKAnga7WJpzUv1xPVWJdKEABClCAAhEX+L8ZFth4Kn3E3VlgLAmwLeEUYEAfTl3mTQEDC5zUrwL9Ezk6b+AuZNUpQAEKUCAEAp1swCnTOUofAkpmQQHfBJjKLwEG9H5xMTEF4kMgydysjs5XxEdj2UoKUIACFKBABwJ/n8Yh+g6IuJgCUROI94IZ0Mf7FsD2U8CDgIzOD012eFjCWRSgAAUoQIH4E5CL443orcRfw9liCsSeQMy1iAF9zHUpG0SB4ATM6u8VuRhecLlwbQpQgAIUoEBsCZwwmYfdx1aPsjUU8EVA/2kY0Ou/j1hDCkRUQIL50Sn2iJbJwihAAQpQgAJ6Fzh+Mg+713sfsX4UiLpAFCrAgD4K6CySAnoWOCa1Us/VY90oQAEKUIACURGY0M+EyQP40zkq+CyUAjEqEIpm8VMpFIrMgwIxIrB3jxrM6FYbI61hMyhAAQpQgAKhFTh6AkfpQyvK3ChAAT8EPCZlQO+RhTMpEJ8CR6VWxWfD2WoKUIACFKCADwJHjmdA7wMTk1CAAhEU8B7QR7ASLIoCFIi+wIDEehzZhwF99HuCNaAABShAAb0KTOxvwqg+/Pms1/5hvSgQjwIh+0SKRzy2mQKxJHCkOjqfZG6KpSaxLRSgAAUoQIGQCxw2lj+fQ47KDClAgYAFovWJFHCFuSIFKBAeAR5uHx5X5koBClCAArElcPAYHnYfWz3K1lDA2AIGCeiNjczaU0DvAof1qcIY3qpO793E+lGAAhSggA4EDhxlRrJNBxVhFShAAQqoArEZ0KsN4z8KUMB3gUN6VfuemCkpQAEKUIACcS6w/0iO0sf5JsDmU0A3AgzoAeimN1gRCkRBoKu1Efv2rIlCySySAhSgAAUoYEyB/RjQG7PjWGsKxKAAA3r/O5VrUCCmBCSYl6A+phrFxlCAAhSgAAXCKDB3OH9Ch5GXWVOAAn4I8NPID6zAknItCuhbYL8eHJ3Xdw+xdhSgAAUooDcBuX1dz06K3qrF+lCAAnEowIBeb53O+lAgggIyMi8j9BEskkVRgAIUoAAFYkJgr6H8GR0THclGUMDgAvwkMngHsvoUCEZAgnkJ6oPJg+tSgAIUoAAF4lFg5hD+jI7HfmebKaA3AX4S6a1Hwlsf5k6BVgI83L4VB19QgAIUoAAFfBaYMYg/o33GYkIKUCBsAvwkChttLGTMNsSyQIqliVe3j+UOZtsoQAEKUCCsAlMH8dZ1YQVm5hSggE8CDOh9YmIinwSYyFACU7vWgYfbG6rLWFkKUIACFNCRQCcbMLYvf0rrqEtYFQrEpQA/heKy2/XRaNYiugLTutZGtwIsnQIUoAAFKGBwgUn9+FPa4F3I6lPA8AL8FDJ8F8ZNA9jQEAvM6FYX4hyZHQUoQAEKUCC+BMb3463r4qvH2VoK6E+AAb3++oQ1CokAM2lPoIetETO6cYS+PSMuowAFKEABCnQkwEPuOxLicgpQINwCDOjDLcz8jSEQZ7WU8+fjrMlsLgUoQAEKUCDkAqP78Kd0yFGZIQUo4JcAP4X84mJiCuwWMPrffXrUGL0JrD8FKEABClAg6gJDeihItEa9GqwABSgQxwIM6OO489n0iAnoriAG9LrrElaIAhSgAAUMKjCsJ39OG7TrWG0KxIQAP4FiohvZiNgSCG9rulsbMSipPryFMHcKUIACFKBAnAgM7ckL48VJV7OZFNClAAN6XXYLK0UBPwT8TDq8k8PPNZicAhSgAAUoQAFvAoO7M6D3ZsP5FKBA+AUY0IffmCVQQFcCDOh11R2sDAUoQAEKGFxgQDf+nDZ4F7L6FDC0AD+BDN19rDwF/BcYnuzX4fb+F8A1KEABClCAAnEk0K8rR+jjqLvZVAroToABve66hBWiQHgFwjtCH9667MyR4AAAEABJREFUM3cKUIACFKCA3gRSOzOg11ufsD4UiCcBBvTx1NtsKwVUAV0F9Gp9+I8CFKAABShgZIHenY1ce9adAhQwugADeqP3IOtPAT8Eks1N6JvQ4Mca+krK2lCAAhSgAAX0JtCzE0fo9dYnrA8F4kmAAX089TbbGvcCcTY6H/f9TQAKUIACFAi/QPckBvThV2YJFKCANwEG9N5kOJ8CMSgwKImj8967lUsoQAEKUIAC/gsoajzfJVH94/+qXIMCFKBA0AIM6IMmZAYUMI7AgERe4T5kvcWMKEABClCAAnsEUhL2POEDBShAgQgLMKCPMDiLo0A0BQYmMaCPlj/LpQAFKECB2BVItnGEPnZ7ly2jgL4FGNDru39YOwqEVGBAIg+5Dylo+DJjzhSgAAUoYCCBRKuBKsuqUoACMSXAgD6mupONoUD7AgM4Qt8+kGGXsuIUoAAFKBBNAZs5mqWzbApQIJ4FGNDHc++z7XEnwHPo467LPTeYcylAAQpQIKQCFv6iDqknM6MABXwX4MeP71ZMSQFDC/RPbICJp/gZug+jVXmWq0+BpjI7au3N+qwca0WBOBNgQB9nHc7mUkBHAgzoddQZrAoFwinA0flw6jJvFwE+jZDA/J9L8MS/1+D+s1bjpsu24NabduL+h7Px4huF+PLHcqzbXAdHAwP+CHUHi4lzgQQL32txvgmw+RSImgAD+qjRs2AKRFags7UpsgWyNAr4JMBEoRDoUlmLTjnlwPpClMzLxoZ3d+Lr+zfj0fPW4LbzN+Cmy7fi1pvTcf8j2XjprUJ8/XMF1m+zo5EfC6HgZx4UgM3EgJ6bAQUoEB0BBvTRcWepFIi4QGcLf7lHHJ0Fhl6AOfotkFxfjy4VNeiUXQasK0TxL9lY93Yavrp3Ex46ZzVu3RPw33ZLOh54NAcvv1OEb36twKYddjQzRvHbmyvEp4BF4XdsfPY8W02B6AswoI9+H7AGFIiIQGdLY0TKYSEU0JMA69KxQKc9AX9yVhma1xag6KcsrH0zDV/cvQn3n70at1ygjvBfsQ233ZqOBx/LwSvvFuG73yqxZaej48yZggJxItDEeD5OeprNpID+BBjQ669PWCMKhEWgM0fow+LKTGNKgI1xE5DraKY41BH+8mokZ5ahaU0BCn/MwurXd+CzOzfivrPXqAH/Rtx4pRrw37YLDz2Rg9feL8L386uwbRcDfjdOvoxhgTperyKGe5dNo4C+BRjQ67t/WDsKhEygCwP6kFkyIwrsFuBfU3MzUhwOdC1TA/6MUjSuKkD+91lY9ep2fHL7RtyrBvw3/1sN+K/ajttv34WHn8zF6x8W46eFVdiRWU9ACsSMQK2D56fETGeyIRQwmAADeoN1GKtLgUAFOEIfqBzXo0CIBOIwG7Ma8He2qwF/aRWSdpWiYWU+8r7NxPKXt+OjWzfgnrPXQgL+m65WA/471ID/qVy88VExfv6jCuk5DPjjcJMxbJOreQtJw/YdK04BowswoDd6D7L+FPBRgOfQ+wjFZBTQiUA8VMPS3ITOasDfpUQN+NPVgH9FPnK/ycSyF7fj/Zs24G414L/pwk248ZrtuOOuDDzyTB7e+rgEvy6pRkYeA/542EaM0Ma6+mbUNxqhpqwjBSgQiwIM6GOxV9kmCngQ4Ai9BxTOokDsCMRkS6xqwN+lzo6uxVVITCtB/bI8ZH+dgaXPb8O7N2zAXeeshQT8N12zA3fcnYHHns3D25+W4rel1cgqaIhJEzZKfwKVdTzcXn+9whpRIH4EGNDHT1+zpXEuYG+Sy1vFOQKbTwEK7BGIjQdbUxMk4O9SXInEHSWw/5mHrC93YfFz2/D2detx5znrcNNFm3HjtTtw5z2ZeOz5PLz7eSnmL6tBbhED/tjYCqLfisrapuhXgjWgAAXiVoABfdx2PRsebwIOBvTx1uVsr44FfpqbjndmZOGRiXn4z8ginDGoDIf1qcKkLnXok6DDQFPHlu1VLaGpEV1q69C1qBIJ24thX5KHjC92YdEzW/HGtetxhxrw36gG/Df9Rw34783EEy/k470vyrBwRQ3yS3kMdXu2XPaXQFUdA/q/NPiMAhSItAAD+kiLszwKREmAI/RRgmexFPAg0FcN2qd0rcMRahB/1uAyXD+qCI+pwf17M7Pw0z7p+EGd3lID/ocm5OEaNeD/18ByHNK7GhO72NHLpv9A00OTdTkrUQ34u6oBf5dCNeDfVozaxbnY9Xk6Fjy1Fa9dtQ63n7sON168GTddl4a77svEEy8V4IMvy/DHqhoUlbEfdNmpUahUVS23hSiws0gKUGCPAAP6PRB8oECsC9ib+HaP9T5m+2JDwKQA/RMbME0N+I9KrcI5asB/4+hCPDEpF+/PzISM7n+/9y5cM7cK+++tYMZUBWNHKxg8UEHPHkBiouEcdFvhpMZGdK2pQ5eCCti2qgH/ohzs/DQdvz+xFS9fKQH/etxwyRbcdL0a8P83C0+9XIAPvy7DkjW1KKnkqK1uOzbEFaupY0AfYlJmRwEK+CHAX/h+YDEpBYwswBF6I/ce606BvwQsSjMGJNVjVM8GDB+qYNI4BXNmKDh4PwXHHWHCKX8z4eTjTDjyEAX7qQH/9ClqwD9KwaABCnp0VwP+hL/yMuYz/dQ6qbEB3apr0SVfDfi3FKF6YQ7SPk7HvMe24MXL1uK2c/cE/DfsxN33qwH/q4X4+Nty/LmuFuXVDPj105PB1aTWztNkghPk2hSgQDACDOiD0eO6FDCQAAN6A3UWq0qBIATM6jd75xSgbx8FI9SAf/J4NeCfqeCQ/RUcf+TugP+kY0044mAF+85RMH2ygjEjFQzsr6B7NyAh1gL+ICyDXTXZGfDnlcO6WQ3452dj+4c78csjW/DcJWtx63lqwH/pVtx0407c82A2nnmtEJ98X47lG+pQWdscbPFcP1ICDbyFYqSoWQ4FKNBWQP3abzuTcyhAgdgT4EXxYq9P2SIKBCJgNgNdOgP9UhWMHKZg8gQFe89ScOgBCv52lBrwH2/CiceYcPhBCubupWDaJAWjRygY0E8N+LsCNlsgpRpnnUjWtFODOsJfVYMuueWwbCxE5e/Z2Pb+Tvz00GY8c9Ea3HLeBtxw2VbcfNNO3PtQNp59vRCf/VCBlZvqUOOIZE1ZVnsCibC3t5jLKEABCoRVgAF9WHmZOQX0I1DdwLe7fnqDNaGAfgUsFqBrF6B/XwWjhiuYMlHBPrMVHHagGvAfvTvgP0F9lNdz1flT1eWSTtJ3k4Dfqt+2haFmYc0yRR357VZZg8455TBvKETFb9nY8l4afnhgM564YDVuOV8N+C9XA/6b03Hvwzl47s0ifPFTBVZvtaOWg8Zh7Rtn5tX2ZtTZeQ6904OPFKBA5AX4Cz/y5iyRAlERKKnn2z0q8CyUAjEmYFUDdgncZcR+lDpyP1UdwZeRfBnRl0D/7+oIv4z0y4i/7AiQHQIj1R0D/dQdBLKjQNaPMRI/mhO6pIqaVUp9PbpV1KBzdhnM6wtQ/msWNr2Thu/u24THzl+Dm9WA//rLt+HmW9Jx3yM5eOGtIvzv5wqs224HT/tWAUPwL493OwiBIrOgAAWCEeAv/GD0uC4FDCRgr+f5mAbqLlaVAoYVkEPy5Vx8OSdfDtWXQ/b33UvBEQcp2qH8EvAff5RJO8RfDvWXQ/5HDFO0UwAk4JcjBAzb+FBXPIj8TGhGZzXg715Rjc5ZZTCtK0DpL1nY+HYavr5nEx5WA/6bLtiI669QA/5bd+G/j+XixXeK8dWvlVif5kA9B5190i+r4qEQPkExEQUoEDYBBvRho2XGFNCXQEMDr6isrx5hbSgQnwIJNqBHN2gX4ZOL8U2frGC/OWrAf7BLwH+kSbuI35yZCiaNV7Sr+ctF/uTcfwb83rcbf5aYm5vRxeFA93I14M8shbImHyU/ZWL9mzvw1V0b8cB5a6AF/Fduwy23qQH/47l46b1ifPNbJTbtrAe/UnZrO+y8mMFuCf6lAAWiJcCAPlryLJcCERZobuRtdSJMzuIoQIEABBIT1IC/O7Tb7I0dpWDGFAX7761ot+GTq/PLLfnk9nxym769ZiiYOE4N+Ico6NsH6JwCyEX/Aig2Hldpt80WZ8BfVo2UDDXgX52P4h8ysfb1Hfjizg3477lrceO/N+H6K7fjltsz8MATuXj5/WJ8N78KW3bVoylODgpTHHXtOnIhBShAgXALMKAPtzDzp4BOBJTG+PmBpRNyVoMCFAiDQFIi0LMHMHiggnGjFcycqgb8+0jAb4IE+38/zoRjDzfhoH0VzJ6uBvxjFQxTA/7U3nsCfv7yCbBXWq9mbW5CV7sd3cuqkLKrBM2r8lH0fSZWv7odn92+Afecsyfgv0oN+O9QA/6n8vDqhyX4fmEVtmU1IFbi/fIqjtC33jL4igIUiLQAv9YiLc7yKBAlAXmzFzksUSqdxVKAAhSIjEBSEtCrJzBkkILxY9SAf5qCA9SA/6hDdwf8EvQfc5gJB6oB/yw14J+gBvxDByvoowb8KZ0Ak3xYRqaqMV2KzRnwl6oBf7oa8K/IQ8G3GVj18nZ8cst63HX2WtxwoTrCf/UO3HpnBh58Og+vfVyCH/+oxo4cYxxRll/eCEc9T2eL6Q2ZjaOAAQT4tWWATmIVKRAKAZPSjBIH3/KhsGQeFKCAcQWSk4HevYChasA/QQ34Z6kB/4FzFRytBvx/P3530H+0GvAfoM6TZbJTQAv41XUk4FcU47ZdTzVPUAP+bnXqCH9JJTrtLEHT8jzkf52BFS9uw0c3rccd56xTA/7NuP6aHbj1rkw89Ew+Xv+kFD8vqUF6nj4C/tzSej2Rsi4UoECcCvDXfZx2PJsdfwLyG7SUAX38dTxbTAEK+CXQKRnoowbvw9RRexm9l8P2tYBfDfJldF8mGe3fXx31l8P95bB/ORpAdhLIugz4/eL2mjixqRHd6urQvVgN+NOK0bgsF3lf7cKy57fi/RvW43Y14L/+os24/to03HZ3Jh5+Lh9vfFaKX/+sQUZBZC7RX1Vl91p/LqAABSgQKQEG9JGSZjkUiLKA3MKolNfuiXIvsHgKUMDIAhKsyyi9nI8/fIiiXZBPLswn5+vLYfwS7MuF+448xKRdyE8u6KcF/AMV7TQAOTrAyO3XU92T1IC/e60a8BdVIHlHMRqW5iL3f7uw9NmtePe6dbjNGfD/Rw3478nEI8/n463PS/Hb8lpkF4co4LfX6omEdaEABeJUgAF9nHY8mx1/AhLQVzli5TJE8dd/bDEFKKB/ATn/Xq60L1fcHz5U0W65pwX8+ynahfpOPtYELeA/ePet+qZPUSBX8pcL/PXqASQn6b+NRqlhsjPgL6xA8vZi1C/JRfYXu7D46S1465p1uPXc9bj+4i24/ro03H5vFh59oQDv/K8c81fWIre04/Pia+ubUVrBEXqjbA+sJwViWYABfSz3LttGARcBGVlSGng1XhcSPqUABTTnSuAAABAASURBVCgQUQG5pV6XzkDfVAUjhimYPF7BnJkK5BZ8xx6xO9g/8RgTjlAD/n3nKJg+eXfAP2iAol3ZX67wH9EKx3BhnRob0L2mFt0LKpC0rQiOxTnI/GwnFj25BW9ctVYL+K/TAv6duP2/WXjspQK8+2U5Fq6uRX55Eza7XLgvhpnYNApQwAACDOgN0EmsIgVCISAj9EmNtaHIinlQgAIUoEAYBCwWoGsXoJ8a8I+UgH/C7oD/kP0VHHeEGvAfZ4IE/IcfpGDuXgqmTVIwZqQCLeDvDiQmhqFScZqlBPw9tIC/HElbimBflIOMT3diweNb8NoVa/G/R7cHKsP1KEABCoRUgAF9SDmZGQX0KyABfSIDev12EGtGAQpQoAMBq2V3wN+/r4JRwxVMmahg71kKtID/SDXgP9aEE4424bAD1YB/toKpasA/eoSCgf0V9JCAP6GDArjYZ4GOD8r3OasOEnIxBShAgfYFGNC378OlFIgZAXmzNzcDhXZzzLSJDaEABShAgb8EbFagW1dgQD814FcD+alqwL+PGtgfeoCC4/cE/H87ygR5LfNluQT8kr57NyAh4a+8+MygAqw2BSgQdwLyGz/uGs0GUyAeBRRFjebVhpfxGj6qAv9RgAIUiD8Bmw2QwF1G7CWQlxF8CexlRF8C/ZOOMWmBvwT8MvIvRwDIkQBawK/uKJD1408ttlvM1lGAAsYXYEBv/D5kCyjgk4Acci8JC6t4oKA4cKIABShAgdYCMkIvh+ZLwC/n5ss5+nKuvhbwH22CBPzHqSP9coi/FvBPUDByuAI5BUCODJAjBFrnyFcxJsDmUIACOhRgQK/DTmGVKBAOAeeb3VFXF47smScFKEABCsS4gFx0r2d3aBfh0wL+yQr23UvB4QcpkHP3TzzWBLlav1y1X67eP1kC/mG7A3652J/VGuNAbJ6bAF9SgAKREHD+xo9EWSyDAhSIooCC3YfcN9t5pfsodgOLpgAFKBCzAnJbvV49gMEDd99uT267J7ffk4Bfrs4v07GHm7Tb9O01Q8Gk8Yp2+z65qr8W8FuMS+PgwW/Bdx5zoAAFAhJgQB8QG1eigPEETMruOjc0NmNHpYF/Ne1uBv9SgAIUoIDBBJKTgF49dwf840YrmDFFwX5zFBxxsKLdju+EY0w4Rg34D9pXgRbwj1MwfKiCvqkKunQG5LZ+em1ydb1Jr1WL2XqxYRSgwG4BfvrsduBfCsS8gHOEXhqaX717tF6ec6IABShAAQroQaBTMtBbDfiHDFKgBfxTFey/t4Ij9wT8MsJ/zGEmHKgG/LOnK5goAf8QBX37AJ07A2Zz9FpR7VCiVzhL9kWAaSgQswIM6GO2a9kwCrQWcH2z19t5qfvWOnxFAQpQgAJ6FlDUeFkL+HsBQ9WAf/wYBTMl4N9HDfgPMeHEo9VJHeE/WgL+uQok4J8wVsEwNeBP7a0G/CkIa8DPEXo9bz2B1I3rUMA4Aq6/8Y1Ta9aUAhTwW8B1hN7iqPF7fa5AAQpQgAIU0KuASf1Fm9IJ6CMB/2AFEvDPmqbgADXgP+rQ3cG+XLjv6MMUSFqE8L+aetdv2BBmzKyMI8CaUiCKAurHXxRLZ9EUoEDEBGR0w1lYjb0R6VU8j97pwUcKUIACFIhtAQniO6uj9FW1TWgK8QXsqnj+fGxvPGFoHbOkQCgFGNCHUpN5UUDHAqY9V7l3VjG7kufROy34SAEKUIAC8SFQWtUY8oZWqyP0Ic+UGVLgLwE+o0C7Agzo2+XhQgrEjoDi1hR7LW9f50bClxSgAAUoEMMCjWosX1HvCHkLef58yEmZYVACXDneBBjQx1uPs71xK+B+hl9TbTWK7fwIiNsNgg2nAAUoEGcC+UXNaDDVh7zVHKEPOSkzjKQAyzK8AH/NG74L2QAK+Cbg/mZvbgbSK93H7X3Li6koQAEKUIACRhMoKlOH6MNQaY7QhwGVWepWgBXTn4D7b3z91ZA1ogAFQiKgxu9t8qmsDv2hh20K4QwKUIACFKCADgTKakM/Oi/NqnZw57g4cKKABwHOioAAA/oIILMICuhBoAFtf3CY66rQ0Nx2vh7qyzpQQK8CTU0m2O0JqKzogtycfkjbPhwb1k7En3/shT/mz8XC3/dDRXlXvVaf9aJAXAqUVwBVDeEJ6Kt4lfu43KbY6HAIMM9ABBjQB6LGdShgQIH65rZv97r6JmwpbzvfgM1jlSkQEYG6ukQsXTQHixfsgxV/zsCWjWORkT4EhQW9UVOTDIfDhuYmBc3cURaR/mAhFPBVILewEdbEcB1yzx3jvvYD01EgpALMTBPgL3mNgX8oEPsCDR4Ceml1fkWDPHCiAAV8ELBa6zFoSAY6d6mEojT7sAaTUIACehAorAzP6Ly0jefQiwInCuhfIFZryIA+VnuW7aKAm4CnEXpJYqouRxkPFxQKThToUMBsbsTAwVmYMXs5Jk1dC3nd4UpMQAEKRFWgsLgZ1U32sNWhjHeMCZstM6ZAFAUMUzQDesN0FStKgeAE6uH5kMD6xmZsLuVHQXC6XDseBbr3KEWXruXx2HS2mQKGEsgraoTZ1hS2OmdUWMKWNzOmAAWMIhC9evJXfPTsWTIFIirQ4OWQe6lEVWWNPHCiAAX8EJBD7s3m8AUJflSFSSlAgXYEimrCd0eX9HILmnj2TTv6XEQBCngUCOFMBvQhxGRWFNCzgLdD7qXOzbXVSKviCINYcKIABShAgdgRyMptRoM1fIfbp3N0PnY2FraEAjoWaK9qDOjb0+EyCsSQQG2zud3WZJRzpLFdIC6kAAUoQAHDCeSX1oe1zjzcPqy8zJwCFPBBwENA78NaTEIBChhOoKLJ2m6dm6sr2l3OhRSgAAUoQAEjCdTWASX28I3Oi0VWJY9uEwdOFKBA9ASCD+ijV3eWTAEK+CFQ3mhrN3WDox5LC9sP+tvNgAspQAEKUIACOhLIyGsErA1hrRED+rDyMnMKUMAHAZMPaUKahJlRgALREehohF5qVVReKw8xNTU1mZCfl4o1K6fgj/lz8fsvB+K3nw/yeVq/ZhKamxXY7QmorOiC3Jx+2LZlFGT+kkV7Y9Hv+2LlshlobPzrlAZ/0wu4rF9Xl4jiop7IzhqATRvGYfWKqfhjwVzM//UA7NwxTJJp5ezaOQRStrRFlq1dNQW1tUnacn/L9je9VoiHPw0NFs1m1bLpWPj7fi2+UkcxWrtqMkqKe2iWHlZvNUss8nP7euwzae+ff+yFrZtHo6oqpdV6vryQfkxPG4plS2a3qqdsE1Jv6cvMjEFwONrfAeZLWUxDAQpEVyC/Iryj87sqLKht8HwHmei2nKVTgALxJKD3gD6e+oJtpUBYBSo6OOReCrfVVWJ1aWwEMhKo5qiBsQTxm9aPR2lJDy1I69y5EqPGbsWgwZmwWDoeuZF8JMhbvGAfrPhzBrZsHIvszIEoKuyFutpE1NdbtSBV0omhBLb+pJd1ysu6Qeq5ZOHeWLd6MrapwaoEtGWl3eGw2yA7JST/qsoULRDduWO4VrbMk2USKK9Vg/qa6mRt50I46yr1dZ0k+E7bPlyrv9iUl3dFU6MJqf3yMGb8ZvTsXQQxKSnuCanjij9nanV3zcP5XPKStomF7NCQPhPfnr2KMXrcFgwdvhNWaz1qapKRo/bt8iWzsGzxbHVHS2dnFl4fZYeHlC/G6WnDUF3VCWiGth1IPaW+Uu+K8i7YsXUkxHDThvFoqOfhtF5RuYACOhbIyGmC3WQPaw05Oh9WXmZOAQr4KBBjAb2PrWYyCsShgL3ZDJk6anpmmC8g1FH5oVguQa4E8TKSLsGkM89u3cswZcZqDBiYjRGjt2PilHVtgnqTqQnjJmzEgYfO0yZJM3BQFrr3KIXcpsyZl7dHs7kREnj2V8tISPDtx2RScg0GDs5CQqL39BVqoLx6xTTY6xLa1FnqUluThBJ1p0W46yplOSfZobFS3cmRkT5E2+kg82UnyeRpa1TDTejXPxf9B+S0cpOdEhvXT9CCfEnvnGREXI6ikKMPJLCX+dIXY9RAXvpA8hk6PB0z5yxDl65/Xe+huroTVi2fjl07h8oqHqfSku6QepYU99B2vkiixMQ6TJ+9QtsOpJ7jJmyC1FvqL8tlZ0l+bir+XLIXZCeFzONEAQoYRyC3zBH2ymZV/nVkVtgLYwEUoAAFvAjEd0DvBYWzKRCrAhU+jNIn1pRgW5XV0ATlZV21Q9clKHNtSO/UAkjA7ZzXtVs5Onf5KziU+bIzIGPXEG3kXV5LEC+jt1Omr8ZodWRfXst8b5Ms10aU1bQSIMqIsre0zvk2mwPDRqRh9t5L1R0HJc7ZrR6lTT3Ukeq99/sDg4ftarXM+UJG88NdV2dZMnIugbkE1M558jhoSCZkx4k8l6mstFtLsC+vZaqs6AyZL89lkrzkFAbZaSGvnZPsRJH2OF/Lo3iKlWs/Sp/JjoC8nH6SpNUk5WxYO7GlP2Wh9JEYJqs7UuS1c5J69+2X53ypPYrppnXjUVOTrL3mHwpQQP8ChSXNqGiqDXtFs3lBvLAbswAKUKBjAQb0HRu1pOATChhdoLzRt0B9s+eY0jDNlxFZ5yiva6Wdo6/OeRLYpXSucr5seZSR5xp15Ldlxp4n3XuWwKYG33tedvggI+6JSXUdpnMmkCA1tW++82WrRwk0ZRRZyvd2GLjF5eJP4a6rHJZeUd6lVR2ttnr07lPQap4nR9nR4to/udn9PB42LzswpI9aZai+6NylEknJteqzv/5JUJ+eNhS1NUktM6WM9LRhbY4GEKdu3cpa0rk+6dWnsNVOH1km1zbYuX14y+i+zONEAQroV+DPisicKpNVFZly9CvNmlGAAnoQYEAfvl5gzhTQnUBWQyef6tRYUY58e3z8UPEUMPqEFKZEiqnZY85WdUeCs64S0DqfOxPLIeS9exc6X4b1US4OKNcQcC8kIcEOW4Kj1WwZUW81Q30hO1aS9wTk9Q4r5HoBEuSri1r+yc6NlJTqlteuT2R9aa/rPHkugXdBfqo81SY5qsF9p4MskHXd6ynzZZIdMJK/PHedZCdRVWXH5+q7rsPnFKBA5AXku6upuvWRV+61eLnXMHzUfRC+79IXf6T0xIakLsi0JaPC7NtOb8mvoQkorePPaLHgRAEKRFeAn0TR9XcpnU8pEH6BrAbfDhvuBDv+LDDuuYFdu5VDzr92F9UuhOY2s9rDldIT1MA0ye1wbLfVovqyV+8iDB+Zpl0gTioiQejYCZvajFrLsnBMhQW92ox6SzkSKLsHw3Ktgr7981r6QwL8EaN2tJzqIIfsSyAu67tOJnOT2r7WOwdcl3vrn5Li7tqdACStBOEyci/PXSeLpb7NKLxzudTfaqt3vmx5lGsxlJZ2a3nNJxSggD4FVhcqSGx2tFs5CdwzbUlaIL+4U08tsP+o+0BIoP9Y6mi8ogb8H6uvf+iSClm+MbELstT0lea/dnTbG3l1+3aRuZDU1uuLAAAQAElEQVQCFIiYAAP6iFGHuCBmR4EABDLrfRuhl6xrKypRaDdmUC/nXkvQ6z6KXVzYS7vSvbRPpsqKznAfwZUdAYOH7oIc2i5p9DhJuwYNycDcAxZCLt43Z+7iVueth7vOng6j91amBMhjx2/C/gf/rtVV6txvQE5LcrmNnBwa3zJjzxOT0gQJ6ve8bPMgBm1mqjMc9gQ0Nuzebmu9nPduVncWeFtfzaLVRfzktXPytEPIuYyPFKBA9AXy6iyorygLqiLN6trl6kh9hjpivz6pqzaC/13XvvhQHdF/qddwPJ46Cq+qAf8Os+/fp2qW/EcBClAgbAIM6MNGq6+MWRsKiEBhY6JPV7qXtN2bq7GscHdgJK+NNElQPm7iRowas63VFeFlNFiuFJ+ZMQjpaUOxdvWUVhdLk3PeJ0xeDxlRNlJ7I1lXOTTe06h3oHXwFMwHmpesJ3VrajZp57vLc5kXqqmx4a/RuVDlyXwoQIHQCaxQR+cTmtofnQ+2tCYoKFMD/oXJPYPNiutTgAIUCIkAA/qQMMZcJmxQDAtk1vt22L0QNFSUo8hhzKBeRmDl1nH77L8II0dvbznEuqY6GXJBt3S5WFq9BXJ4fZ/UAkydsRoy0i1XqJe2c/IsIK6yw8TT0sbG3YG0p2Xe5pnNjd4WBTRfjggwmxrRXj0DylhdyZbg/baC6mL+owAFoiiQUWNFY0Vwo/NRrD6LpgAFKBCwAAP6gOm44l8CfGYkgSwfL4wnbUpqqsPKAkWeGnKqqkrBmpVTsWPbCMj53RLcyyHqzumAQ36D3AZu/KQN6Na9VAsCDdnQCFfaW2BbW5vc6pQGX6olO1Q8BfXNzep2J8e++pKJSxqpm1zFXmZ5O89ey1sS+Dl18nKRPj+zYXIKUCAMAqvU0fmkDs6dD0OxzJICFKBA1AUY0Ee9C+KwAmxyVAWyfLwwnrOSzZVlKDbgKL1c4Xz18mmQRwng5MJxej4v3ulthMcePUs87vyw1yWgqKCXX02QIFn6xn2lxkYz7PZE99ktr2s83FZQRuV7pxa21E3q6WlngcNh83hRP8lcLn7nsNvkaatJtp3u6k6fVjP5ggIU0IXAjmobmipKdFEXVoICFKBApAUY0EdanOX5LcAVQiuwqz7FrwxNjfVYU+jXKrpInJ+X2ipokyueb1g7ETnZ/ZGb0w+yvKYmGXKFdZkkyOuo4hIwQh04dk+nre8hCJQ8ZXJPH4nX4axr127lSO5U06YZsuNETmVwv9Cga0IJmNer/bB5wzhI0C5XvU/tmwetvi4JZVlVleeLTkkeYu6SXHuamFQH11MmunStgNziT1vo8kfW9RS0S5K62sRW243Mk0l2DnhqsyzjRAEKRFdAvqNSlLZ3p4hurVg6BShAgcgIMKCPjDNLiZwAS+pAoLgxARVN1g5SuS1WRz521RjrgmByLrVrK+QCaYUFvbF10xhs2TgWm9aPx59/7IUlC/fWpj/mz8VvPx8Eedy1c6gWbLquL88lz8TEWnnaaqp3WLFzx/BW6xQV9oIc7i+j1q0Sqy9qa5Lg7Qrs6uKQ/AtnXSUIHzZ8J0ympjZ1ra+3Yt3qySjM76NdmM6ZQIL9kuIeWLVsujqK31ub7Rw9HzAoG7KTQJvp8qdYNZR+c5mlPZW7E4ih9mLPH6nL0GE7tWsi7JmlXTdhxKjtkPo658ljQ70FsoNHnrtPReo2IjsTXOfLjoKhantd5/E5BSigD4FNFTYkVhpwr7M++FgLClAgBgRMMdAGNoECQQjE56q7/Bylb2xswtq8RkNh9e5T2CaQ86UBDodNDc6HYfnSWZCr4ruuYzY3IrVffpvRZEkjOwsW/b4v/lgwFwvm7Y/1ayYhKanW40i2jDCvWTlF27lQXNSzVeBbV5sk2bWZ7HXeDz9vk1idEe669lJ9h4/c4TWo37BuguYgHrKTREzWrpqimUrfjBq7Va3l7n9SV7m7gHtQX1baDQV5qbsT7fkrOwzcd57I+mMnbNL6Zk+ylgcZoZe8XYN62bmQuWswampaXyBSysvL7duyrjzp1KkaU6evggT18tp1ksC/Xt2Z4zpPnstOiJrq1nnLfE4UoEDoBbYV1cOqtN25GPqSmCMFKEABfQowoNdnv7BWehWIkXql+xnQS7MTa0qwsCBBnhpicgZyciu6QCpcq46ib14/rtVt7SSfvv3yIAGp+yHiskwCOTmUWx4HDc6EXGxPgk1Z5j5JUC+H/6enDdMuJCeBpOwE2LVziHtS7XWBOuL95+K9sGXTGBSpI9cSlGoL2vkTjrpKEOsscuDgLEybuRIS9DrnuT6Kg3g41J0k8lwsho3Y6dFFAu4p01djyLB0bWRd8pF1pL2yIyA7a4B2q8HlS2bBeUi/9EH3HqWYOWcZ5E4Fso6nqVv3MszcaxnksHlZR9LIYfcr/5yh7VSRUzA2bRgHKUf6RZbLiP/gobswffaKNsF8XW0ipJ9WLZ+OiooukrzVJH2zdfNorFw2A7Kjp9VCvqAABUImsKzYhiT1uylkGTIjClCAAgYUMBmwzqwyBQwjoNeKpgcQ0Etb8ourUGKgC+TJiO+0GSshgZkEaNIGfya5Sr57QCb5jJu4ETKldK5qGaGWQNFmc6Bf/1zsNXcJRuy5VZ7Ml2BVRnh79S7CgEFZGDN+M2aogaJcYX/6rBXaCP3O7cO1QF2CWE91lCBRRn1zs/urweTQVof3e0ov88JRVzmUX/J2TrLjZNbef6rtWQ7ZgSB3E5ByncvluVz4btSYrdodBYaoAbuYOJe7PkpaCfjFRYy69yiBlCeHx29TA2TZ+SEBt+Qn+czeeylkJ4AcCeGaj6fnsmNn8rQ1kHVkXclDTGWnipyCIUcCyA4HKVPKljsiDB+Z1rJzwTXP8vKukKMEqipTtL5zXeZ8LnnLjod8txF/53I+UoACwQsUl1QFnwlzoAAFKGBwAQb0Bu9AVj+mBCLWGAnoa5r8Pye+S2MVfs81R6yegRYk563LBfDkMO8li/ZGRvoQWG31mDXnTzhvWed83P/g37X5vVML2hxKL0FZaXGPNtWQgFRGhGXUV9aXvA445DdIECjBoAS1spIEiBKwzz1gIebMXYyJU9Zh1JhtWtDfuUuFdr635CXpJYiVfHyZZsxergW6UkZHk+Qfyrp6K69zl0rIYe9z9l0Mp4m0RZ6L+4BB2T7XWYJ42TEyZfoaiJ3YSl4y7XfQfK2/JPBPSq71Vh2v82UdWVfqJHlJnjJJGVKWlCllSx28ZZLaN7/NdiR5eJqkz73lw/kUoEDgAgvzLDDbqwPPgGtSgAIUiBEBBvQx0pFsRjwKBN7mZnXVjAbPVxBXF7X7z1xRhGWl/p3P3W6GIV4oh0OvWjFdO9TZdbS7/4AcyKise3EyKizzx6qj5l3UINt9uQT17vP4mgIUoAAFoidQZDejqbw4oApsc7Q9TSagjLgSBShAAZ0IMKDXSUewGhQIu4BbAf5eGM+5epLSiE35DudL3T0WFPSBBPWuFZORcjmP2nWe+3NJk5xS4z4bSclt57VJxBkUoAAFKBAxgQ2FDbDXB3YhvO31nSNWTxZEAQpQIBICDOgjocwyKKBDga0djFK0V+V+DcX4NMPz1djbWy8Sy+SWZO7lyCi82dzgPrvN63q3K5abzY3ahdTaJOQMClCAAhSIisCWcjMcZWUBl80R+oDpuCIFKKBTAQb0Ou0YVosC4RbYWZ+CvIbAg/KaklKsLGs59D7c1fU5/y5dK9qcCy8XUisv69puHnZ7AuQieK6JevQqhlxYz3Uen1OAAhSgQHQE6hoVFBRVBFx4ZZMVcg2ZgDPgihSgAAV0KMCAXoedwipRIFICW4IYpe9rqcW6vPoAqxq+1br3KIX74fVyHrxclbywoLfHghsbzdi+ZVSrQ/XlFmejx25tuYq9xxU5kwIUoAAFIiawNKdZ/ZwO/JSvNB5uH7G+YkEUoEDkBBjQR86aJVFAdwJbHe2PWndU4f4NRfhfZmJHyYJf7kcOcpj8hMnrtVuoyaH2zlVllH7juglYvnQWdu0cgtycfsjOGgCZt2Th3tpF9CRtQoIdY8ZtxqSpayG3m5N5nChAAQpQILoCK4otcJSXBlWJHQ6ePx8UIFemAAV0KcCAXpfdwkpRIDICW9UR+rImW1CFOUqKsbosIag8Qr2yxdKg3ULNeRu5nr2KkZBo10bbqypTIKP1WzaOxbbNo1FS0kML3PsPzIbchk5uu9ZvQG6bw/ZDXUfmRwEKUIACvgnk15lRVhT4efPOUtLqU5xP+UgBClAgZgQY0MdMV7IhFPBfoBEKJKj3f82/1uhmdmCzTq96L4G93FNcRtv33vcPuN533HnP8H0PWIDZ+yyFHF6f0rkKitL8V+P4jAIUoAAFoi6wMrcRTfXBneIl143JaUiOeltYAQpQgAKhFmBAH2pR5kcBgwkEG9BLc3vWl+CbzOBG+iUfY0ysJQUoQAEKREpgfp4VlurgDrWXuq63d5cHThSgAAViToABfcx1KRtEAf8ENti7oTzIw+61EssKsahIX+fTa/WK9h+WTwEKUIACAQlsqbTCUVIU0LquK8lxV+vV7zrXeXxOAQpQIFYEGNDHSk+yHRQIUMDebMbaEIxc2JQmZOZVIq3aGmBNuJoIcKIABShAAcDepGBbXg2am5qC5livfscVNnKHc9CQzIACFNClAAN6XXYLK0WByAqsU3/shKLEnqjCn9mNociKefgmwFQUoAAFYlLg1ywTEuxVIWnbeo7Oh8SRmVCAAvoUYECvz35hrSgQUYHtjs5ID9HVf3s6ivH5roSI1p+F+SrAdBSgAAX0L7CwwAZLRfCH2ktLK5usWB+indaSHycKUIACehNgQK+3HmF9KBAlgVCN0kv1Uyrz8Gs+D28UC0NPrDwFKECBCAtsr7KisrAkZKWuV0fna5vNIcuPGVGAAhTQmwADer31COtDgSgJSEDfCCVkpRcVlmJDBa98HzJQA2TEKlKAAhQIRkAuXrch1w5Lc30w2bRadz1H51t58AUFKBB7AgzoY69P2SIKBCRQ1JgACeoDWtnDSt1RhzU5DpTVc2TEAw9nATSgAAUo0EpAzptPtpe3mhfMCzmdbJOjazBZcF0KUIACuhdgQK/7LmIFKRA5gdV1PUJaWO+GUvySGdIsmVncCrDhFKBALAssyDWjqaw4pE1cXtcrpPkxMwpQgAJ6FGBAr8deYZ0oECUBuX1dZn2nkJbepaYIP2TxVnYhRWVmHQswBQUoYBiBxQUW1BWH5iJ4zkbnNSRheV1P50s+UoACFIhZAQb0Mdu1bBgFAhNYaQ/9DyBTWQEWFfJ8+sB6hGtFQoBlUIAC0RFYV2pBVUFhyAuXYL4phNeFCXkFmSEFKECBEAkwoA8RJLOhQKwIrKzrAbnNT6jbYy8swLpyBvWhdmV+URFgoRSgQAgEiuwm5OeEPpivarKoo/M83D4EXcQsKEABAwgwoDdAvLveYQAAEABJREFUJ7GKFIikgATzEtSHuszGpmaUFpSiwG4JddbMjwI6F2D1KEABTwKrd5ShWS5t72lhEPPk3PmKJp7qFQQhV6UABQwkwIDeQJ3FqlIgUgLhOOxe6m63O7App1aecqIABbwJcD4F4kDg+801aG5qDEtL5XD7sGTMTClAAQroUIABvQ47hVWiQLQFMus7QS6QF456OKqr8OuuMAzJhKOyzJMCBhBgFSlgNIGfdzhgbrCHpdqLa3sjpyE5LHkzUwpQgAJ6FGBAr8deYZ0ooAOBJeqPonBVo7GyDL9lhSt35ksBCrQjwEUUiKrAD2mNaK6tDlsdJKAPW+bMmAIUoIAOBRjQ67BTWCUK6EFgs6NrWC8qVF9WioU5ih6ayjpQgAJeBbiAAqET+DJNgammAuH6T4L5rIZO4cqe+VKAAhTQpQADel12CytFAX0IzK9JRWMYb/tTW1KC37P5MaSP3mYtKBACAWZBAS8CH6XZkFRT4mVpaGZLQB+anJgLBShAAeMImIxTVdaUAhSItEBWQzIkqA9nuY7SYvyabQ5nEcybAhTQqQCrFR8Cb+9MRvea/LA2VoL5LI7Oh9WYmVOAAvoUMOmzWqwVBSigFwEJ6MubbGGtTmNpEX7K4u3sworMzClgfAG2wIAC76Z3Qt/q7LDXXAL6sBfCAihAAQroUIABvQ47hVWigJ4EJJiXoD7sdSorxHeZDOrD7swCKBA3AmxotAU+z0hCn6rwXwFVgnmOzke7t1k+BSgQLQFTtApmuRSggHEEJKDPagj/bYAs5YX4ZhcPvzfOlsGaUiCGBNiUkAp8visBKRU5Ic3TU2YVTVbMq+nnaRHnUYACFIgLAQb0cdHNbCQFghOQC+P9VtM3uEx8XNtWWYSv0vnR5CMXk1GAAlESYLHeBT5PtyKlMs97ghAu+bm6P4oaE0KYI7OiAAUoYCwB/mo2Vn+xthSImsDKup5Ybe8RkfITq4ohtzeKSGEshAIUoED4BeKmhC93mpBSVRCR9m60d8PC2j4RKYuFUIACFNCrAAN6vfYM60UBHQrMU0fpZbQ+ElWT2xt9ub05EkWxDApQgAI6EzBmdb5Ja0ZSdXFEKt8EBT/zUPuIWLMQClBA3wIM6PXdP6wdBXQlkFnfCfOqI3PovTQ8qa4MX25rkqecKEABClDAm4AO5v+wowG2mrKI1eTn6n5Ir0+JWHksiAIUoIBeBRjQ67VnWC8K6FRgnjoikt+QFLHaJdnL8clGR8TKY0EUoAAFYl0g1O37eXsdTLWVoc7Wa34Z6s7ln2v6e13OBRSgAAXiSYABfTz1NttKgRAI1DabMa8mcqP0UuWuTdX4ckM1Mmut8pITBShAAQpETsBrSTWNCn7aXIXmulqvacKxQIL5hmYlHFkzTwpQgAKGE2BAb7guY4UpEH2BP+t6Yb29e0QrktTswMa0QiwuToxouSyMAhSgAAXaCqRXW7BoUwnQUO+2MLwv59ekqt8/3cJbCHOnAAUoYCABBvQG6ixWlQJ6Evihuj9ktD6SdTI1N6MqNxc/5zGoj6Q7y6IABSjgKrCyxIptOwtdZwX+3I81sxuS8UP1AD/WYFIKUIACsS/AgD72+5gtpEBYBKL5w6q5KBc/5tjC0i5mSgEKUIAC3gV+y7WiOCcyt6Vzr8UP1f0R6R3J7nXgawpQgAJ6E2BAr7ceYX0oYCCB3Yc+RvbQeyePUpKP7zItzpd8pAAFKECBMAt8t8uE+uLoBPMBft+EWYTZU4ACFIi+AAP66PcBa0ABQwtEc8TEUl6Iz3coyKljYG/ojYiVpwAFdC2QWWPBV9ubYKmMzD3m3TEid0SYe8l8TQEKUED/Agzo9d9HrCEFdC0Q7R9aKbUlWLyzFitKE3TtxMpRgAIUMKLAshIbVu2qRGJdedSqH80dx+02mgspQAEK6ECAAb0OOoFVoIDRBaJ9KGSXxipkZRbhx1xeLM/o2xLrTwEK6EdArlVSmpOPpMa6qFXqt5q+iPRdVcLVWOZLAQpQIBwCDOjDoco8KRCHAt9VD0B5U/QuVJdsaoBSnItP0m2ob+L9ieNwE2STKUCBEAlUN5rw2U4L5Fol0fw03e7ojK+rBoaoVYbLhhWmAAUo4JMAA3qfmJiIAhToSCC3IQmfVw7uKFnYl3etyseH20zYVhW9nQthbyQLoAAFKBAmgS2VNu18+c7Vkb8tnWuT6prN+Lp6EJoQzV0KrjXS+3PWjwIUiFcBBvTx2vNsNwXCILDW3h16GE1JrS/CsvRqzC/kIfhh6GZmSQEKxKjAwsIEbMwoR8/60qi3UL5LMuo7Rb0eMVsBNowCFIgZAQb0MdOVbAgF9CHwa00/LKntHfXK9EYV7Pm5+CqDI/VR7wxWgAIU0L3ANxlW1ObnIaW5Lup1le+QP2r7RL0erMBfAnxGAQroV4ABvX77hjWjgGEFPq8ajO31nXVR/8SKfHy+HcioseiiPqwEBShAAT0J7Kqxap+RtooCXVQrqyEZX1fzvHlddEbgleCaFKBABAUY0EcQm0VRIF4E6ptN+LxySFQvkudqnVJXivW7KrCs2Oo6m88pQAEKxLXAkiIb1qRXQD4j9QLxddUg1DRxB6xe+iMy9WApFKBAMAIM6IPR47oUoIBXAb1cJM9ZQWujHWW5BZiXbXbO4iMFKECBuBX4PsuKyrx8JDVF/xB7Zyd8UjkUWx1dnC/5SAHPApxLAQq0EmBA34qDLyhAgVAKyEXyPlFH6kOZZ7B5NZQW4ded9Uir4ghQsJZcnwIUMJ5AXp0Z36c1wlymj0PsnYI/VffHHzq4/oqzPnyMHQG2hAKxLsCAPtZ7mO2jQJQF5MJG31cPiHItWhffWF2F9IwizM/laH1rGb6iAAViWWBpoQXbdpXAXFOhq2b+WdcL3+nse0JXQKxMJAVYFgUMJ8CA3nBdxgpTwHgCP6ojL0t1NvLS2NQMe3ERfthRj43lPLfeeFsVa0wBCvgqIBcF/Sm9ERX5hairb/J1tYikk0Ps5VD7iBTGQigQcgFmSIHoCzCgj34fsAYUiAuBDyuHIq8hSXdtNdVWITuzAD9nmeFoUnRXP1aIAhSgQDACC/IsSNtVBFTpa1Re2pSvfid8rH43NDTzs1c8OMWBAJtIgTAIMKAPAyqzpAAFPAs8WTrO8wIdzG0uK8KP2+1YWWLTQW1YBQpQgALBCWyttOLbHY2oKypEfWNzcJmFYe26ZjPkGivFjQlhyJ1ZUiA2BNgKCvgiwIDeFyWmoQAFQiJgV3/APVQyMSR5hSOTBEc1inPy8UOGCfl2nl8fDmPmSQEKhF9gQY4JmRkFsNbqb1Te2fqPKoZiR31n50s+UoACwQswhzgVYEAfpx3PZlMgWgJy2P2LZaOjVbxP5ZoqirFmZznm5/Hcep/AmIgCFNCFwLpSMxbsqEFdSTGa9Dco32L0XsVwrLb3aHnNJxSgQDQEWGasCDCgj5WeZDsoYCCBLY6ueL18pK5rrDTUw15UgG+3NWBNKQN7XXcWK0eBOBfIrjFjYUYD8rKLUFdr17XGR5VDsbyup67ryMpRgAIeBDhLtwIM6HXbNawYBWJbYJ29O95VR2n03kqrvRIF2QX4fpeC7FqL3qvL+lGAAnEkIBeT+zMX2LqrGLUVlbpv+WeVQ7BEZ3c80T0aK0gBgwqw2pETYEAfOWuWRAEKuAmsUEdp5ArHbrN1+dJcWYKN6SX4LZej9brsIFaKAnEmsL7EhBVp5SgvLkWDDi96594dv9b0w8LaPu6z+ZoCFKCACHAKQoABfRB4XJUCFAheYLE6WvO/qkHBZxSJHBobUV9cgG+21WNZMa+GHwlylkEBCrQWyKw2YWmGHbk5xaiobWy9UKev1th74OuqgTqtHatFAQoYT4A1dhVgQO+qwecUoEBUBH6v6YvvqgdEpexACrXZq1CWm4+v0xTIraECyYPrUIACFPBHoNBuwpLsRmxJVwP5ihp/Vo1q2q2OLnizfERU68DCKUCBOBeI8eYzoI/xDmbzKGAUgZ+q++MHAwX14ppQU4KdGYX4NtOCYgdvcycmnChAgdAK1DQqWJwLbNxZisrSCjTr+Or17i3fYO+GF8rGuM/mawpQgAK6FjBa5RjQG63HWF8KxLDADwYM6k3qr2treSEWbK/BL7kJMdw7bBoFKBBpgSUFZqxMq0BVcSkcDU2RLj6o8lbV9cCr5aOCyoMrU4ACFDCAQNSryIA+6l3AClCAAq4CRgzqpf6dmmrQVJyHT7Y2Y0UJz68XE04UoEBgAmuKzfhtRy0qC4pQa28ILJMorrW0tjferuBh9lHsAhZNAQroViD0FWNAH3pT5kgBCgQpYNSgXprd1VGGkpx8fL2jGatKeEV8MeFEAQr4JrC+xIzF6bUoyC1CfW2dbyvpLNWC2lR8WDlUZ7VidShAAQoYVMCHajOg9wGJSShAgcgLGDmoF62E2jIU5RTgux2NWF3KwF5MOFGAAp4FVhaZsSitBrk5RaiqMmYgLy37paYfPq8cLE85UYACFKBAhARcA/oIFcliKEABCvgmYPSgXlppqa1AYXYBfkhrwBoG9kLCiQIUUAUcTQqWFpgxf3s1ivOKUFNjV+ca99+31QPxDW9NZ9wOZM0pQAHDCgQR0Bu2zaw4BShgIAEJ6j+pHGKgGnuuqqmmEgVqYP+TGtivLbV4TsS5FKBAzAuU15uwINeMP7ZXoqKgCPY6h+Hb/HHlUPxc3c/w7WADKEABChhRIHIBvRF1WGcKUEAXAn/U9sHLZaN1UZegK6EG9vnZhfhpRz2WFvJQ/KA9mQEFDCKQX2fGr9lmrNhRjrriItQ76g1S8/ar+Xr5SCyu7d1+Ii6lAAUoQIGwCeg2oA9bi5kxBShgSIFNjq54sGQiShpj5NZwtVWoyC/At1vt+CXXihKH2ZD9wkpTgALtC6RXW/BDphnr00rQWFqExgbjXbXeUwurmix4pnQs1tm7e1rMeRSgAAUoECGBWAnoI8TFYihAgWgK5Dck4SE1qN/m6BLNaoS0bKtDbndXgPnbqvDlLhu2V/GWdyEFZmYUiJLA5kobvk43Y2t6EUzlRWhqaopSTUJfbHZDMp4tG4e0+s6hz5w5UoACFKCAXwJxGtD7ZcTEFKCAjgQczSY8XzYGS2LsEM9OzXVIqszHqrRSvL/DhhWlMXIkgo62HVaFApEQ2FBmxTc7FWTuykdCVRGU5uZIFBuxMjbau+EF9TM4vyExYmWyIApQgAIU8C7AgN67zV9L+IwCFNCdwEeVQ/F11UDd1SvYCnUzOdCrNh8l2Xn4ZGsz5uUlQC6iFWy+XJ8CFAifQEOzgtXFZszb6UBOVgFs1SXhKyyKOS+s7YNXykehuokX9oxiN7BoClCAAq0EGNC34gjNC+ZCAQpERuDXmn54q3wEqppi8+JyXR1laCjKgxyO/22GGZsqYrOdkdlaWAoFQi+wtdKC37IULN5WjsLcIjRUV4e+EJ3k+GXVIK05gwEAABAASURBVHwWA3cc0Qknq0EBClAgZAIM6ENGGXBGXJECFAhCYLW9B14uG4Vd9SlB5KLvVROb7LBWFCErowDfbm/A4gIrahr58a3vXmPtYlWgwG7G/Dwrfthej127ClFfVoI6R2OsNhflTTbIlex/q+kbs21kwyhAAQoYWYC/CA3Xe6wwBSjgLpDZ0Akvl4/Cyroe7oti7rW1rhJVBQVYoo4IzlNHBndU8dDXmOtkNkiXAsuKbfh6p4I120tgLyqAqa5Kl/UMZaXkoncvqztMeSX7UKoyLwpQgAKhFWBAH1pP/eXGGlEgTgRqmix4p2IEfq7uFxctlltfNagjg2nphfhpuwML8ywoqOOt7+Ki89nIiAlskSvVZ9rw2WYHynLzkSDnxjfHztXq24NcXtcLEsznNCS3l4zLKEABClAgygIM6KPcAXornvWhgNEFvq0eiA8rh0Kuhm/0tvhc/7pq1BYVYt2OYny3sxl/Ftlgb1J8Xp0JKUCBvwSKHWb8lJuI97easEPdYZZQno/ODbF7bvxfLf/r2Q/VA/BexTDYm7mT8C8VPqMABSigTwEG9PrsF6PUivWkgC4Fltb2xgtlY5Aew+fVe4Jvam6GpboM5Xn5+HVrFb7LMGNDOS+k58mK8yjgLrC8JAEfp9nw3eZaoDgXvRzFsCrxMRrvtChuTNDOl/+hur9zFh8pQAEKUEDnAgzodd5BsVU9toYCkROQYF6C+j9q+0SuUB2VZGlwwFJRhJzMAvy6vRa/Z5uwuZzn2+uoi1gVHQhsVHd4/Zptxtdb7CjNyUO3mnykmqp1ULPIV0HOk5fPTHmMfOkskQIUoAAFAhVgQB+oHNcLvwBLoECQAnLY/SeVQyCTPA8yO8Ou3lhXB0dpMTIzCzFPHbn/JQNYXWJBTSMPyzdsp7LiAQmUOMxYUpSAb9JN+EYdic9Wd3g1lhYhob4moPxiZaUfqgdoI/MyQh8rbWI7KEABCsSLAAP6eOnpOGgnm0gBbwIySi8jTzJq7y1NvMxvcNSjqaIUhTmFWLatFD/tbMKSQgsK7TxXNl62gXhr57YqG37MScCn2xUs2lqOyrw82KqKYWuoizeKNu2VAF5uSfcDD7FvY8MZFKAABYwiwIDeKD3FeoZagPnFmUB6fQokqJfgPs6a7rW5joZmoFoNcPILsWZ7EX7Y0YDfcy1I463wvJpxgf4FHE0KlpYk4rNdiXh3UzO27SyEUpKHLnUlSES9/hsQoRrKofXymSiPESqSxVCAAhSgQBgEGNCHAZVZxqIA2xQLAnLYvRx+/37FMJQ0JsRCk0LWhmY1tjfVVsJRXKhd2fu7rXb8mGnGmlIbGpp5aH7IoJlRWASyaq34IS8Zb21PwHsbGlCRk4vOlbno01gWdxe26wi4ttmML6oG8xD7jqC4nAIUoIBBBBjQG6SjWE2DCbC6uhZYVtcLz5WNgTzquqJRrJzFUQOlvAgF2fn4cXMVvt6pYHGhDUU8ND+KvcKiXQXWlyfgf1mJeG2zBd9vroapKBv96vIwQKlwTcbnLgLr7d3xXOlYzK9JdZnLpxSgAAUoYGQBBvRG7j3WPWYE2JDIC8gIvYzUyyTPI18D45RobXQgoboEVfn5WL29CL+n2bEoB9hUZgYvrGecfjR6TbdW2vBbng1f7jThi0125GbmIbksF4MaCjHEGp9Xpve1T52j8q+Vj0R2Q7KvqzEdBShAAQoYQIABvQE6iVWkgJsAX4ZQQEbpOVrvO6gcmu+oqUFNSSmysoqweHMJFqXVYGluM7aUmxjg+07JlO0IyHnwq8oS8EO2DZ9vV/C/jbXYtSsf9UX5SKouRqfGmnbW5iJXAY7Ku2rwOQUoQIHYE2BAH3t9yhZRwE2ALzsSkBF6GamXSZ53lJ7L/xJoagZqauyoKC5DRmYxFm0qweIdlViS3YhNpSaU1/Nr5i8tPvMmUFZvxuLiRPwvIwGfbG3GdxsrUZSVB1NpPlLqSpDcxCvSe7PzNr+qyQI5V56j8t6EOJ8CFKBAbAjwl1Zs9CNbQYHQCcRxTjJa/wzPLw16C6iqbUBlaQWysovx55ZiLNxajvnp9VicZ8K2SgsaeZG9oI2NnkF2nRW/FSTio502fLipCYs2l6AqNxfJFXno6ihDMng1+mD6WO7m8VTpOJ4rHwwi16UABShgEAEG9AbpKFaTAnoViLV6lTXZIKNaT6s/hnk7p9D0bq2jCfaqKlQVFSN9VyF+3VCCH7fW4ecMBcsKLcipNYemIOaiW4GMajMW5VvwdZqCzzbasXF7AeoLctG9Oh89GsthU5p0W3cjVWyToyueLxsDuZtHUWOikarOulKAAhSgQIACDOgDhONqFKBAQAKGWWlnfYp2W6d3KoYjixeRCnm/KY5aNFeUoCy/EBt2FOHXjWVYuqMCizLqsTQP2FBqRh4D/ZC7hzNDR5OC9GoLVhZbsDBHwe+76vHH9kqtb7fsLEJNYSESakrQuYnnv4e6H/IakvBhxTC8XDYa2xxdQp0986MABShAAR0LMKDXceewahSgQPQFVtb1xFOl4/Ft1UBUN1miX6EYrUFjUzMqahtRU1GFiqJS5GQXYZ0a6P+8oRSLt1dggRyynwusLTFDRntrG5UYldB/swrtZqwrs2F+vhU/Zpjw/Y4G/LK5Cr9vLMG2nYUozi1EbUkJHJVVqK5rgPSt/ltlzBo6mk34sbo/5PD6pXW9jNkI1poCFKAABYISYEAfFB9XpgAFdCUQpso0NCv4uaaf9qN5cW3vMJXCbD0JyFX1q+oaUSeH7BeXIj+nCDLau3BTCX7fXI7vtznwbbqCH7OsWFiYgE0VNpQ4eAi/J0t/5sk2v0sdbf+z2Ibvs234LM2MT7c04pv1VVi9rQh5WfmwFxZAqSiGubYSTQ08590f31CklWt+PFk6Ht9XD0BdM7f5UJgyDwpQgAJGFGBAb8ReY50pQIGQCPibSWFjIj6uHIoXysZgs6Orv6szfYgFHA1NMNurYa0qgVJWgNr8PGRl5GPF1t2H8M/bWo15aQ78tqsJ87MVLM43Y1WxBZvLLciuMaOyIf6+AuVq8hk1FmyssGJFsRV/FFgwP8eE3zObtUPkF6bVahcxnLehBFvV0fby3HyYS/PRuaYIXeorYOPF6kK8Ffuf3XZHZ7xaPgpyV47chiT/M+AaFKAABSgQUwLx92smprqPjaEABSIo0FLUVkcXvFQ2Gh+pwX0+f1C3uOjpiRzm3eBwoKGmGvWV5bCXlqCqsAhFuYXIzCzExrQiLNlcjF82lGLBlnL8tq0Gv6jB/487m/BjhoKfsiz4NdeKBQUJ+LM4AevKbUirtqLAbkZNoz6+OmUUvUitz44qK1aWJeD3wiR8nZOMjzOS8V5aIt7ZZsM7W0x4f2MjPllvx1frKrBsSxG2pBUiO6MAJbkFqC4ohL2kGI7yMsgh8rU1dah18AJ1etqWnXUpbkzAZ5VD8FzZWGywd3PO5iMFKEABCsS5gD5+lcR5J7D5FKCAMQWW1PaGnLv6U3V/yLmsrVvBV0YQaGoG6uqbUG+3o0kN/pXqcigVJUBZIRqLC1BXkIfy3DzkZeZjx84CrNlWhEWbiiHn9s/bVIb56s6ABdsqsGB7NebvqMX8tDosSHdgYUYDFmU1YnF2E5bkNmNBNvBrpoLvM0z4Mt2CT3Za8d4OG97bbsX72y14f6sZH2xV8OEW4KMtTfhkcxM+29yALzY58OWmOny1sQbfbqzCDxsr8PPG8t3lq6Poq9T6pKUXoDgrD478HCSUZKNbRTZ61+Qi1Z6P1Ppi9GqqQFfUIFFpNEKXsI5uAuomink1fbXPmoW1fdyW8iUFKEABCsS7AAP6eN8C2H4KUCAogdpmM76rHqD92F5e1zPwvLimoQTk3P6GxmbY1Z0BdfZG1NU5YK+tg72mFnVV1aitqERNWQWqSstRWVyGutJSNJaXwFxRjKSqQnStLkDv2nz0ritAr7pC9HIUoaejBD3qS9G9vhxdG8rRuaESnRqrkdRYi8QmO6xN9TA1NaK5qQlSvqHAWNmABFbbe6ifLePxVdUgVDZZA8qDK1GAAhSgQGwLMKCP7f5l6yhAgQgJ5DQk472K4XilfBTWR+Bw2Ag1i8VQgAJREJDPEPkseat8BHbVd4pCDVgkBShAAQoYRYABvVF6ivWkAAUMIbBRDeZfU4P6F8tGY406uqaTSrMaFKCAAQTW2btDrs8hnyHyWWKAKrOKFKAABSgQZQEG9FHuABb//+zd+bddZXkH8CdiQoTMCUQCJmQiIZOC9h/ralcHu2hrKwoqOCBWS0FQ4lDQal1YKotqVYo2ICKloAgoOCV3HnLne93PIbJCzF3c4Zyzh/P5Acg9d+/9Pu/nvRf47ne/7yZAoJkCz09vjnuL2bU7hw7HEx7Fb+Yg6xWBNgnkzb9PDx2Ke4YPxHPFvzvadFmXIUCAAIEeEBDoe2CQG9VFnSFQM4F8xdT9I/siN8/74eSOmlWvXAIEOinwo8lt8akiyOfNv+enN3WyKdcmQIAAgYYKCPQNHVjdek3A3wlUReDlmQ3xxZG9cfvAkXhs4oqYjzVVKU0dBAh0WSCf2vnk4OH43Mj++Jkg32V9zREgQKBZAgJ9s8ZTb1Yn4GwCHRd4ZfbyeGD02ritCPbfndgZMwv+NdxxdA0QqIjAqckdcUcR5POpnZ/PbKxIVcogQIAAgToL+D/JOo+e2ksW0DyBlQvkrvhfHd0dHxk4Gt8++/bI19+t/GrOJECgygK53CaX3Zwc2RsvCvJVHiq1ESBAoHYCAn3thkzBtRVQOIGLCJyeWx9fH3tHMWN/NB45e1WMza+9yFE+IkCgjgKPT1wRHx080lpuk8tu6tgHNRMgQIBAtQUE+mqPj+p6WEDXe0ugf+7SeGjsmiLYH4mHx6+O386+rbcA9JZAQwT6it/lR4ubc7ms5suj18YvZy5vSM90gwABAgSqKCDQV3FU1ERg+QLOaIjA0Py6ItDvilsHjsW9wwfiqaltsdCQvukGgSYLPD21NT4/sj9uGTge3yhuzr06K8g3ebz1jQABAlUREOirMhLqINBVAY3VQeDHRUC4b7gICP3H45vFrH2uu69D3Wok0CsC+TuZv5u3FDfgPlvcgHtyclvMLXiDRa+Mv34SIECgCgICfRVGQQ0Eqi6gvlIFTs+tj2+N74oPDxyNe1qhYXvMee1dqWOi8d4VmFp4S/zv5I74l+GDrd/J/N38nSUyvfsDoecECBAoWUCgL3kANE+giQL61DmBnxSz9p8f2Re39h9rrbn/1exlnWvMlQkQeF3gpZkN8bWx3XHrwPH4wsje+L+pLa9/zx8IECBAgEBZAgJ9WfLaJUDgDwL+uQKBM8Wsfe6Kn6+9y5nCU5PbY7aYOVzBpZxCgMAiAqPza+P7E1fGnUOH4hOD18d3zu6Mwbl1ixztYwIECBAg0H0Bgb775lokQGBVAk6+UCBnCk8Ws/a5jjfQnfgYAAAOnElEQVQ343rFZlwXEvmawLIEnpveHLlDff5OPTi6J16Y3rSs8x1MgAABAgS6JSDQd0taOwQIlCPQQ632n3td1u0DR+KuoYOtdb5j82/tIQFdJbBygRdnNrY2n/zo4JH4zNB18fjEFXHW78/KQZ1JgAABAl0REOi7wqwRAgTqItCUOp+d3tJa53tz/4nI3bcfm7gy+orA35T+6QeB1QrMx5rImfjX1sUfizsGD7c2n/zljNfNrdbW+QQIECDQPQGBvnvWWiJAoHkCle/R5MIl8fTU1nhgdE9kuP+noUPx6Nmr4lWb6VV+7BTYfoH8fcjXQebj9Df3H2/NxOe6+N/apb792K5IgAABAl0REOi7wqwRAgQIpED5f/10elPkOvvbBo5GPlr80Pg18cL0xvILUwGBDgkMz69tLT/Jt0O8v/9E3Dt8oPU4/YAnVjok7rIECBAg0E0Bgb6b2toiQIDAcgQ6fGw+WvzI+FVx59Dh+GD/8fhKMYufG+zN2C2/w/Iu32mBM3Pr43sTV8bdwwdbT6Z8YWRvPDm5Pcatie80vesTIECAQJcFBPoug2uOAAECnRJYzXVPnwtA+Qq8nMU8WQSgJ4oAlK/tWs11nUugWwK/mr2stZzkU0OH4gPnblA9M7Ul3KDq1ghohwABAgTKEBDoy1DXJgECBMoXWLSCkfm1cWpyR9w/si8y3N89fCC+X8x2Wme8KJlvlCDQN3dpa9b938Z2x8cGj8RHBo62lpP8bNor5koYDk0SIECAQEkCAn1J8JolQIBAHQSmF94Sz0xtjQdH98StA8ciNxLLtcj/fXZnvDyzoQ5dUGNDBPKGUr5KLje0+1DrZ/FE/OFn8Rd2pm/IKOsGAQIECCxXQKBfrpjjCRAg0MMCfXPrX58V/fjg9fG3fe+Ku4YPxn+O74rccG92Yc1rOv5OYJUC+Qh93jj63Mj+1pMieUMpw3yG+t/YlX6Vuk4nQIAAgaYICPRNGUn9IECAQAkCucb+2akt8R/jV0e+Eu+9fTfGJwcPx7+PvSNyg72JhUuWVJWDCPxiZkM8evbtkfs45I2ifIQ+H6f/0eS26J+7FBABAgQIECBwEQGB/iIoPiJAgACBlQnkBmQ/n9kY/3UumL33zI2ttc0Pju6JDGa5Pn9lV37DWb5ogED+nHxrfFfrRtBfnnl3fGzw+vjGuRtBeaOoAV3UBQIECBAg0HEBgb7jxBogQIBAbwvko9O5qV4+Ov13fe+Km/tPxBdH9rY22st34I91/FVive1fdu/H5te2lmN8u7jJc3JkX3x44Gj86ek/aT3J8c3xq1vfy70ayq5T+wQIECBAoI4CAn0dR03NBAgQqLFA7k7+w8kdkbP2+Q78m/puiPwrH9XPzzL8lxr0a2xbdum5cd2Tk9uLmfZr4jND10XewLmpuImTyzG+Xsy+nyq+9+vZy8ouU/sECBAgQKAxAgJ9Y4ZSRwgQIFBfgbFilj4fwc4wn6G+TkG/vuorr/xsMV4vTG+K3LQun7a4rZh1/7PT72m9CSF3nn/07FXx3PTmsMRi5cbOJECAAAECSxEQ6Jei5BgCBAgQKEWggUG/FMeVNDofa2J4fl28Mnt5PDW5LR4auybuGjoY7+t7Z/xN3w1x59ChyE3r8mmLV4tZ9zx+Je04hwABAgQIEFi5gEC/cjtnEiBAgEBJAosF/b868+7WGv1PDF4fnx0+0HqsP1+p9z8TV8QzU1sid1IfmLs0Zhbq8p+/9gNPLlwSp+fWRy5ryI0Kv3N2Z+sR+ZMje+PTQ9fFhwaOtZZA5Iz73xfh/faBI3HfyP54pJh1f3Z6SwwVIb/9VbkiAQIECBAgsBKB3v0/mpVoOYcAAQIEKi0wVQT1XKP/0syGeHpqa2vjvXyl3r+OXht3Dx9s7aT+j/0n4i+K4P/XZ26MD/QfjzsGD8e9w/vjK6O7I3dd/0ER/vNVfK/MXB5Dc+tibmFN5fqcNWUwz93gB4obFL+bfVvkLPlLRb+z9seLPmRfcvlC3tj4eHGD4/3n9fuD/ceLGfbDkRsVfm1sd+Qj8qcmd8Tz05vjN8W18oZJ5TqtIAIECBAgQOCPBAT6PyLxAQECBAj0gkAG4jPFTPWLMxvjx1Pb4nsTOyN3Xf9SEf7vKsL/7YNH4n3974w/P/OeyNnqfLVavoYvN3nLmesMyBmMc0Y7Z7EzNOfGfrkBXD6afs/wgbivuFFw/8i++FIx+/3A6J74anHTIDeHy8fXHx6/ujUznp99uWgzj8vw/c/FLHk+zp6vccsd4fOmwz8UddzUd0PkEwhZS9aUNyTyfe15g+KWYlY917HnkwlZe14v+5J7EuSNjZeLoN9fBP+Z4obH+WPrzwQIECBAgEC9BQT6eo+f6gkQIECgCwK5PjxfrTaxcEmMza9trS3PgHy6uCGQM9q5zjxDc27s99PpTfHs9Jb4ydTWeKq4UfDE5Pb4QTH7/djElfHd4qZBvr4tH19/eHxXa2Y8P8sZ9Twuw/f/T2+O3HAulwf8evayyJsOg3PrinbfGvkEQtbShS5frAmfESBAgAABAhUTEOgrNiDKIUCAAAECzRDQCwIECBAgQKDTAgJ9p4VdnwABAgQIEHhzAUcQIECAAAECyxYQ6JdN5gQCBAgQIECgbAHtEyBAgAABAhECvZ8CAgQIECBAoOkC+keAAAECBBopINA3clh1igABAgQIEFi5gDMJECBAgEA9BAT6eoyTKgkQIECAAIGqCqiLAAECBAiUJCDQlwSvWQIECBAgQKA3BfSaAAECBAi0S0Cgb5ek6xAgQIAAAQIE2i/gigQIECBAYFEBgX5RGt8gQIAAAQIECNRNQL0ECBAg0EsCAn0vjba+EiBAgAABAgTOF/BnAgQIEKi1gEBf6+FTPAECBAgQIECgewJaIkCAAIFqCQj01RoP1RAgQIAAAQIEmiKgHwQIECDQYQGBvsPALk+AAAECBAgQILAUAccQIECAwHIFBPrlijmeAAECBAgQIECgfAEVECBAgEAI9H4ICBAgQIAAAQIEGi+ggwQIEGiigEDfxFHVJwIECBAgQIAAgdUIOJcAAQK1EBDoazFMiiRAgAABAgQIEKiugMoIECBQjoBAX467VgkQIECAAAECBHpVQL8JECDQJgGBvk2QLkOAAAECBAgQIECgEwKuSYAAgcUEBPrFZHxOgAABAgQIECBAoH4CKiZAoIcEBPoeGmxdJUCAAAECBAgQIPBGAV8RIFBnAYG+zqOndgIECBAgQIAAAQLdFNAWAQKVEhDoKzUciiFAgAABAgQIECDQHAE9IUCgswICfWd9XZ0AAQIECBAgQIAAgaUJOIoAgWUKCPTLBHM4AQIECBAgQIAAAQJVEFADAQICvZ8BAgQIECBAgAABAgSaL6CHBBooINA3cFB1iQABAgQIECBAgACB1Qk4m0AdBAT6OoySGgkQIECAAAECBAgQqLKA2giUIiDQl8KuUQIECBAgQIAAAQIEeldAzwm0R0Cgb4+jqxAgQIAAAQIECBAgQKAzAq5KYBEBgX4RGB8TIECAAAECBAgQIECgjgJq7h0Bgb53xlpPCRAgQIAAAQIECBAgcKGAr2ssINDXePCUToAAAQIECBAgQIAAge4KaK1KAgJ9lUZDLQQIECBAgAABAgQIEGiSgL50VECg7yivixMgQIAAAQIECBAgQIDAUgUctzwBgX55Xo4mQIAAAQIECBAgQIAAgWoI9HwVAn3P/wgAIECAAAECBAgQIECAQC8INK+PAn3zxlSPCBAgQIAAAQIECBAgQGC1AjU4X6CvwSApkQABAgQIECBAgAABAgSqLVBGdQJ9GeraJECAAAECBAgQIECAAIFeFmhL3wX6tjC6CAECBAgQIECAAAECBAgQ6JTAxa8r0F/cxacECBAgQIAAAQIECBAgQKDSAosG+kpXrTgCBAgQIECAAAECBAgQINDjAu0K9D3OqPsECBAgQIAAAQIECBAgQKC7AiUF+u52UmsECBAgQIAAAQIECBAgQKBpAvUI9E1T1x8CBAgQIECAAAECBAgQILBKgUYG+lWaOJ0AAQIECBAgQIAAAQIECFReQKCPqPwgKZAAAQIECBAgQIAAAQIECFwoINBfKPKmXzuAAAECBAgQIECAAAECBAiULyDQd3oMXJ8AAQIECBAgQIAAAQIECHRAQKDvAOpqLulcAgQIECBAgAABAgQIECCwFAGBfilK1T1GZQQIECBAgAABAgQIECDQowICfU8NvM4SIECAAAECBAgQIECAQFMEBPqmjGQn+uGaBAgQIECAAAECBAgQIFBZAYG+skNTv8JUTIAAAQIECBAgQIAAAQLdExDou2etpTcK+IoAAQIECBAgQIAAAQIEViEg0K8Cz6ndFNAWAQIECBAgQIAAAQIECJwvINCfr+HPzRHQEwIECBAgQIAAAQIECDRcQKBv+ADr3tIEHEWAAAECBAgQIECAAIG6CQj0dRsx9VZBQA0ECBAgQIAAAQIECBAoXUCgL30IFNB8AT0kQIAAAQIECBAgQIBA+wUE+vabuiKB1Qk4mwABAgQIECBAgAABAksQEOiXgOQQAlUWUBsBAgQIECBAgAABAr0pIND35rjrde8K6DkBAgQIECBAgAABAg0REOgbMpC6QaAzAq5KgAABAgQIECBAgEBVBQT6qo6MugjUUUDNBAgQIECAAAECBAh0TUCg7xq1hggQuFDA1wQIECBAgAABAgQIrFxAoF+5nTMJEOiugNYIECBAgAABAgQIEDhPQKA/D8MfCRBokoC+ECBAgAABAgQIEGi2gEDf7PHVOwIElirgOAIECBAgQIAAAQI1ExDoazZgyiVAoBoCqiBAgAABAgQIECBQtoBAX/YIaJ8AgV4Q0EcCBAgQIECAAAECbRcQ6NtO6oIECBBYrYDzCRAgQIAAAQIECLy5gED/5kaOIECAQLUFVEeAAAECBAgQINCTAgJ9Tw67ThMg0MsC+k6AAAECBAgQINAMgd8DAAD//wOpNxAAAAAGSURBVAMAD5R+3V3FkQU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36" name="AutoShape 4" descr="data:image/png;base64,iVBORw0KGgoAAAANSUhEUgAAA/QAAAJACAYAAAAjCS21AAAQAElEQVR4AezdBWDbZtoH8L9MgaYMKTMzr1vHzDe47dvdjeHGfGOmGzMzM96YuxXWdmXmNA0zkx369Kh15jh2YrZk/7cqtqVXL/xeGR69AlPPv53ezIkG3Aa4DXAb4DbAbYDbALcBbgPcBrgNcBvgNsBtwFjbgAl+/cfEFKAABShAAQpQgAIUoAAFKEABCuhBILwBvR5ayDpQgAIUoAAFKEABClCAAhSgAAViUEBXAX0M+rJJFKAABShAAQpQgAIUoAAFKECBsAgYOaAPCwgzpQAFKEABClCAAhSgAAUoQAEKGEEgjgJ6I3QH60gBClCAAhSgAAUoQAEKUIACFPBNgAG9NyfOpwAFKEABClCAAhSgAAUoQAEK6FiAAX2IOofZUIACFKAABShAAQpQgAIUoAAFIinAgD6S2n+VxWcUoAAFKEABClCAAhSgAAUoQIGgBBjQB8UXqZVZDgUoQAEKUIACFKAABShAAQpQoLUAA/rWHrHxiq2gAAUoQAEKUIACFKAABShAgZgXYEAf813ccQOZggIUoAAFKEABClCAAhSgAAWMJ8CA3nh9Fu0as3wKUIACFKAABShAAQpQgAIU0IEAA3oddEJsV4GtowAFKEABClCAAhSgAAUoQIFwCDCgD4cq8wxcgGtSgAIUoAAFKEABClCAAhSggE8CDOh9YmIivQqwXhSgAAUoQAEKUIACFKAABeJVgAF9vPZ8fLabraYABShAAQpQgAIUoAAFKBAzAgzoY6Yr2ZDQCzBHClCAAhSgAAUoQAEKUIAC+hVgQK/fvmHNjCbA+lKAAhSgAAUoQAEKUIACFIigAAP6CGKzKAq4CvA5BShAAQpQgAIUoAAFKECBYAQY0Aejx3UpEDkBlkQBClCAAhSgAAUoQAEKUKCVAAP6Vhx8QYFYEWA7KEABClCAAhSgAAUoQIFYF2BAH+s9zPZRwBcBpqEABShAAQpQgAIUoAAFDCfAgN5wXcYKUyD6AqwBBShAAQpQgAIUoAAFKBB9AQb00e8D1oACsS7A9lGAAhSgAAUoQAEKUIACYRBgQB8GVGZJAQoEI8B1KUABClCAAhSgAAUoQAFfBBjQ+6LENBSggH4FWDMKUIACFKAABShAAQrEqQAD+jjteDabAvEqwHZTgAIUoAAFKEABClAgVgQY0MdKT7IdFKBAOASYJwUoQAEKUIACFKAABXQrwIBet13DilGAAsYTYI0pQAEKUIACFKAABSgQOQEG9JGzZkkUoAAFWgvE8auUpETcf8EZ2PbO8yj8/C3kffoGfnviPhy11/Q4Vvmr6acfegCWPvcw8j97U/PZ+PozuP60k/5KsOdZ/549cOJ+c3D2kQfjicvOx8v/uRS/PnqPtm7aey8i88NXsePdF3Hy/vvsWSP+Hny1jD+Zv1rM7egvi3h7tt/k8Tj1wLm45fRT8NxVF+HTu27E70/8F5veeAbp77+sfTZ/fOf1umfh+1z3XcQKhlGAAX0YcZk1BShAgVAKxFJeD/77LJx71KHonpICRVFgMZsxcehgPHHp+VqAGktt9bctEpzfdc4/MaJ/X5hNJs2nT/euuOaU4yFuzvzkh/gPD92Jl6+9FI9cdA7kB+2J+87B5BFDtXW7JCcjKcGm5WE2Kc7V4urRV8u4QnFrLLcjN5A4eik7AT+/+yYtkL/678drgf0BUyZgwtBB6N2tK2THq3w2m00mXavwfa7r7mHlIiCg73doBABYBAUoEJiA/Ahc9+pTKPribb+nRU8/0KbQQPKTHyNtMuIMp0Crx0B83ftWRot3ffAyVrz4qDaKc/mJx0BG9loV5MOLv82djcNnTdUCTffkPbt0xsn77e0+O65en3nYQejaKblNm+WH9WEzp2LaqOHaspyiEsxbvQ7bsnLgaGjQ5vFPawFfLVuvFV+v4mU7CuYzUEaqT1VHsb1tGbLzbdnzj7T6Llz50uMt71VP68n3l/tnrLfX8l0r9feUTzDzlm7cgiWbtqK4ohLNzc3BZBXVdfk+jyo/C9eBAAN6HXQCq0ABIwpU1dYho6AQtXaHz9VvaGxEYVk5tmfntllH8isqr4CjvuPARPKRHyB5JaVt8uEMzwLim5abh/LqGjQ2NXlI9Ncs+WEn/SrrOCfpF7PJhE6JiRiS2gcyinPHWadhuRrcf//gHThmzsy/Mujg2fB+fZFsS/Caali/VK/LYn3BXuNGo4e6U8NbO3t0TsGoAf20xTty8nDF0y9j78tuwM2vvK31rbaAfzQBfyy1FeL0T7xsR/JZ5u93lnxWllRWYUtmNkqrqr1uIQdMmQg5isY1QZ9uXbDvxHGus1o9zykqxq78AtTU2dsNpu2Oeu27VurfKoMQvHj/1wU49qZ7MOPCazB/7cZ26xGC4sKSBd/nYWFlpgYTYEBvsA5jdSmgF4FV29JwjPpDYND/nYdbX30XEox7q5v8KPrk9z8w8vSLMO7sy3DWA0+2SSr5HXTNrRh95sW47oU3sCE9s82PCwni73/vEy2fMWdeggfe+7RNPpzhWUB8/3brfzHiXxfipNsfwFJ1VEYCd0+p69UdL8/+71sM/ccFLVP/U87BhY89j8UbNkN2qGDPijaLBTPHjMSr112mjdrL8z2LvD7IjoUah93r8p25+V6XxfoC6ZcSdbTMWzsluNjmYYfYG9//ij/VPvW2XjzOD9QyHq2cbY7l7Ug+A+U7a9zZl+LJT79CRU2Ns9keHyWIl/Sjz7gYR1x/J35avtpjOpk5ZcRQJCe03kmZaLNhnwljZbHH6aEPPlcD6Wsx+LTzccJt92PR+k1ochkllwD+1W9/xqyL/6N910r9PWYUgplS1nu/zDfkTkG+z0OwATALwwswoDd8F7IBFIi+wAtffY+PflvYKtBzrZUE+x/MWwD50eA639NzSfP697+oP2Duxpod6S1JZJTi+S+/w6Mf/c+nfFpW5JM2AvLD8anPvtYOs2yzsJ0Zn87/A8fdch/+8/zrcD86Qg4Hl1H7d26+GucceUibXFxn/G/Rn/hx2WqPRwrITptPFyx2TR7255/dfWOrQ2WL9pxGEq7DXDtq0Fs/zYMcSeGeTnakSFDh7Yd9flm5+yqGfy2HGUs/OPvE9VH6raMGBmrZUb6xvDwWtyPX/pLvmHve/gh3v/Whx/eZM6185yzfst350uujnGc+Y/RI7VoX7onGDhmo7fB0n+/+epEazL/78++Q0XpZVudw4NkvvsUNL72JnOISmRX2qaCszK8j7sJeIT8KCPR9Huznix9VZFIKhFWAAX1YeZk5BeJHoMbuaDW64NrypqZmj8Gbaxr35/Kj69dVa1vODZYfmb+v2eCejK8DFKix21Hf0BjQ2u+oPzyveuZVjz80e3XtAjkU//rTTmw3b/mh+tp3P6O0qko7EkOC1fXpGbjq2Vfw+YIl7a4b6wtllPSO19+DHAotR7fIkRQFpeV47OMvtR/4sd7+ULaPlqHUjK28ZNv4ZeUa7fPHU8v69+qBI2ZN87So1bwjZk1H3x7dWs1zvkjt3g2HzpjifNnu48gB/WCzWrQ027JyITuwtRf806GA9CU/MztkYoIYFmBAH8Ody6ZRwOgCcq69nLst7aiqrYW3kUlZzimyAj+rP4TlcFAZSXIvWUasLjzuSMiVh92XOV/LDpubXn4bo06/GL1PPBN9Tz4bB151C75butKZxI/H2EsqO032uuQ6pJ50luYz/pzL8NAHn8VeQyPQIlpGANmgRSzZuBWyc9NT9buldMLcid4PmXeuM3vsKHTxcBFLWW6zWNo9j17SOCe5dojNYtGOdFuwbgOPRHPC+PjI97mPUEwWkwIM6GOyW9koCsSGQG5JKSprarXGyGH72hP+0Y2AnIe6evtOj/WRq7RfcvxRGDNogMflUZ3JwilAAQqoAr+vWY/cYs8XV5XTiGaOGaWmav/frDEjYVK83xZSroB/6PT2R+llJ+i4wYO0gkorqzB/zUbtOf9QgAIU8EWAAb0vSkxDAQpQgAIeBWSkXs419bRwaL9UyK3tPC0z0jzWlQIUiE0BOa1FLqomp7V4auFw9TOsvcPuZZkcmi+nxni7dWS3zinYp4OR/kOmT0Zqj65aFaRO8rmqveAfClCAAj4IMKD3AYlJKEABClDAs8DvazZArm/gaamMWs2dNA4z1REsT8tjdB6bRQEKGEhgycYtXg9v7+iwezkkX9LInSmWbtzqsdVWsxlzxo/xuMw5c58J49C1UyftmjEL129yzuYjBShAAZ8EGND7xMREFKCAUQTmThyH56+6CMuefwSZH76Kws/farmCedZHr2LTG89ArsR+xuEH4eX/XKote+Ky8ztsnhwSecnfjoLcc33Huy8i/7M3tXXlqttSRsYHr2hlSl7tHWY+bdRwnHrgXNxy+il4Tq3n1/ffhgVP3Y8tbz0HyaNAre9jl5yr1UfKvPX0U7HixceQ9+kbWnnZH72m1UHaqSWK8h+5rkF6nvfbzLlfFMq9/Z/edSN+f+K/Wr+kv/+y1s6P77y+w1ZJ+wPt5xv/eTJyPnld85T+23/yBI/l9evZHZ/ffVNLOkkr68n6ssJhM6fiX4cegIcuPEvbln599B4sfe5hpL33IrLUbU0eT95/H0mq7dR49brLse2d57VtUraZ7e+8gGevvBDSz1D/69+zB07cbw4uPv5IPH3Fv/HmjVfit8fvVfv/UYiN5Ln21Sc7DA7UrLz+k23v2wdux873XtLqIW2SbUveF69cdxnE1dvKckVoWd9123X23a4PXtb6zrntOvNwb9N7t16j9feKF3e3Kefj1zH/yf86k2uPn7ncdUD8pR+0BW5/pN+k/q7TulefgtTTvdxgLeU9fdsZp+KXR++G9JuYOcuVvpTPmrVq30g5zj53q26rl+7vg/Y+B2TFY+bMhLwvtr79fMtnj5Sbpm5r8h46eNokSRaxSbYDf7cjWUe2Y6dbR4/r9vSls1Hy2dreOouefsCZ1K/HrxYvQ3ZRicd1OjrsfvqoEZA0Mqr+zdLlcF6l3j2zUQP74W9zZ7vPbnk9afgQ7bD94vJKLPIzoJf3rHwWrnr5ce1zx9VI3l9b1O8W2b7kO6+lwACfyPvq8UvPg5TlfA/Idijv/9+euA9XnHRsy+dZR0XI5558p8p2JHV05if1l+/XnepnlOR5/wVnaJ+Lm998Fu7bhNTH38/Mz0Lw+eKtbZHsC2914Pz4FGBAH5/9zlZTIOYE5Iv95WsvxUe3X4dTDpwLucBQos2KvJIyfLNkOT76bRHW78xQf2wk4cjZ0/HYxeeoP7D28snhrrP/oQZVj+Huc/6pBWZdkpO0K5DLbdzW7kjXruCfnJiglXm6GuBJYCd1kTq5FiA/SH96+C4tkL/678drgf2ccaMxbvBA9OzSGZKHjGqbTCYctdd0SD5XnnwshqT21n40Sl4JaptkxPsJ9UeVPMq8aE/peQVerxRts1gwcehgrYqe2i+3upswdBB6HukqawAAEABJREFUd+uq9k2i1k6zyftXk5iK7Udh6Getkj7+keDh/VuvxZPqzqBzjzoUJ+47B5NHDIWcL9slORlyD2qTYoLZpODmf/0dH91xnbq9zUb3lBTt9laKokBG9iTIkR078vjHMw9C2nbPuf/CPw7eDxLETRw2RO3/PpqN5KlAgdVi9rGWfyXr0ikZX913C5698kLIRbw6q9uwoihaAglIxP+EuXtBXF+4+mKtPG3hnj/SdxJcS11dt11n33VK3N13Jpe+89Smw2dOg6wzJHV3m+Sq3maT9/7eU7xfDwdOmYhQWcp77IPb/rPnvXgcpowYpvVbZW0tfly+CvIZsDUrR7s6uWyb0mcvXH0R/lR37MhngaeKi6WvnwOS5we3/wevqjtbDpo6CT06p6jb1G4vRVHQRd3W5D302vVXoKM7S3iqi7/zgtmO0nLzsWzLtg5vjSaHr+9U085bvQ45LoH2yq07sGbHTo/ry90ylvlwizlP7a2qrcOKrdu9foZ5O+xedhzJdix36Fi5bQfmrVLr6+UWczL6vs+EcZ6K13ZADerdS1u2fucuLFi7UXve0Z+56s5r2cH86V03aN95kkdDYxPkcH35zpNbgMr7S75b5qjfM/Kdt/yFR+Ftu+yovGtP/Rtk59sZhx0IKUs+N2QdRVEg7/+J6ue87PT67fH7cMoBc2WR10nqIOnku1U+j6SOjWrd5TaB8l39/Z8rUVFTgwlDBuGCYw7Hi9dcon1Humbo6fNF3n8TQ/SZ6VpWR88j3Rcd1YfL409g97dC/LWbLaYABWJIQPb0y4jmCfvuBQl4pWlyTuR89YfR3pddj7MeeBKXPPECjrzhLpx4+/3aD6am5mZtRETSWrwEFDIq96UaBMkogvzgkLSS79fqDoLDr7sDFz72PA6+9jZ8sXBpq1v2SR2kLm/ceEWri8It3bgFf27epv1Qkby8TalqcPv4JedheP++UJTdQZd72iF9+3T4o8l9nXC9LigrR31jo9fsJSiRhdJ++cFWXVcnL/2eQtXPny9YgsufelnbJmS7SMvJ81gXuVXcza+83ZJO0sp6sv6v6o/3LZnZ2iGyHlfeM/O4vWfjshOP0QIvePhPURTsPWEMBvTuiXlqACMXf5RtzEPSgGbJSrI93vKvU9RyxnrdniSdTJL25P33xus3XNEqqJe+k9MrJHCSdL5MEsB9sWipdncKCZp8WUfSPP7Jly3mD77/GbxtL0s3bW1JJ30jk/TXb2vWh8RSjr5468artNuOiYvUTaYN6Zk49qZ78c97H9M+A+ZefiOe+993cF5LQlEU7b37iLrT8NXrLm/lKOuLpS+fA50SEvDRHdfjkGmTtR1dsq63Sd4bFxx7OGS00luaYOeLQTDbkbz3T7nzIZx2zyOQnSDe6rNM/YycdfF/cMXTL2OHy3vzrR/n4ZBrb9c+w+W9J+vLe0UC4AOuvAVXPfOKzApoku+K8uoaj+vKjre5Hs6Bn6sG1D27dkZZVbU6qr5Zq+vatHSPOwZM6jYhgav0k3shznxk+1m62fNh++7rXH7iMdoRPLLDyRlYy2eHGJx29yPad96lT7yo7tAubVlVURQMVb837j3vdL93/kwbORzX/d+JEIuWDD08UZTdZfz3gtNx9pEHe0gBbf5d6s5xqYui7P5+E/tbXntH+46W97F8Z085/yrc8/ZHkB0T4qcoCkwmpWWHlny+BPKZGezny6ptaXD9L9J94Vo2n1PAKcCA3inBRwpQwLACt53xf9h30rhWwUqt3YHv/lzR5txI+VF5xv2PQ4IyGQmSRvfv1UMeWk3yw+u/55+BvcePaZVvnjri/9p3P7fK9/OFSyDnULpmoCgK5EfQ7Wf+X8vs939dgKNvvBtH3XA3JChoWeD25JAZU7QfTjL6LyOAzlv3uSYzqfkP8FBv1zSRep5ZUIT6hgavxSUl2LSgRtp/pLpTZe9Lb9B2qsiPcfjxX6j6WYIBcZWRIJm87YyQ7WNTRpZ2dIekk0nWk/Vve+1dSCAnAaT8GPXUjE6JCThi9jRI/8mIkwRxntIl2WxoaGjEOQ8+hbFnXYpnvvi2JTj0lN7feVazGdIHUv6973ykBcFy3+actqOJWtaKokAOZ79P/eGvzVD/SN+dfMcDWiDb3rarJm35J+81CTAOU3d+3fXmBx3uyHKuKAGaWMu0K1+O/nAuaf1or69v1TeSXg6flvWDtZRgRI7I6dO9a6tCJXh76rOvsUXdmeO6QNq3anvrH/oSaB2/z6w2O0fE0pfPgb+pOyjHDOqPXfmFePrzb1r6TQIc17Kdz+Xoj5P329v5MuSPodiOpFKL1m/C819+D2/vGznKpb2rwst2JcGv5CUj+Te+/Ba8bcuSxpfph2UrIZ9jntJKP870cLX7KcOHwmaxQALLH5at0laVUXpvO68G9emFI2ZN19K5/nHmU1BejoXrNrku8vhcts2r/n689h3hTCCfpVIH2YHmnCcj9YvVncjO185H+W7zd+ePHNEj277cGu5KdceJfP4tXLfR6w5N2RblSB45isFZrjzOHDMSl594LLp2SpaXLZO8n+QzqWXGnifyXrvq2Vda+leOBOij7vCWxbIdBPI+l88H+ayQaVcAny+u/RuNvpC2c6KAuwADencRvqYABQwnICOcZlPrjzOLxYxeXbt4bIt8If/nhdchPwg8JlBn3qcGM/u67SRQZ6ujMLlaMCrPnZP8kPL0I1tRFMweNwru505uUYOBH9QfkN6uilxVW4v73vlYG/2vddRDDpt0luV8lB9wMjLufB3NRwnmm5u91yAlKQnTRg1vSSA/vt/44ReUVVe3zPPlSTj62Zdy20sjP0LXpaV7TKIoCrZn5+Jf9z2G0//7eJsfsc6VZDvIcbl1lgSHso04lwf7KPk/8/m32s6kJz75SguCZfuX0VJvwbnZZMLhM6fCPbCSev217fpes9e//8Xr7cF8z8X/lIFYjhk0AJccf5TH/pKRZdmp46kmcjEzsXZdpigK9hk/FleefJzrbO15R5b19Q147btfMPOiayHtkABE+u3Rj77weq621F0CYq2AEP+RtoVqO3pbHW2Xw+c9VVE+t089yPsh2yfvvw8Gp/aG7Ij7Xg2kxdFTPv7Mk++EFVt3tDrSynV998Pu5fNszOCBWvp1abtaksoOJTkFqWWGyxMJYvefPN5lDrTPRclHZm7YmdHud5KkkQBZAmXJS147pxq7XTv6y/na+ShHOEi/OV87HyXg9mfnz+aMbPzt1v9qR0G8+/Pv2g6ZE267H8+2s/NRjsySw/OdZcrjQVMnoV+P7vK01dQlOVnb6dtq5p4X3y1diWc+/wY1dfY9c9o+yPsjFNtB25y9z4lWX3ivEZfEs4ApnhvPtlOAAsYXkC9V+XHi3hKbxYJzjjwEV5x0rPsi7bX8gPt0/mKPh/NKECPBjNnU9iMyXR0t0zJw+1NYVu42Z/fLzklJmDF6xO4XLn/lkH+Xl62efrtkhTYiJzPlgnPO0Sh57ZxyS0oh6ZyvjfZYUlmFOnu9z9UORz/7XHgHCb31pRwq/qz6g1dGJCWLDA/bjuyYWbVtJyRIljTOyd+dHc71PD061MBwa1Z2m0XyA1hGwGTkrc1CdUZPdYeYXG9Cfdrqn7f2tkrk6UWU5vlrKefsDu2X2qa20lebM7LazHfOWLUtDRUeDtuWQ9WP23uWdn0FZ1rnY3uWP65YjRteetOZtOXxvV/mI7uouOW16xO5zoKnI45c0wT6PNTb0ecLl3ocpVcUBftNGt9mZ5Kz3kfMmqrtbMlTPwO//ONP5+ygH2U021P/ScZyqPlcl8Pu9504Dn26dVHrX40/Nvw1qi7fK952DCiKgr3GjW61Hch3Q68unVHncEBOIZGy2pskQO7fs0ebJBXVtcgoKGwzX446kB2ubRaoM/zZ+VNQVtbmqBQ1C23H8/y1G+Rpm0lRFMwaOwoyKu9cKKcWedpBLRcNfPumq1ulda4jjy99/SPkdAZ57m3y933uLR9f50erL3ytH9PFl0DbX6vx1X62lgIUMLiAXDRJfgx5aoac937bGadCrkotV4KWH+quP4Ze++5nDDntAlz3whutVperl0sw02qm+kJ+0Dc1NanP2v7z9sNcDtfs5+EHWNsc/prT4FKGjKi+8u1PkPO5pXyZ5Jzve976SLv40V9r6feZjKTJD91gahiOfg6mPr6sK0ctuP6YvvPND/DT8tUtO5Fk5EzO95bD9oP18aU+ntJ8Ov8Pr+czy2kd012OrPC0fjjnRSPvlKRE7S4C0nb38mU7LvCy407SyrIau0OetpkG9u6Jo/ea0WZ+ezPKPewckPSyreSXlslT3UyBbEcySv/nJs/njHsbpZfgUIJEOSDolxVrOxzR9gdIdqpJAOxpHfkcn+ly2L1cAFN2nmTmF+F/i1rvVFiwboMW6HvKR+7YcMCUiS2LJMBPTkxAQVkF5AiPlgUenshRAVIHRdl93rlrkmY0o76h7XVM6hsaIJ9Drmmdz+Uw+pED+jlfBvz4y6q1XkfPe6s7BeW0NWfmFdXVaPBwvRWzyaRdHPDr/96KJc8+hEcuOkd77VxPHo+9+V5MPPdyn05LkPThnPTaF+FsM/PWtwADen33D2tHAQp0ICCHFGYWFnlNpSiKdq6hXAlabn+z8qXHtB8Md551GpzBveThmoHzFkKu8+S5oig48/CDWt3GrOiLt7XX+0+eIEk8TrJjweMCH2fe8cb7GH/OZeh94pnaNPuS6/Dx74t8XDv8yeTWdBaz968TOYVARi+DqYn0Uaj7OZj6BLKujIj/495HtZ1IvU44A/3/fg5OufMhjyNfgeQf6Doy6iw7ijyt30sdhezoHtqe1ovCvJAUecj0yUjt0dVjXnKdA7nwmMeF6kzZxmvtng8LluBPRkTVZCH5520HYkgyDzCTQLajT+YvhqcjRBTF8yi97BTp26M7issrINelCLCqHleTHSVynQlvts7D7uWUhqkjhmmH26/cltYmLwnwt2XltpkvM5ITEtQdRqPlqTZSP2nYEO35iq3btYtHai+8/HGO5ntaLN9lEgw7v4+cj89ddZHXQ9llm3Q/dN9T3h3Nk7vHlKmBuqd0CVardvcX57JNu7I83qXAudxiNkN2Msi56Z/ddaO2M/7jO6/X7vghaaSPcrxc+0OWR2rSa19Eqv0sR38C3n+B6a+urBEFKEABjwKfevlR6Cmx8weDXHl83uP34vrTTmqVTEbouqd0ajXP+UJGFuTwQjmX1Z9JLpTkzCMWHzslJcKkjrB4a5unQ829pW1vfij7ub1y4m1ZgTrqLKPPntptNpmQaLN6WmTweZ6rn5KUBJvF4nGhBHoVXkbNPa7gNrO/Ti5i6VatkL0MZDv6dP4fkKvae6qE+yh9ivo5I+dgy11JFm3YHJYjlOTw+XIvwanzsHsZYZeLJcq2IIfpe6r7ko1b4Ok9pSgK5GKpslNA8pERe08PIJEAABAASURBVDk33JfD7ft06wq5Noyn8uT0A3++kyTtZwsWaxf085SfP/OkrZU1tR5XURSl1ftJLgi5XN154W0HomsmiqJAzKXPX73uMnx9/22YOWaka5KoPddrX0QNhAVHXcAU9RqwAhSgAAW8CJhNJjVQbHt4oXtyuUjPS1//0OrK8+5pPL2WkfNrTjkez1zx75bFcihdivqjvmWGyxPZGZBRUKRdbfqSJ17w+VGuUO2STcw9lREzm8XisV1yWPn69AyPy/ydGcp+9rfsWE5fXVsHb6eSuF5VOpYNnG2TK5FbPW3LzgQdPOrtUPgOqhvSxYFuR76O0p964L4Y3j8V5epOFblQWkgrvyczGV2Xw+j3vGz1IJ//M8eMwpQRQyEj7XklZW2ufeFc4Y/1m1FWWeV82epRgng50sCZj4w4+7LTt0/3bq2CY9dM5bD693+d7/N3knx/XfPcayE7ZcHTdV6c9evvtiPr1lffhdwRwpeg3pmH2M8ZNxov/+dSr9dWcKaNxKOe+yIS7WcZ+hNgQK+/PmGNKGBIATkUVQ5J9VT5xAQrenRO8bSo3XkDevVsOVxQRjHaS/zQB5/j4ieex8ZdmfD3h8Jx+8zCuUcdqmUvh83KIeLaCw9/5FZkHmbH9ayhqb29tl8CnJ9XrPG63N8Foepnf8uN5fS1Doca0MtZyW1bKRf2k5HXtktic06musNOzjsOtHVy+omsG49ToNuRr6P0J+03B7KDSQ7tl3XCZbxw/UaP53lLeTKy7jwFRQ6Tl0PAZb77JLeM2+TlAopyqPvcieMwY/Tu0Wa52JucUuSeh/vrgtIyr7eJs1rM2k4G93Ui9bqu3vsFTuX6J671kFOPTrr9Abz9029+74Qf1LsXrvp72ztGuOYfied67otItJ9l6E+AAb3++oQ1ooAhBeSHsNw6x1Plk2w2DO7jPejztI7MGzOoPxKsVsihrtlFJTKr3UlGbfa/8mbI7XQ+/m0R5B7Fcph8uyupC+VHotwSTX2q/cAoraqWpx6nEf36epwfrzPliIbBqX08Nl/6bdG6TSEbBXIWEop+dubFR0AObfZ2KK+9vkEbEY0XJ9kxWevlwnZyobwunZIDopCdjN5uZwYgoDz1tlIw21FHo/SX/O1ojB08ULug5GcLloS16YtkdN3Ld4Ac1SVBvQTycqh5exWR07O8jVzPHDMSQ/v2Ro3djiUbPV8Y0D1v2bHmbad5SlIiRg/s775KxF57OxdfvgOqPdxuTvzkCAG5yN3tr7+n3XJPrqUg75OOKi3n2B8xa1pHycK6XM99EdaGM3PdCjCg123XsGIUMJbAovWbvN5nWkYk9pkw1q8GyQ+U/SZNgBxqJ+cqysWKPGXwxGXno+Dzt7Sr4jqXS10ufuIFzLr4P5j+72tw08tvaxccksO/nWncH+WHmnPetqwcr6P8g1N7Q+6D7Ewb749yscHUbp4vIpaem99y+71gncLRz8HWKVbWT06wQYJVT+2R2ybKUSuelsXiPPnsyC0u9dg02ekhQavHhepM2bmVlJCgPmv7TwI3uXhY2yWBzNHnOsFsRzLi3t659Bced7h2q7q0nHx89NvCsAL8sGxVh+eWy5FH3r6TnJVbqO7MLCgvd75s9SjnhieqO7plW/t9zfpWy7y9kJFtOd3A03LJy9/vWE/5BDJPdnDYLBaPq8ppGKu3775w4H6Tx2Pdq09h1cuPQ3ZoyAoS2D/3v+9w9I13Y+TpF+GkOx6A3JZRdqx5C+6lrd52IEiekZj02heRaDvL0KcAA3p99gtrRQHDCcgX87zV6zxeCEgaM3PsSJy43xx56tN01cnHY8zgAVrajg6xlGDkyNnTPJ5bJ+cnvvzNjzjsujtw3sNPQ15rmbbzZ/7ajV5HJeWHxD8P2b/lVIB2soFcqXf1y0/g/gvO8Cl9e3npcZnsdDlsxlTIfbbd6yc/PJ/78ruQXsE91P3sXmf314kBnirino/eXw/v11fbceZeTxldlFFG9/ntvZZ7antaLtuK9J+nZYHO69bJ88UrA81P1pPPsQXrNnr8HLOazejjZeeVrDu4Ty90Tk6Up22mSASibQp1zojQY7DbUXuj9HL6lVxk7oflq7SjqMLdJBl9l/I8lSOBpi+HyS/fsh0bdnq/fojkIxfD8+Vwe6nHAvV7af3OXfLU4zR73GjtO8fjQpeZ8l789K4bMe+xe3HwtEkuSwJ7OnHYYHTr7Pm9KEelfLV4WauMpS/PP/qwVvOcL6SNVzz9MmZedC0+nb8YjU1NzkURf2zv80Xqqce+iDgSC9SNAAN63XQFK0IB4wvIRctkz7WnlnRPScFN/zjZY9Dtnv7yE4/BuUcfol0ASA7De//XBe5J2ryWc1cv/ttR7QbOcqi2nM8tP6RcM5DXcsqAc96n8/+A/NCS+c55zkdFUbDvpHF4+op/ey1LfjBJEH/nWf+A3H96nwnjID9inHnEyqPsdJFRSff2SFD04lff443vf3VfFPTrUPazszISuDqfuz6mJCW1nOfqOl+vz+Xq3/7WTUbXRnq5F/XqHTvxyjc/tclyW1Yu6hye77c+ZcSwNvePTklK1N4vw/t7Pl3FZrFot/BqU5A6w15frwbXDeqztv/69+rRcjurtksDnyOfY1szc9pkoCiKdth3mwV7ZowbMkg7x3vPy5YHsfpi0dKIBKIthQbxJFLbkXsV5XPX2yi9pJW7ZcipVPI83FN7F7WrtTu0Q8R9qcNv6ui7t+u/yOek7DjwJR9nmo9+X4TSKs8X2+vaKRn/OfUEnHLAXGfyNo8SwMvt7fafPF47RH9vlyPnzCbfLkLrnqm851PUz0r3+dLu93+d32a7lx17h82cCtnhDS//ic0bP/wKORLCPYlcUT+3xPNRNO5pO3odzOdLOPuio3pzOQXcBRjQu4vwNQUoELCAjDTc+9ZHXkfBh6s/6F/6zyXaVeU9BYJyKPsPD92JW04/BV2SkyGB1uvf/wL5ge2tUnK7HjmUXlF2B9ovX3up10Bb8pDbqylK6yvnF1dU4sflq2Vxy3T3Wx9i466slteuT8wmE47bexbk0MF3br4aFx9/JE49cC7kB8or112G5S88ChmBSFEDmczCItyj5uVtR4drvnp5brNYMGbQ7qMjvNXp5n/9Hecfc5i208U1TUFpOe568wPIxetc5/vzXH7wuacPVz9LOTty8+ShzSQjsmcefpC2vUr/ynTfeadDdji1SRyhGSaTArPJ81e3BLjw8F9yYgL2nzzBwxLgFHW7ldNI3BfKkSyPf/xlmx/jkk4OoZV+lufuk1zB+8nLLsB1/3ei9p545KJzsOjpB3DsnJle6y07aeT+7+55yWs5TL2sslqetpnk8Pd7zv1XS1ny/nv04nNw1F7T26T1NMPkxXJLZjbkrhly2K/7enKesnxOuc+X9/p+k8a3eT/ICOP/Fv2JJz/9yn2VsLy2WsxBXxzNz+1Ia0cg25G2otufb/9cCTm6x222NlL7+5oNkO8Y92XheC0XtfNWlgSZvlyVXuol6eS9JM/dJ7kujPvotXsa99efL1ii7SiV70b3ZfJa7jjy9BUX4Pcn/osH/32W9h6Uzy35Tv35kbvxzi3XYOKwIZrn5wuX4L53PpbVtEmOPumU6PkIk1ED+rfZUScryQ7BQ2dMgdVslpctk2z30raXvv6xZZ6MalfU1GivZefDjeoO/n8deoD22tMf2ZYVKK0WyU72pZu3QvJqtaCdF97e57JKMJ8v4ewLqRsnCvgj4PlXgT85MC0FKEABFwH5IXTDS28iLSfP43noEqifdvB++Onhu5D10atIf/9lbcr79A28eM3F6ojoCO3wX9lD/+z/vm31g8OlGI9PzSYT5MeF7BQ4Rg0g3BNJkDpzz5WFnctk9OzNH+bhmyXLnbO0R/lRf/Mrb2NzRrbHdkgiOergyNnTIUHFc1ddpJ3Hf8LcvbSLjMlyWfeyJ1/yeL9kcTC57ViQdWQaNaBfuzslJE2w06HTp6Bn185eszl8xlQ8fNHZbepxhhrg/vbEfbj678e3WiY7VeQH95kPPAHZCeM14z0LJgwZDDmPdM/LVg+jBvZHe0GZ2RS6fpaC2zvFQgI12V6lf2W68LgjcJDLYaqyPNnLedNyKoL8eJYy/JlkOx3s5SKS3Tun4KCpk/zJTjs//qi9Zmg7nFxXPEoNfOX0EZvF4jobWYXFkPewvJdbLdjzQgId6Wv50b5nVquHwX164YZ/nATxkiC7f88e2hEv27NzW6VzvpAdDneceRp+efRuyLUSnOfXynIpS46WkYtryWv3ybUs2Xnwj0P2h4wYOtMFaik7EW977b02Oydlm73ipGPb7PC6Vh0ZnTpimLNY7VE+W1777mdc+uSL2mtPfwL5HJBtrk+3bp6yQ5dOyZg1ZpTHZcHOlM+ro4Lejtqvxds/zsOaHTvbJJKg+GN1dLrNgjDOWLh+k8erysuRK7Jd+lK0pJPD8yUQdU0v27OMzsv3nOt8X55LEP7WT/O8HiUj152ZMHQQzjv6UO09KO9D+byeOnKYtsNJtkv5jL7sqZd8KU5L07dHN8gRWbLtaTPUP/JcdtzJe0x92fJPLkT72fzF2mdIy0wPT2SH3IP/PhOyE04+I9yTHDB5YqvvKDHcsCsTD3/wuXtS7f04OIDPTOmfYD5fotEXbRrPGRRQBRjQqwj8RwEKhFZADm0/+Nrb8Mq3P0EOmfeWu1zcRn4UyCQ/QiSdBAlrd6Tj3Ieewn/f/URm+TTJevJDQlEU7cv9tesvx7LnH8GbN16p/aj54p6b8N2Dt2PsnvPy5ceBnN9340tv4f73PJcjF8g69a6H8Mnvf3gcqfRWMfmRJuvIupKHM50EKi9dewkWP/MgJNBxttm53Pm417jRWPvqk9ooi6SX9ZzLAn2cNmo45LzJFS8+iswPX8UlfztK+3HnLT8JRs858hBsfet5bYeL7HiRnS6PX3IuJg4dDEXZPXIiIy4yEnPKnQ/h5DseaPeK9jKa86A6aiSBm4wYJSXYPBYvI7avXnc5nDsOXBOFo58liPjyjz89/nh3LVueS3tlZ88/1J1S4rn4mYcwY/QIWdRmklErOXpj3atPQXYy3XnWaW3SuM64/MRjtD768r5bMCS1t+uiluc2i0XruzWvPIGnLr/A46Hqsm2vS9uFO9/8ALKNy2sZEbvv3NPx/YN3aO8HKeOlay5FfzXYxp7/5P0jgfr5jzwDeQ/vme3x4Z63P8SvK9dqI30eE+yZKSOJn6o/7k+755F208r2NkUNiE9Qd4gN75e6Z+3dD09//g3kqABpx+45nv/K8tziEm1nYigsJYA88vq7ICNx0g5nqRPUYOnr+2/Fe7deo+2E/EN9P192wtEt15KQbVQ+w868/wntgpzO9ZyP8n6W93VHnwOzx47C0ucexgtXX6z1s6wnp/r8+ug96mdcf2d2rR5tFgsuP+kYyGeft+2j1QrtvBDPcG9+hdjfAAAQAElEQVRHnor/evFy7Wr22jL1j9RDDsVfvmW7+ipy/+Szu7i8slWBEgxL37aa2cELGaWX7wTXZHKh18Ubt7jO8uv5TS+/Dfnukp3G4uPLypJO0st6sn5760h95dozzm1fURTsP3m8+t31kPad+vJ/LsWCp+7Hyfvv3erIGzmqRb63L37ihXa/M2UHsNRHfgOcdcTBWPj0/fj2gdu1zybJW7Z72Y5tlt07G+X998XCpfjnPY9CPn+ddQ/F+zyQzxdn+fIolmIqttImmdfRJOkkvawn63eUnssp0JEAA/qOhLicAhQISEB+EMgX1dQLrsJ1L7yB7/9cqY121dTZW414yxebnJMot5iT8yP/de9jkJ0Bv65a51e5G9Mzcfj1d2qHtspVuWVHgpy3LiP1csjhvpPGI9FqQ2FZOeatXodrnn9du/DOOz//3m45MjIkP072uewGPPHJV9rokeQtwY9zRWlDdV2d9kPjGTX4kLSyjqzrTCOPEqgcPnMaZATaZtn9Q0Xme5q6JCdjgho4SHpZz1Maf+bJTpPR6sj3kNQ+kEBaUXYH5B3lYbNatJF4WV/aLG3foFpLX1342PMY/s8Lcc6DT2GROprVUV5yKO/R6gifBG5Sh/bS2ywWbceBXBnZNV24+vnqZ1/FVc+8ot0NQfpS+lTKlUfZltenZ0BOw5h83pVakLbX+DGQK/zLIeaK4t1SURRIGgn65bxRydPbJCP/kqfccUFR2s9Ttu2D1JF6MXXm19TUDDm/9LXvfsFxt9wL2Rbl4lKyrcs2LzsjJg4brB2Gu8+Esdp2IAGKbKdfLFqKk+94UJ3a3ynjLEtM/nHvo7jrzQ+1o1gc9Q3ORVrgLu8zyfPUux/GRY8/D0kvga6kk+dSpmxHPy5fhfd/XYDbXnsXFzz6LOS989Fvi1rykifyA17uW/3kp19jV34hJA+ZL5Nsk3LKjLTvbHU7nHHhtZD1g7WUvGWSekq95DNJDpuX0WM5JFzen/LelMPv5Yga188wqauk9/YZNlzdYSHrdvQ5oCgKZOeW3LNc+lnWk1N9hvfv27JDTeroPplNJgxTy3DfPtzTeXsdye3IUx1e++5nyI4E5zIJEj+a13qbcC5zfwzlazms2/3CZwVlFZCRe3/KkR2esmPNdR25ZssPy1a6zvL7uXx37XvFjThb3e7lCDPZVmU7lM8sZ2by/ihUv/PkaBtJJ+llPedy18dOiYmotdu197PsUJfvb+e2L32yNStH+y6Qo9JO3HcOBvXuBTnSQN4P8r6Qz0f5vHnqs69ds23zXILzhz74TP1ceEE7Mm5XfgEsJjNmjRmpfTZJ3sPV7VfaIu99KVveT1IXaaNrhqF4n0sZ8p715/PFtQ7yXEzF9uwQ9YXkyYkC/giY/EnMtBSgAAX8FZAf73J43+n/fRwSDA0+7Xz0PvFM9DrhDG2S54P+7zztFnMXq3v15YeHP2U88N6n6P/3c3DQNbdCRk7uefsj7Yr2Y868BP1POUcrw1mWvB539mWQ0WQZlfWnHPkhce87H+GQa2/Xbq/T9+SzW/KWNgw57QLMvfxGbVRU0nrKWwKNof+4oGU9Z73ae5T0sp6n/PyZJz9OJ513hV9lu9dr4KnnaW0/4KqbIX316fw//KmCdt6jv3WQH1pSSCT6WZzlbgjSl9Kn0n55lD448KpbID9UZXuW+kjwL8v9mWT7kHW9TdJWf/ITS+lXZ35/v/NBDPvnv7VDXZ31lGWyrZ9y50OQbV/60LUMeS3vy/MffsannTKSn+v03P++hfyQlfeWM9/Uk87SynLPc/8rb9bek+IpZcp29E91B97lT72E57/8XhsJ9/bekfbI+2/GhddoeTjLkvehvNelfRLUOOsWrKUzH+ej/OiXzxZ5/4/414WQNjrrINuIfK7JbTLlfbGog51bsp2JgXP9jh6d/Rzoes42+Pr49yhsR+51kyNmnDt/V25L83jakvs6AbzucBXZaeXaP9P/fbW206/DFV0SyLYr30+u+chrme+SLOCnst2f9cCT2verfJfK9ugsS94f8r4/7e5HtOC5vULke1rSyvvZdWeUbPvXv/im9v0mny+u2748l/eDvC9cPx+9lSOfgQNOPVfbOS7fH1LvGepOOHn/uNZbnst7RNJL2VIHT3mG6n0ufeHP54unusi8UPWF5MWJAv4ImPxJzLQUoAAFKEABClCAAhQIp0BDYxOa1f9l9PezBUvCWZQfeTMpBShAAX0KMKDXZ7+wVhSgAAUoQAEKUCDuBOT0Hjk3Wy42KRcsk5FcQyKw0hSgAAUiJMCAPkLQLIYCFKAABShAAQrEu4DcJ/3P5x5G4edvIf+zN7UL/53ucvuyq04+HnIRT7k2wnu/zI8bLjaUAhSgQKACDOgDleN6FKAABShAAQpQgAI+C8hFLm894xQ4L+xnNpm0K/g/8O8zcfuZ/6fd/eOcow7Rrpz+w7JVHZ737XPBsZeQLaIABSjQIsCAvoWCTyhAAQpQgAIUoAAFwiUwdcQwyF0c3POX25dddPyRuOvsf0BusSi3qLvl1Xfck/F1wAJckQIUiGUBBvSx3LtsGwUoQAEKUIACFNCJgNyCrr6h0WNtbBYL5NZpmYVFePzjL7VbHXpMyJnhF2AJFKCAoQQY0Buqu1hZClCAAhSgAAUoYEwBuSe73IbO9V7pri1Jy8nDdc+/EbXb1LnWhc99F2BKClAgugIM6KPrz9IpQAEKUIACFKBAXAjI/b7PeuAJfPTbIpRVVUMCe5kKSsvx9k+/4YTb7mcwH/tbAltIAQqEWIABfYhBmR0FKEABClCAAhSggGcBCeovffJFjDz9IvQ+8UxtGn/OZbj62VeRU1zieSXOjWMBNp0CFOhIgAF9R0JcTgEKUIACFKAABShAAQroX4A1pEAcCjCgj8NOZ5MpQAEKUIACFKAABSgQ7wJsPwViQYABfSz0IttAAQpQgAIUoAAFKEABCoRTgHlTQJcCDOh12S2sFAUoQAEKUIACFKAABShgXAHWnAKREWBAHxlnlkIBClCAAhSgAAUoQAEKUMCzAOdSIEABBvQBwnE1ClCAAhSgAAUoQAEKUIAC0RBgmRRwCjCgd0rwkQIUoAAFKEABClCAAhSgQOwJsEUxLMCAPoY7l02jAAUoQAEKUIACFKAABSjgnwBTG0mAAb2Reot1pQAFKEABClCAAhSgAAUooCcB1iWqAgzoo8rPwilAAQpQgAIUoAAFKEABCsSPAFsaWgEG9KH1ZG4UoAAFKEABClCAAhSgAAUoEBoB5tKBAAP6DoC4mAIUoAAFKEABClCAAhSgAAWMIBB/dWRAH399zhZTgAIUoAAFKEABClCAAhSgQAwIMKCPgU5kEyhAAQpQgAIUoAAFKEABClAgvAJ6zJ0BvR57hXWiAAUoQAEKUIACFKAABShAASMLRKTuDOgjwsxCKEABClCAAhSgAAUoQAEKUCDWBUwKcOR4M247yoo3z0zA1xcn4tMLEvDM/9lw8f4WTOrvLQQPTCa0uQVWB65FAQpQgAIUoAAFKEABClCAAhQwrED3ZAV3HmPFjruS8M7ZCbjyICuOmWjGnGEmHDDKjNNmWHDPsTbMuyoRP1yWiJOnWYJr6561GdDvgeADBShAAQpQgAIUoAAFKEABClDAX4GTppqx5LpEXHaAFZ0T1SH6DjKYMdiEF/9hw1tnJaB3Ssfp28vO14C+vTy4jAIUoAAFKEABClCAAhSgAAUoEHcClx9oxUv/TEDPTv4H5kdPMOPHyxMxNjXwsDzwNdvtKi6kAAUoQAEKUIACFKAABShAAQrErsB5+1hwx9HWoBo4qLuC989NQGoX/3cISMH6COilJpwoQAEKUIACFKAABShAAQpQgAIGEJg1xIQHT7CFpKYS1D9+cmB5GTKgD4kaM6EABShAAQpQgAIUoAAFKEABCgQgcOtRgQXg3oo6fJwZp8/2/0J58RDQezPjfApQgAIUoAAFKEABClCAAhSggF8CEnzPHR76UPqi/RjQ+9URnhNzLgUoQAEKUIACFKAABShAAQpQwLOAXNXe85Lg5srF8fbxc0dB6HcrBNcG463NGlOAAhSgAAUoQAEKUIACFKBA3AgcMNIctrbuN8K/vBnQh60rPGfMuRSgAAUoQAEKUIACFKAABShgTAG5Gn3vzoFdkd6XFo/r51+I7l9qX2rANKEUYF4UoAAFKEABClCAAhSgAAUooBOBPinhC+alial+7ixgQC9qMTOxIRSgAAUoQAEKUIACFKAABSgQLgFzmCNoi5/5+5k8XCzMNyoCLJQCFKAABShAAQpQgAIUoAAFfBaotPucNKCEFXXNfq3HgN4vrvhOzNZTgAIUoAAFKEABClCAAhSIZ4GMkqawNn9nMQP6sAIzc58FmJACFKAABShAAQpQgAIUoEBMCdQ3Ast2hS+oX5HhX94coY+pzcvIjWHdKUABClCAAhSgAAUoQAEK6F/guw1qVB+mav6w0b+8GdCHqSOYbZgFmD0FKEABClCAAhSgAAUoQIEoCLyzrAGOhtAX/NbSBpTU8JD70MsyR8MLsAEUoAAFKEABClCAAhSgAAVCIVBS3YyHf64PRVYtedSpOwge/9X/PDlC30LIJxRoEeATClCAAhSgAAUoQAEKUIACXgUk+P5li3+Hx3vNTF1ww+cOZJb6NzqvrgYG9KLAiQJBCXBlClCAAhSgAAUoQAEKUCDeBC58z4FVmf5dxM6T0QM/1uPdZeoQvaeFHcxjQN8BEBdTIOQCzJACFKAABShAAQpQgAIUMLxAWW0zTnnFjp83Bz5Sf/vXDjwSxOH7DOgNvxmxAbEuwPZRgAIUoAAFKEABClCAAvoUkKD+tNfsuPu7etQ4fK/jkp1NOO6FOjw3P7CReWdJDOidEnykQGwIsBUUoAAFKEABClCAAhSgQIQFnppXj4n31uLWrxz4I60JDR6OxM+raMaHKxrwD3UHwLHP12Gxmi7YajKgD1aQ61PA0AKsPAUoQAEKUIACFKAABSgQCoGKuma8sKABx6sj7/1urMHsh2px5LN1OOTJOoy/p1YL+C/90IGfgjhE372eDOjdRfiaAhTwLsAlFKAABShAAQpQgAIUoECHAnK9+rSiZizf1YQ12U0oqJQ5Ha7mdwIG9H6TcQUKUMBXAaajAAUoQAEKUIACFKAABcInwIA+fLbMmQIU8E+AqSlAAQpQgAIUoAAFKEABPwQY0PuBxaQUoICeBFgXClCAAhSgAAUoQAEKxLcAA/r47n+2ngLxI8CWUoACFKAABShAAQpQIMYEGNDHWIeyORSgQGgEmAsFKEABClCAAhSgAAX0LsCAXu89xPpRgAJGEGAdKUABClCAAhSgAAUoEHEBBvQRJ2eBFKAABShAAQpQgAIUoAAFKECB4AUY0AdvyBwoQAEKhFeAuVOAAhSgAAUoQAEKUMCDAAN6DyicRQEKUMDIAqw7BShAAQpQgAIUoEB8Z8WCsQAAEABJREFUCDCgj49+ZispQAEKeBPgfApQgAIUoAAFKEABgwowoDdox7HaFKAABaIjwFIpQAEKUIACFKAABfQiwIBeLz3BelCAAhSIRQG2iQIUoAAFKEABClAgbAIM6MNGy4wpQAEKUMBfAaanAAUoQAEKUIACFPBdgAG971ZMSQEKUIAC+hJgbShAAQpQgAIUoEBcCzCgj+vuZ+MpQAEKxJMA20oBClCAAhSgAAViS4ABfWz1J1tDAQpQgAKhEmA+FKAABShAAQpQQOcCDOh13kGsHgUoQAEKGEOAtaQABShAAQpQgAKRFmBAH2lxlkcBClCAAhQAaEABClCAAhSgAAWCFmBAHzQhM6AABShAAQqEW4D5U4ACFKAABShgBAFFreQs1ON0pQ7XKzW4V6nGHep0mVKL42DHMDSqKUL3jwF96CyZEwUoQAEKUEAfAqwFBShAAQpQgAIRFUhBM85Ug/i3lArcqAbyJ6rB+15qYD8ODZisTgfBgbPV5Y8oVXhAnfZTlyEE/zGgDwEis6AABShAAQoYWYB1pwAFKEABClAgcIF91eD8aaUSf1OD+GQ0d5jRKHWU/io16L9Bnbr5kL69DBnQt6fDZRSgAAUoQAEKuAvwNQUoQAEKUIACewROUIP4q9XAvEsAgflsdUeAjNYPUgP8Pdn5/cCA3m8yrkABClCAAhSggO8CTEkBClCAAhSITYGj4MAZSl1QjeuNJtyi7hDoHsAOASmYAb0ocKIABShAAQpQQB8CrAUFKEABClDAAAJj0IjzldqQ1FSC+ovVoD6QzBjQB6LGdShAAQpQgAIU0IUAK0EBClCAAhSIhsC/ghyZd6/zDDTgEHXE331+R68Z0HckxOUUoAAFKEABHQrceqQVtx9txW1HWXGL+vzGw6247jArrj7YissPsOLCfS04Z28L/jnLgpOnmnH0BDMOGm3GXkNNmNTfhOG9FPTprCDJqsPGha9KzJkCFKAABSgQtIAE3xPUADzojNwyOE5xuM3p+CUD+o6NmIICFKAABSigS4ErDrTiyoN2B/H/OdSKG9SAXoL7O46x4r7jbXj4RBueOsWGF/+ZgLfOSsDH5yfgm0sSMe+qRPx5fRI23paEzPuSkXt/MrbckaTN++nyRHykpnvxnzbc/zcbrlPzlR0Dx00yY+9hJoxQdwR0TpC77OqSJMSVYnYUoAAFKECBtgL7BhB4t82l7Ry5OJ6/OwoY0Ld15BwKUIACFKBAXAlYzUDPToo2aj9tkAkHqyP5J0+14IK5FtygjvzLjoHXz0jAVxcnYqm6I2DnPUnYdU8yll6XhC8uTMDzp9m0IwXO3ceCI8abMaGfCV0S4zDoj6utho2lAAUoEL8Ck8MwOu/UnKg0OJ/69MiA3icmJqIABShAAQpQwFWgUwIworeCfUeYccp0i3akwEMn2PDu2Qn4/epEpN2dhK13JuHnKxLx6ukJWsB/+mwL5g43oV8XBvtiyYkCFKAABYwn0B3N6KZOCNN/g9HkV84M6P3iYmIKUIACFKAABXwV6JGsYOpAE/422awF/E/83Yb/XZSIdbcmIV0d5ZdgX0b3rznEimMnmjGqD3+WtGPLRRSgAAUooAOBbn4G3P5Wubuf+fOb019hpqcABShAAQpQIGiBlITdwb6M7t98hBVvnJmAxf9JRNFDyZh3ZSKeO82Gyw6waof/p3bmiL7/4FyDAhSgAAXCIRDuANrsZ6XDXR8/q8PkFKAABShAAQrEu8CkASacOt2CO4+xahfo23BbEtbdkoT3zkmAXM1frtg/oBuD/JBuJ8yMAhSgAAV8EqhFeL9/avzMnwG9T93GRBSgAAUoQAEKRFOgX1cFh48zQ67mL1fsX3Pz7iBfnsut+g4YZUZKQjRrGF9ls7UUoAAF4lUgH+ENofP8zD+8tYnXXma7KUABClCAAhQIu4AE+TJaL7fq+/SCBKTfk4xfr0zEQyfacMo0C4b0CO8oStgbGDsFsCUUoAAFYkagUW3JFvh7YLy6ko//tjb7lzcDeh9hmYwCFKAABShAAf0LTB5gwrl7W/D8P2xYcWOSNsn5+GfMtmBkb/7s0X8PSg05UYACFNC3wLJma9gquBz+5c1vtrB1BTOmAAUoQIF4EjArzUg0N6OzpQndrY3ok9CA/okNGJJcj5GdHBjb2Y5JXeowrWtdPLFEva0ySi/n4z/+dxuWXJeIVTcl4Zn/s+G0mRYM5Hn4Ue+fkFSAmVCAAhSIsMDPsKE+DGX+pOZbyXPowyDLLClAAQpQIKYFrGow3lcNwCeoQff+PatxUr8KXDCkFFePKMbNowtx77gCPDoxD89PycGb07Px0axMfD1nF36Zm47F+6dhzUHbsfqgHVh2wA78ob6ev99ObdkP+6Rr6T7fKwMfq+u8NzMLb83IimlLvTduUHcFp82w4JlTbVh9cxIWXJOI+463aefn2yx6rz3rFwoB5kEBClAgWAEJuj9uTgw2m1brO9RXnzb7fzEYjtCrcPxHAQpQgAKxKSBnUMso+fRutTgmtRLnqUH6jaOK8PCEPLw2LRv/UwPtRfulYaUajP+kBucfqEH3s1NycZcawF+hBvPnqun/MbAcf+tXgcP7VGHfnjWQvMapgb+MvMsofIo6Im+SgmKTMOZbNa6vCRfua9GuoJ91XzI+PC8BF+1nweg+/IkU853vWwOZigIUoIBHgU+RgFUI3Z7gV5qTUOjnBfGkYvy2EgVOFKAABShgWIERnRw4qFc1/qkG3teMLNaC9bdnZOFnNUBfe/B2yCi5jKo/MCEfV6lB+r8GleHI1CrM6l6L4eq6XaxNhm07Kx5aAdkxc8gYM+49zoY//pOIRdcm4q5jrdhvpH8XKAptrZibsQRYWwpQIJ4EnmhOxvYQXCDvA3W0/xfYAqJjQB8QG1eiAAUoQIFIC0jgLqPkFw8r0Q5//0IdXV+nBuzy+NTkXNw0uhDnDC7VgvWpXeuQmtAQ6SqyvBgTGJNqwqX7W/H5vxOw695kPH2qDcdONMPCX08x1tNRbA6LpgAFDC1QBQX3NHfCyiBG6t9Ug/mP1dH+QCH4lRSoHNejAAUoQIGwCLQXuMt57JeoAb0E9pIuLBVgphTwINBJHTj5x0wL3jhzd3D/yr8ScNJUMxL9uxixh5w5iwK+CzAlBSigPwEJ6u9Tg/p31MDcrgb4vtZwk7oT4DZ1vS+DCOalLAb0osCJAhSgAAUiLiABuQTmnkbcGbhHvDtYoB8CCRbghClmvPTPBGSoI/evnp6AE9XXHLn3A5FJIyHAMihAgQgKfK4G5uc3d8YbamC/QQ3WGz2UXQITfoMNsgPgVjWY36imQ5D/MaAPEpCrU4ACFKBAxwKDk+pxYr8K3DcuH3KIvPNQeQbuHdsxhb4F5Lz7v00242V1xD7vgWQ8+382HDGO59zru9dYO88CnEsBCgQrUKOO0H+lBva3q8H6qc1dcZka4N/UnILr1Om85i64QH39dHNSUIfou9eRAb27CF9TgAIUoEDQAjL6fuqAcjw0IV+7ON03e+/C3eMKcHy/SsiyoAtgBhTQqcD/zbDg3XMSsPG2JO12eDMH86eWTruK1QpWgOtTgAIdCuSqI/JbYUaaOpWpwX6HKwSQgN8yAaBxFQpQgAIUaC0wNsUOuXq8jLjL1eVlFP62MYU4KrWSF6drTcVXcSLQp7Oi3Q7v+8sSMe+qRFx2gBX9uipx0no2kwJtBTiHAhQIjwAD+vC4MlcKUIACMS0wqUsdzhxUBmcA//HsTNw4qghyTjyvLh/TXc/GBSAwqb8Jdx5jxbpbkvDmmQk4ZiIPyQ+AkavElwBbSwEK+CjAgN5HKCajAAUoEM8CU7q2DuDfm5mF6xjAx/MmwbYHKCDBvAT1q29Owk1HWDGsJ0ftA6TkahRwEeBTCsSvAAP6+O17tpwCFKCAV4FetkYc37cSD+w5B/6dGQzgvWJxAQUCEBjYTcG1h1ix7IYkvHVWAo4az1H7ABi5CgUCE+BaFIghAQb0MdSZbAoFKECBYAQGJNbjlAHleHxSHr7dexfuG5+PY3gOfDCkXJcCPgkcPcGMt89OwOLrdp9r3zWJo/Y+wTERBSIkwGIooGcBBvR67h3WjQIUoECYBYZ3cuD0QWV4bkqOFsTfPqYQh/auQpK5KcwlM3sKUMBdYFTv3efab7kjCQ+daMPE/vyZ5m7E1xQwgACrSIGICvCbIqLcLIwCFKBA9AXGdbbjvCGleHVaNv63VwZuGFWE/XrWwMRBweh3DmtAAVXAov46O3dvC367KhHvqCP3h47l4fgqC/9RIEYF2CwKBCegfmUElwHXpgAFKEAB/QtM7VqHS4aVQM6F/2hWJq4aUYzZ3Wv1X3HWkAJxLnDkeDM+ODcBP16eiNNmWOJcg82nAAVAAgq4CTCgdwPhSwpQgAKxIrCXGrBfrQbucku5t2dk4WI1oJer1cdK+9gOCsSTwPRBJjzzfzYsuz4JF+5r4RE18dT5bCsFghDgqrEvwIA+9vuYLaQABeJIYGa3Wtw4ughfzsnAK9Oyce6QUoxNsceRAJtKgdgWGNZLwX3H27DhtiRcfbAVyTbwPwpQgAKhEmA+BhRgQG/ATmOVKUABCrgKdDI34eT+FXh5ag5en56Nfw0sw7Bkh2sSPqcABWJMoHeKgluOtGL9rUm4/jAruiTyIhgx1sVsDgUMIMAq6kHApIdKsA4UoAAFKOC/wPjOdlwzshif75WBO8cWYE6PGv8z4RoUoIChBSSQl4B+nRrY33C4FZ0TGNgbukNZeQrEsgDbFhYBBvRhYWWmFKAABcIjID/Vj0qtwpOTcvHhrEycM7gU/RIbwlMYc6UABQwj0MkGXHeoFWl3J+HaQ6xI4PXzDNN3rCgFKOBZgHN9E2BA75sTU1GAAhSIqsDQZAcuGlaijcY/NCEPB/eujmp9WDgFKKBPAUXd63fTEVZsUEfsL9nfqs9KslYUoAAFQi8QtzkyoI/brmfDKUABIwgc2Ksa94/PVwP5TFyqBvQjOvHceCP0G+tIgWgLdEtWcPexViy/MQlnzOZwfbT7g+VTgAJ6E4id+jCgj52+ZEsoQIEYEUhNaMBZg8vw/swsPD05F8f2rYRFaY6R1rEZFKBAJAWG9lDw+N9t+OXKRBw9wRzJolkWBShAgdgR0HFLGNDruHNYNQpQIL4EZnevxe1jCtXR+Az8Z2QRJnapiy8AtpYCFAibwJQBJrx1VgLeOycB0wfx51/YoJkxBShAAQCRROAneiS1WRYFKEABDwJHp1bihak5eHVaNk4ZUI7OliYPqTiLAhSgQPACh48z48fLE/HwiTb06awEnyFzoAAFKECBYAWCWp8BfVB8XJkCFKBAYALJ5iacNrBcO6z+wQn5mMtbzgUGybUoQIGABM7Z24LlNyTh0gN44byAALkSBShAAS8CJnVf6UG9qnHViGI8MSkPb07PxsvTcnDvuHycOagMYzvbvazp6+zW6acqlhYAABAASURBVBjQt/bgKwpQgAJhFZBbzF04tASfzM7ELaMLeVh9WLWZOQUo0J5Asg246xgr5l2VCBm5by8tl1GAAhSgQPsCXa2NuHZkERbtl4anJufivCGlOKR3FaZ3q8Wc7jX4W79KXDeqCB/PysR7M7NwTGpl+xn6uLTDgN7HfJiMAhSgAAXaERiTYsf1ez7ELxtegkFJ9e2k5iIKUIACkROY1N8EObf++dNsGNhNHVqKXNEsiQIUoEBMCByVWoWv5mTg7MFlSPHh1MlJXerwwIR8PDkpFz1tjUEZhDqgD6oyXJkCFKBArAkM7+TQRuJlRP6MQWWQvbex1ka2hwIUiA2BU6ZbsPT6JFy8H29zFxs9ylZQgAKREDhncCkempCH7uoIvb/lHdy7Wh2tz8RI9feiv+s600c5oHdWg48UoAAFYktADq2/ekSxdo68nCsfW61jayhAgVgVSFBj+XuOs+HrixMxeyh/JsZqP7NdFKBAaATkN941I4uDyqx/YgOenZKD3gkNAeVjrE/qgJrIlShAAQpETkBG4OUc+fdmZuLcIaWQi99FrnSWRAEKUCA0AnOGmfDtJYm4/WheNC80osyFAhSINYGpXeu0ozBD0S4J6u8cWxhQVjEd0AckwpUoQAEKBCBgNTVDDql/f2YW5Bz5XkGeDxVAFbgKBShAgZALXHGgFQuvTcQhY8whz5sZUoACFDCywJUjghuZd2/7/j2rcVL/CvfZHb5mQP8XEZ9RgAIUCEjgxH4V2qH1ctE7XuwuIEKuRAEK6FhgbKoJH56XgPuOt8HEa+bpuKdYNQpQIFICEnzP7FYb8uJkcMjfTBnQ+yvWkp5PKECBeBeYoX6QPz05F3ePK4BcxT7ePdh+ClAgtgUu3NeCBdck4qDRHK2P7Z5m6yhAgY4Ejk6t6ihJQMvl4nj+7ihgQB8QdQArcRUKUCBmBORw+utGFeGN6dk4sFd1zLSLDaEABSjQkcAYdbT+4/MTeG59R1BcTgEKxLTAnB41YWvf7O7+jfwzoA9bVwSXMdemAAX0KXDqgHK8PSMLZw4q02cFWSsKUIACERCQc+u/vywRUwfyp2QEuFkEBSigIwG5Gn3PMF4raVSKw6/W8lPYLy7dJmbFKECBMAvM6V6DF6fm4LYxhRiYVB/m0pg9BShAAf0LzBxsws9XJOKi/Sz6ryxrSAEKUCBEAj2tjSHKyXM2vWz+3b6OAb1nxxify+ZRgAK+CvRLbMDNowvx8rQc7BPGw6t8rQ/TUYACFNCbwL3H2fDq6Qnonswr5umtb1gfClAg9ALmMEfQFqXZr0qHuTp+1YWJ9SrAelEgTgVOH1SmHV7/j4HlcSrAZlOAAhTwTeBvk8349Ure3s43LaaiAAWMLFDdEN4QuqrBvwuPhrc2Ru4p1j1gAa5IAaML7NezBq9Ny8YNo4qQmuDfYU9GbzvrTwEKUCBQgUHdFe32dtccYg00C65HAQpQQPcCWbXhPc0oo9a/z1AG9LrfZGK+gmwgBXQjMDi5HneMLcBzU3Iwy88rjOqmEawIBShAgSgL3HyEFa+fkYCuSTwEH/yPAhSIOYGGZgVryhPD1q61FQl+5c2A3i8uJo6+AGtAgfAInDO4DG9Pz8Lf+1eEpwDmSgEKUCCOBI6bZMaPlydizjD+1IyjbmdTKRA3Ar8WdQpbW3/3M29+yoatK5ixLgRYCQp0IDClax1emZaNa0YWoUcYb0HSQTW4mAIUoEDMCYzopeDrixNx1l7hPTw15uDYIApQQPcCn+V0gaMp9EchfaLmW1bPc+h1vwGwgvoVYM3iS+DMQWVaML8XD6+Pr45naylAgYgKPHqyDfccZ4tomSyMAhSgQDgFJOh+YWePkBZhV3cQvJzuf54coQ9pNzCzOBNgcw0qMCS5Ho9OzMN1o4qQaPLv1iAGbTKrTQEKUCCqAhfvZ8EH5ybwvHrwPwpQIFYEXt7VHQuLk0PWnPu29EZOnf9HNDGgD1kXMCMKdCTA5XoQOL5vJV6dlo3D+1TpoTqsAwUoQIG4ETh0rBnfXpKASQP48zNuOp0NpUCMC9ywoS/W+3kRO08kz6qj/Z/ndvG0qMN5/ETtkIgJKBAlARYbUoFu1kbcNqYQ943P563oQirLzChAAQr4LjAm1YRvLk7EkeP9O0fU9xKYkgIUoEDkBCoaTLhw9YCgRuof2d4LwRy+z4A+cv3NkigQVgFm7l1gdvdavDItB6cOKPeeiEsoQAEKUCAiAsk24J2zE3D2HP8PLY1IBVkIBShAAT8EJKi/eE1/PLGjJ2obfQ+vV5Yl4eyVA/BmRjc/Smub1PcS267LORSggHEF4qbm/6cG8S9MycGYFHvctJkNpQAFKGAEgUdOsuG6w6xGqCrrSAEKUKBDgVd3dcfBi4bioW29sFwN1hub214Fv8BuwZd5nXGJugPgLDWYX6Gm6zDjDhIwoO8AiIspQAERMOZ0w6gi3DqmEFZe+M6YHchaU4ACMS9wgxrQP3iCOmQf8y1lAylAgXgQqGow4e3MbjhHDdanzRuBY5cMwekrBuL/lg3CQQuH4RA14L9lYyoWhPBiegzowf8oQIGQC0Q5w6HJDjyvjsqfPqgsyjVh8RSgAAUo0JHAeftY8NI/EzpKxuUUoAAFDCUg91HaVWPFmvJEbKxMQJEjPNcOYUBvqM2ClaVAbAqEslUH9arGC1NzsW/PmlBmy7woQAEKUCCMAidNNWu3tUu0hrEQZk0BClAgBgUY0Mdgp7JJFIhxAa/NO2dwKZ6anIsBifVe03ABBShAAQroU0Bua/fJBYno2UnRZwVZKwpQgAI6FGBAr8NOYZUoQAH/BCxKM24fW4BrRhZ7WJGzKEABClDAKAJzhprw8fkJGNCNQb1R+oz1pAAFoivAgD66/iydAhQIUmBocj2em5KLU/pXBJnTntX5QAEKUIACURWYPMCEj85LwLCeDOqj2hEsnAIUMIQAA3pDdBMrSQEKeBKQ8+Sfm5KDvXtE73x5T/XiPApQgAIUCE5gTKoJH56XiJG9+VM1OEmuTQEKxLoAPyVjvYfZPgrEqMD/DShXR+ZzMCjJUOfLx2hvsFkUoAAFQi8wvJeiXShvVB/+XA29LnOkAAViRYCfkLHSk2wHBeJI4NqRu+8vH/sHY8ZRp7KpFKAABTwIDO2p4L1zEjBCDe49LOYsClCAAnEvwIA+7jcBAlDAOAJy8btHJ+bh7MG8v7zHXuNMClCAAjEoIOfSv6sG9YN7cDduDHYvm0QBCgQpwIA+SECuTgEKREYg2dyExyfl4fA+VZEpMA5KYRMpQAEKGEVAzqV/56wEpHZhUG+UPmM9KUCByAgwoI+MM0uhAAWCEOhqbcTTk3NxYK/qIHLhqkEKcHUKUIACURUY38+Et85MQOdEJar1YOEUoAAF9CTAgF5PvcG6UIACbQR62xrwwcwszO5e22YZZ+hZgHWjAAUoEHqBGYNNePNMW+gzZo4UoAAFDCrAgN6gHcdqUyAeBPonNuDnuekYyCvZx353s4UUoAAFfBTYf6QZb5yR4GNqJqMABSgQ2wIM6GO7f9k6ChhWYFQnB37YJx0mHllp2D4MZ8WZNwUoEN8Cx04y4/GTOVIf31sBW08BCogAA3pR4EQBCuhKYFa3Wny2V4au6sTKGFqAlacABWJQ4Iy9LLjlSGsMtoxNogAFKOC7AAN6362YkgIUiICABPOvTc+OQEksggLeBDifAhQwisDVB1tx/j4Wo1SX9aQABSgQcgEG9CEnZYYUoECgAgzmA5XjelEVYOEUoEBUBR44wYajJ5qjWgcWTgEKUCBaAgzooyXPcilAgVYCDOZbcfBFDAuwaRSgQOgFXvxHAiYP4M/a0MsyRwpQQO8C/OTTew+xfhSIAwEG83HQyWxioAJcjwIU8EEgyQo8f5oNXRIVH1IzCQUoQIHYEWBAHzt9yZZQwJACDOYN2W2stG4FWDEKxK/AmFQTnlOD+vgVYMspQIF4FGBAH4+9zjZTQCcC07vWgRfA00lnsBrxKcBWUyDGBI4cb8YdR6vD9THWLjaHAhSggDcBBvTeZDifAhQIq8C4zna8OSMrrGUwcwpQILQCzI0CRhC4/EArTpvJK98boa9YRwpQIHgBBvTBGzIHClDAT4GhyQ58NCvTz7WYnAIUMJgAq0uBqAk8+XcbL5IXNX0WTAEKRFKAAX0ktVkWBSiAvgkNeHtGNiUoQAEKuAnwJQVCJ2BWf+E+rgb1Cq+RFzpU5kQBCuhSQP2402W9WCkKUCAGBbpaG/Hi1Bx0Ux9jsHlsEgUoEEkBlkWBDgSmDDDh0ZNsHaTiYgpQgALGFjAZu/qsPQUoYBQBm6kZT07Kw/BODqNUmfWkAAViSIBNiU+BM/ey4PTZPJ8+PnufraZAfAgwoI+PfmYrKRB1gQfG52NGt9qo14MVoAAFKOAuUF/hQP7Pmdj84AqsuXYhVlz8G1ZcNE+bVl72O9Zevwjbn1mLstVFaG5qdl9dey3z68vsqE6vQNEfucj8cBt2PL8O625ZrOUpeTfWNWrrlywvwJaHV2LV5b+3lLH+9iXI/TYdjXUNWn7uf5ocjXCU1KF8XTEKf89G+uubsPXx1Vh7wyKsvmo+cr7aqa3SWNOAnC93Yv1tS7Dykt+0/Fery6W8srXe66+tHKN/Hj7RBrmlXYw2j82iAAXiXIABfZxvAGw+BSIhcM3IYhzWpyoSRbEMClCAAj4LOErt2PbUGqy78Q9kfbJdDcYrYe1qw8CTR2DwP0aj07AuaG5sRr0a8JevL8aOF9Zh4z3LYC+qa1WGo6QO625ejLVqPpsfWIFdb21GwbwslK0pgqO4Dg3V9VogX5tViU33LsPOVzagakc5muqbtHyaG5pgL6iFFojfsgRlauCtLdjzp+TPfKy6Yr5WxvZn1yLj/a0oXpqHyi2lqC93qDsBGiF5FC3MgexAkB0D9sJarUzJolHdkSDl7XhunbYjQdot8+NlspqBB0/grezipb/ZTgrEmwAD+njrcbaXAhEWOGVAOc4ZXBrhUlkcBShAgfYF6vJrtOC2YmNJS+Brspow6NRRSD10EHofMABjrp2GblN6tcqoLrcaO1/dgMbav0bSLZ2s6HfMUG0HgGLyfBW22swqbH1sNerUwN3axQZZBx6u2CbB/85XN6J0VWFLuSkjuiL18MGwdU9omef+JP+XLOx6dyvQ3KztlDAnqlGseyL1dfXOCmx/eo022q++jJt/+44w47rDGNTHTYezoRSIIwEG9HHU2WwqBSItMKdHDW4eXRTpYlkeBShAgQ4FymT0vKT1SLsc1l6+oaRlXcViahPQy8KaXZXq6HiZPNUmU4IZvffrj7E3zMCQ08dA1tMWuP3pfdBATH10X0x+aC6mqI8T794LyYM7u6UCmuyNyP50e8uRALaeiRh40ghMvGcOus/o0ya9zDCrdRhx4QRMfXx/TH5wrvY4/MKJMCdbZHGrqTanGtmf7YA9216qAAAQAElEQVQcfdBqQYy/uEEN6OcM40/fGO9mNo8CcSfAT7W463I2mAKRERiQVK8F8xbF8/mmkakFS6EABSjgWSChVxI8jaYr5tYj7O6vJTc5X74ms1Ketpm6TOjpcSQ9aVAK+h87FBL8O1dK6J2EYeeN95heDusv+TPPmVR7lB0FPWaleqx3L3WHQrepvQEF0P5TgO7Tems7Ajy1s3xjCby1QVs/Rv/ce5wtRlvGZlGAAvEqwIA+Xnue7aZAmAVkZH5YMq9oH2ZmZk8BCgQo0G1yT/Q9ckjLCLYEy10n90LqYYNa5djk2H2ee6uZ6gtvo9smm6klTzVZh/8SU5PRTQ28PSWUowhcD+2XNJYUCxSrSZ76NEneif2S26SVi+eVrZYjqNosiukZUweacNMRPPQ+pjuZjaNAnAn4/o0QZzBsLgUoELjAjaOLsH/P6sAz4JoUoAAFwiwgAXz/44dh6mP7YcYLB2H6Mwdg5CWTYEm2Qs6vz/tuF+QCc7ve3RLmmgCdR3f3OOruKKprOew+0ErIufrJA9se1i/5VW0vh5xmIM99nmIg4bWHWDFzMH8Cx0BXsgkUoIAqwE8zFYH/KECB0Amc1L8C/xr417mlocuZOVGAAhQIj4AcQi9XjE97ZQNWX7sAG+5Yiuwvd0LOS+8+vXd4CnXJ1drFCpPN7DJn99OmhqZWF9/bPdf/v7ZeiR5XarI3oLkhvKdFeSxYBzNvP9qmg1qwChSgAAWCF2BAH7whc6AABfYIjOzkwBXDi/e84gMFKEABfQvIYedyu7rVVy/A1sdXo3R5gRpAN6Lz2O6YcMdsjL99Ntyvch+OFlm7JcDk4ar0TfZG1JfZgy5SDuv3lEl9ZT0avdz33lP6CMyLWBH7DDfhov0sESuPBVGAAhQIlwAD+nDJMl8KxKHAFSOK0dPWGIctZ5MpQAGjCchh9ZvuX478nzO1q8o76596yECMumIKEvu2Pe/cmSZSj3IBPasa7IerPGtnK8yJlnBlH4F8gyviliNt6NdVCS4Trk0BClAgygIM6KPcASyeArEicP6QUhzUi+fNx0p/sh0UiGUBGfnOeHcL7IW1rZopwXOfgwZ6PJ+9VUL1hafbwamzA/rnKKmD+8XvJCOTzQRrFxuC/U9uU+cpD0uKDbLTwNOymJzn1qgkK3AzL5DnpsKXFKCA0QQY0Butx1hfCuhQYFb3WsjovA6rxipRgAIUaCNQm12FmoyqNvOtXW0+X6HeFsKR84aqBjTXt72afmKfZI+3tGtT8Q5m1Jd6Pmw/ZVRXeLotXwfZxdTif8y04MBRba9fII3kRAEKUMAIAgzojdBLrCMFdCyQYGqGnDfPgxZ13EmsGgUo0ErAoQa4jXYPpwc1NQPqP9fE3m5P55om2OeVW0shF+ZzzUfuHd9r3/5Bj6A3VNejJqvSNWvtua1HInrMStWex/uf6w+zhoKAeVCAAhSIigAD+qiws1AKxI6AjMxP7VoXOw1iSyhAgZgXsHS2QQ5nd29obW4NSlcWtAT1lVvLkP3FDvdk2mtPh8hrC7z8kcP76/Jr2iyVnQvla4vazO82rbcacPdpM9/bjKptZa2uBeBMV7mlDHVqu5yv5VG7Zd+xQ5HQO0lexv00e6gJZ8yO9LUE4p6dABSgQIgEGNCHCJLZUCAeBfbrWYMzB/EWdfHY92wzBYwskDSgExI83MqtuaEJu97dijX/WYg11y7EtidWI6l/J3g6z7xoUW6bc/DbM5Er6md+sA0NlY6WZHIuf9ZH22Avar1TNGVEVwz+52hI4A0f/6tKq0DuN+mtRvrl3Hm5ir/r6L+M/Pc9fDB67t3Px5zjI9m1h1qhKDpuK6tGAQpQwIsAA3ovMJxNAQq0LyC/ey4YWtJ+Ii6lAAUooEMBSycrBv3faM/nyzc3Qw5Tb3I0ot8xQzHiksnoNqlnm1bUZFRi/W1LsOKieeooflqb5Z5mVKdXYN2tS7Dt6TXY8fw6rLt5MUpXFbYklWC75159MfLyyZA6tizw5Yla77wfM7D+lsXY8eJ6bH1sFTb9dznkgnvO1c1JFm1HQf/jhgHyIQ7+5xQY2E3B1QdbnS8N/8gGUIAC8SPAgD5++potpUBIBf49tBTTeKh9SE2ZGQUoEDmBzqO7YdxNM9F9em+YE/+6KJolxYpe+/TDhLv20gJ6k9WEoWePQ//jh8EqF8LbM4wro+cJfZLQ98gh6L1//w4rnjykM8ZcOw1d1Z0DtZlVKFtbrO04kCDe1j0BvQ8YoJU59Jxxan0sHebnniBVHXUfdv4EyLnxlZtKIKcLyBEHUn85ImHwaaMx6f69IeflM5h319v9+sqDrOiWHJd7OnYD8C8FKGBIAQb0huw2VpoC0RWY0NmOCzg6H91OYOkUoEDQAgm9kzD83xMx9Yn9MeOFg7RpyiP7YsiZY7XA2FmABO/9jh6KyQ/sgxnPH6ilm/7MAZh49xwMOGF4q7TOdTw9Jg1MwXA16J780Ny/8nnuQDXQ3geD/zEaUh9P6/kyT3YM9JjZB2Oum96qPdOePgDjb5uN3gcOCGhHgS9lx0qaTjbgigP835kSK+33vR1MSQEK6EmAAb2eeoN1oYBBBCSYl6vbG6S6rCYFKEABClDAJ4FLD7AitTNH6X3C8jUR01GAAmEVYEAfVl5mToHYEzilfwUO6V0dew1jiyhAAQpQIO4FzOov44v35yh9NDcElk0BCvgnoH5s+bcCU1OAAvErkJrQwEPt47f72XIKUIACcSFw8X5W9ErhKL1BOpvVpEDcCzCgj/tNgAAU8F3gzMFl6JfY4PsKTEkBClCAAppAk6MJzQ3N2vNw/Gms5WdzqFxllP7fczlKHypPfeXD2lAg9gQY0Mden7JFFAiLwJSudThzUFlY8mamFKAABWJFwFFqh6Oork1z7IW1KF9X1Ga+vzNqMqrQZG9ss1r5umLU5de0mc8ZgQlcoAb0SdbA1uVaMSTAplDAAAIM6A3QSawiBfQgwGBeD73AOlCAAnoUkAC7cEEOdry4HlsfXaXdjs69ns0NTUh/ewvW3bIY6W9tRsXGEvckXl87iuuQ/UUatj62Clmf7fCYzlFSh433LMPmB1ZoaWUdjwk50yeBzokKzt2bEb1PWEzUIsAnFIiGAAP6aKizTAoYTODwPlWQyWDVZnUpQAEKRESgoboeud+ko2xVocdgvqUSzc2QQLv4j1wU/p7dMrujJ1U7ypH3/S5Ubi2D7Bjwll6WVadXaGllHW/pON83gbP35mH3vkkxVYACXI0CIRFgQB8SRmZCgdgW4Oh8bPcvW0cBCgQnYOuRiMkP7IMZLxzk8zTi4kk+F9pjdqrP+TrrIOv4XAATehQY1lPBSVPNHpdxJgUiL8ASKeBZgAG9ZxfOpQAF9ghIMC/nz+95yQcKUIACFKBA3AicMZuj9HHT2bHWULYnbgQY0MdNV7OhFPBfoLetEXJle//X5BoUoAAFKEAB4wvsN9KMqQP5c9n4PckWdCTA5cYV4CeUcfuONadA2AVO6l+B1ATeCins0CyAAhSgAAV0K/DPWRyl123nsGLREmC5OhJgQK+jzmBVKKAnga7WJpzUv1xPVWJdKEABClCAAhEX+L8ZFth4Kn3E3VlgLAmwLeEUYEAfTl3mTQEDC5zUrwL9Ezk6b+AuZNUpQAEKUCAEAp1swCnTOUofAkpmQQHfBJjKLwEG9H5xMTEF4kMgydysjs5XxEdj2UoKUIACFKBABwJ/n8Yh+g6IuJgCUROI94IZ0Mf7FsD2U8CDgIzOD012eFjCWRSgAAUoQIH4E5CL443orcRfw9liCsSeQMy1iAF9zHUpG0SB4ATM6u8VuRhecLlwbQpQgAIUoEBsCZwwmYfdx1aPsjUU8EVA/2kY0Ou/j1hDCkRUQIL50Sn2iJbJwihAAQpQgAJ6Fzh+Mg+713sfsX4UiLpAFCrAgD4K6CySAnoWOCa1Us/VY90oQAEKUIACURGY0M+EyQP40zkq+CyUAjEqEIpm8VMpFIrMgwIxIrB3jxrM6FYbI61hMyhAAQpQgAKhFTh6AkfpQyvK3ChAAT8EPCZlQO+RhTMpEJ8CR6VWxWfD2WoKUIACFKCADwJHjmdA7wMTk1CAAhEU8B7QR7ASLIoCFIi+wIDEehzZhwF99HuCNaAABShAAb0KTOxvwqg+/Pms1/5hvSgQjwIh+0SKRzy2mQKxJHCkOjqfZG6KpSaxLRSgAAUoQIGQCxw2lj+fQ47KDClAgYAFovWJFHCFuSIFKBAeAR5uHx5X5koBClCAArElcPAYHnYfWz3K1lDA2AIGCeiNjczaU0DvAof1qcIY3qpO793E+lGAAhSggA4EDhxlRrJNBxVhFShAAQqoArEZ0KsN4z8KUMB3gUN6VfuemCkpQAEKUIACcS6w/0iO0sf5JsDmU0A3AgzoAeimN1gRCkRBoKu1Efv2rIlCySySAhSgAAUoYEyB/RjQG7PjWGsKxKAAA3r/O5VrUCCmBCSYl6A+phrFxlCAAhSgAAXCKDB3OH9Ch5GXWVOAAn4I8NPID6zAknItCuhbYL8eHJ3Xdw+xdhSgAAUooDcBuX1dz06K3qrF+lCAAnEowIBeb53O+lAgggIyMi8j9BEskkVRgAIUoAAFYkJgr6H8GR0THclGUMDgAvwkMngHsvoUCEZAgnkJ6oPJg+tSgAIUoAAF4lFg5hD+jI7HfmebKaA3AX4S6a1Hwlsf5k6BVgI83L4VB19QgAIUoAAFfBaYMYg/o33GYkIKUCBsAvwkChttLGTMNsSyQIqliVe3j+UOZtsoQAEKUCCsAlMH8dZ1YQVm5hSggE8CDOh9YmIinwSYyFACU7vWgYfbG6rLWFkKUIACFNCRQCcbMLYvf0rrqEtYFQrEpQA/heKy2/XRaNYiugLTutZGtwIsnQIUoAAFKGBwgUn9+FPa4F3I6lPA8AL8FDJ8F8ZNA9jQEAvM6FYX4hyZHQUoQAEKUCC+BMb3463r4qvH2VoK6E+AAb3++oQ1CokAM2lPoIetETO6cYS+PSMuowAFKEABCnQkwEPuOxLicgpQINwCDOjDLcz8jSEQZ7WU8+fjrMlsLgUoQAEKUCDkAqP78Kd0yFGZIQUo4JcAP4X84mJiCuwWMPrffXrUGL0JrD8FKEABClAg6gJDeihItEa9GqwABSgQxwIM6OO489n0iAnoriAG9LrrElaIAhSgAAUMKjCsJ39OG7TrWG0KxIQAP4FiohvZiNgSCG9rulsbMSipPryFMHcKUIACFKBAnAgM7ckL48VJV7OZFNClAAN6XXYLK0UBPwT8TDq8k8PPNZicAhSgAAUoQAFvAoO7M6D3ZsP5FKBA+AUY0IffmCVQQFcCDOh11R2sDAUoQAEKGFxgQDf+nDZ4F7L6FDC0AD+BDN19rDwF/BcYnuzX4fb+F8A1KEABClCAAnEk0K8rR+jjqLvZVAroToABve66hBWiQHgFwjtCH9667MyR4AAAEABJREFUM3cKUIACFKCA3gRSOzOg11ufsD4UiCcBBvTx1NtsKwVUAV0F9Gp9+I8CFKAABShgZIHenY1ce9adAhQwugADeqP3IOtPAT8Eks1N6JvQ4Mca+krK2lCAAhSgAAX0JtCzE0fo9dYnrA8F4kmAAX089TbbGvcCcTY6H/f9TQAKUIACFAi/QPckBvThV2YJFKCANwEG9N5kOJ8CMSgwKImj8967lUsoQAEKUIAC/gsoajzfJVH94/+qXIMCFKBA0AIM6IMmZAYUMI7AgERe4T5kvcWMKEABClCAAnsEUhL2POEDBShAgQgLMKCPMDiLo0A0BQYmMaCPlj/LpQAFKECB2BVItnGEPnZ7ly2jgL4FGNDru39YOwqEVGBAIg+5Dylo+DJjzhSgAAUoYCCBRKuBKsuqUoACMSXAgD6mupONoUD7AgM4Qt8+kGGXsuIUoAAFKBBNAZs5mqWzbApQIJ4FGNDHc++z7XEnwHPo467LPTeYcylAAQpQIKQCFv6iDqknM6MABXwX4MeP71ZMSQFDC/RPbICJp/gZug+jVXmWq0+BpjI7au3N+qwca0WBOBNgQB9nHc7mUkBHAgzoddQZrAoFwinA0flw6jJvFwE+jZDA/J9L8MS/1+D+s1bjpsu24NabduL+h7Px4huF+PLHcqzbXAdHAwP+CHUHi4lzgQQL32txvgmw+RSImgAD+qjRs2AKRFags7UpsgWyNAr4JMBEoRDoUlmLTjnlwPpClMzLxoZ3d+Lr+zfj0fPW4LbzN+Cmy7fi1pvTcf8j2XjprUJ8/XMF1m+zo5EfC6HgZx4UgM3EgJ6bAQUoEB0BBvTRcWepFIi4QGcLf7lHHJ0Fhl6AOfotkFxfjy4VNeiUXQasK0TxL9lY93Yavrp3Ex46ZzVu3RPw33ZLOh54NAcvv1OEb36twKYddjQzRvHbmyvEp4BF4XdsfPY8W02B6AswoI9+H7AGFIiIQGdLY0TKYSEU0JMA69KxQKc9AX9yVhma1xag6KcsrH0zDV/cvQn3n70at1ygjvBfsQ233ZqOBx/LwSvvFuG73yqxZaej48yZggJxItDEeD5OeprNpID+BBjQ669PWCMKhEWgM0fow+LKTGNKgI1xE5DraKY41BH+8mokZ5ahaU0BCn/MwurXd+CzOzfivrPXqAH/Rtx4pRrw37YLDz2Rg9feL8L386uwbRcDfjdOvoxhgTperyKGe5dNo4C+BRjQ67t/WDsKhEygCwP6kFkyIwrsFuBfU3MzUhwOdC1TA/6MUjSuKkD+91lY9ep2fHL7RtyrBvw3/1sN+K/ajttv34WHn8zF6x8W46eFVdiRWU9ACsSMQK2D56fETGeyIRQwmAADeoN1GKtLgUAFOEIfqBzXo0CIBOIwG7Ma8He2qwF/aRWSdpWiYWU+8r7NxPKXt+OjWzfgnrPXQgL+m65WA/471ID/qVy88VExfv6jCuk5DPjjcJMxbJOreQtJw/YdK04BowswoDd6D7L+FPBRgOfQ+wjFZBTQiUA8VMPS3ITOasDfpUQN+NPVgH9FPnK/ycSyF7fj/Zs24G414L/pwk248ZrtuOOuDDzyTB7e+rgEvy6pRkYeA/542EaM0Ma6+mbUNxqhpqwjBSgQiwIM6GOxV9kmCngQ4Ai9BxTOokDsCMRkS6xqwN+lzo6uxVVITCtB/bI8ZH+dgaXPb8O7N2zAXeeshQT8N12zA3fcnYHHns3D25+W4rel1cgqaIhJEzZKfwKVdTzcXn+9whpRIH4EGNDHT1+zpXEuYG+Sy1vFOQKbTwEK7BGIjQdbUxMk4O9SXInEHSWw/5mHrC93YfFz2/D2detx5znrcNNFm3HjtTtw5z2ZeOz5PLz7eSnmL6tBbhED/tjYCqLfisrapuhXgjWgAAXiVoABfdx2PRsebwIOBvTx1uVsr44FfpqbjndmZOGRiXn4z8ginDGoDIf1qcKkLnXok6DDQFPHlu1VLaGpEV1q69C1qBIJ24thX5KHjC92YdEzW/HGtetxhxrw36gG/Df9Rw34783EEy/k470vyrBwRQ3yS3kMdXu2XPaXQFUdA/q/NPiMAhSItAAD+kiLszwKREmAI/RRgmexFPAg0FcN2qd0rcMRahB/1uAyXD+qCI+pwf17M7Pw0z7p+EGd3lID/ocm5OEaNeD/18ByHNK7GhO72NHLpv9A00OTdTkrUQ34u6oBf5dCNeDfVozaxbnY9Xk6Fjy1Fa9dtQ63n7sON168GTddl4a77svEEy8V4IMvy/DHqhoUlbEfdNmpUahUVS23hSiws0gKUGCPAAP6PRB8oECsC9ib+HaP9T5m+2JDwKQA/RMbME0N+I9KrcI5asB/4+hCPDEpF+/PzISM7n+/9y5cM7cK+++tYMZUBWNHKxg8UEHPHkBiouEcdFvhpMZGdK2pQ5eCCti2qgH/ohzs/DQdvz+xFS9fKQH/etxwyRbcdL0a8P83C0+9XIAPvy7DkjW1KKnkqK1uOzbEFaupY0AfYlJmRwEK+CHAX/h+YDEpBYwswBF6I/ce606BvwQsSjMGJNVjVM8GDB+qYNI4BXNmKDh4PwXHHWHCKX8z4eTjTDjyEAX7qQH/9ClqwD9KwaABCnp0VwP+hL/yMuYz/dQ6qbEB3apr0SVfDfi3FKF6YQ7SPk7HvMe24MXL1uK2c/cE/DfsxN33qwH/q4X4+Nty/LmuFuXVDPj105PB1aTWztNkghPk2hSgQDACDOiD0eO6FDCQAAN6A3UWq0qBIATM6jd75xSgbx8FI9SAf/J4NeCfqeCQ/RUcf+TugP+kY0044mAF+85RMH2ygjEjFQzsr6B7NyAh1gL+ICyDXTXZGfDnlcO6WQ3452dj+4c78csjW/DcJWtx63lqwH/pVtx0407c82A2nnmtEJ98X47lG+pQWdscbPFcP1ICDbyFYqSoWQ4FKNBWQP3abzuTcyhAgdgT4EXxYq9P2SIKBCJgNgNdOgP9UhWMHKZg8gQFe89ScOgBCv52lBrwH2/CiceYcPhBCubupWDaJAWjRygY0E8N+LsCNlsgpRpnnUjWtFODOsJfVYMuueWwbCxE5e/Z2Pb+Tvz00GY8c9Ea3HLeBtxw2VbcfNNO3PtQNp59vRCf/VCBlZvqUOOIZE1ZVnsCibC3t5jLKEABCoRVgAF9WHmZOQX0I1DdwLe7fnqDNaGAfgUsFqBrF6B/XwWjhiuYMlHBPrMVHHagGvAfvTvgP0F9lNdz1flT1eWSTtJ3k4Dfqt+2haFmYc0yRR357VZZg8455TBvKETFb9nY8l4afnhgM564YDVuOV8N+C9XA/6b03Hvwzl47s0ifPFTBVZvtaOWg8Zh7Rtn5tX2ZtTZeQ6904OPFKBA5AX4Cz/y5iyRAlERKKnn2z0q8CyUAjEmYFUDdgncZcR+lDpyP1UdwZeRfBnRl0D/7+oIv4z0y4i/7AiQHQIj1R0D/dQdBLKjQNaPMRI/mhO6pIqaVUp9PbpV1KBzdhnM6wtQ/msWNr2Thu/u24THzl+Dm9WA//rLt+HmW9Jx3yM5eOGtIvzv5wqs224HT/tWAUPwL493OwiBIrOgAAWCEeAv/GD0uC4FDCRgr+f5mAbqLlaVAoYVkEPy5Vx8OSdfDtWXQ/b33UvBEQcp2qH8EvAff5RJO8RfDvWXQ/5HDFO0UwAk4JcjBAzb+FBXPIj8TGhGZzXg715Rjc5ZZTCtK0DpL1nY+HYavr5nEx5WA/6bLtiI669QA/5bd+G/j+XixXeK8dWvlVif5kA9B5190i+r4qEQPkExEQUoEDYBBvRho2XGFNCXQEMDr6isrx5hbSgQnwIJNqBHN2gX4ZOL8U2frGC/OWrAf7BLwH+kSbuI35yZCiaNV7Sr+ctF/uTcfwb83rcbf5aYm5vRxeFA93I14M8shbImHyU/ZWL9mzvw1V0b8cB5a6AF/Fduwy23qQH/47l46b1ifPNbJTbtrAe/UnZrO+y8mMFuCf6lAAWiJcCAPlryLJcCERZobuRtdSJMzuIoQIEABBIT1IC/O7Tb7I0dpWDGFAX7761ot+GTq/PLLfnk9nxym769ZiiYOE4N+Ico6NsH6JwCyEX/Aig2Hldpt80WZ8BfVo2UDDXgX52P4h8ysfb1Hfjizg3477lrceO/N+H6K7fjltsz8MATuXj5/WJ8N78KW3bVoylODgpTHHXtOnIhBShAgXALMKAPtzDzp4BOBJTG+PmBpRNyVoMCFAiDQFIi0LMHMHiggnGjFcycqgb8+0jAb4IE+38/zoRjDzfhoH0VzJ6uBvxjFQxTA/7U3nsCfv7yCbBXWq9mbW5CV7sd3cuqkLKrBM2r8lH0fSZWv7odn92+Afecsyfgv0oN+O9QA/6n8vDqhyX4fmEVtmU1IFbi/fIqjtC33jL4igIUiLQAv9YiLc7yKBAlAXmzFzksUSqdxVKAAhSIjEBSEtCrJzBkkILxY9SAf5qCA9SA/6hDdwf8EvQfc5gJB6oB/yw14J+gBvxDByvoowb8KZ0Ak3xYRqaqMV2KzRnwl6oBf7oa8K/IQ8G3GVj18nZ8cst63HX2WtxwoTrCf/UO3HpnBh58Og+vfVyCH/+oxo4cYxxRll/eCEc9T2eL6Q2ZjaOAAQT4tWWATmIVKRAKAZPSjBIH3/KhsGQeFKCAcQWSk4HevYChasA/QQ34Z6kB/4FzFRytBvx/P3530H+0GvAfoM6TZbJTQAv41XUk4FcU47ZdTzVPUAP+bnXqCH9JJTrtLEHT8jzkf52BFS9uw0c3rccd56xTA/7NuP6aHbj1rkw89Ew+Xv+kFD8vqUF6nj4C/tzSej2Rsi4UoECcCvDXfZx2PJsdfwLyG7SUAX38dTxbTAEK+CXQKRnoowbvw9RRexm9l8P2tYBfDfJldF8mGe3fXx31l8P95bB/ORpAdhLIugz4/eL2mjixqRHd6urQvVgN+NOK0bgsF3lf7cKy57fi/RvW43Y14L/+os24/to03HZ3Jh5+Lh9vfFaKX/+sQUZBZC7RX1Vl91p/LqAABSgQKQEG9JGSZjkUiLKA3MKolNfuiXIvsHgKUMDIAhKsyyi9nI8/fIiiXZBPLswn5+vLYfwS7MuF+448xKRdyE8u6KcF/AMV7TQAOTrAyO3XU92T1IC/e60a8BdVIHlHMRqW5iL3f7uw9NmtePe6dbjNGfD/Rw3478nEI8/n463PS/Hb8lpkF4co4LfX6omEdaEABeJUgAF9nHY8mx1/AhLQVzli5TJE8dd/bDEFKKB/ATn/Xq60L1fcHz5U0W65pwX8+ynahfpOPtYELeA/ePet+qZPUSBX8pcL/PXqASQn6b+NRqlhsjPgL6xA8vZi1C/JRfYXu7D46S1465p1uPXc9bj+4i24/ro03H5vFh59oQDv/K8c81fWIre04/Pia+ubUVrBEXqjbA+sJwViWYABfSz3LttGARcBGVlSGng1XhcSPqUABTTnSuAAABAASURBVCgQUQG5pV6XzkDfVAUjhimYPF7BnJkK5BZ8xx6xO9g/8RgTjlAD/n3nKJg+eXfAP2iAol3ZX67wH9EKx3BhnRob0L2mFt0LKpC0rQiOxTnI/GwnFj25BW9ctVYL+K/TAv6duP2/WXjspQK8+2U5Fq6uRX55Eza7XLgvhpnYNApQwAACDOgN0EmsIgVCISAj9EmNtaHIinlQgAIUoEAYBCwWoGsXoJ8a8I+UgH/C7oD/kP0VHHeEGvAfZ4IE/IcfpGDuXgqmTVIwZqQCLeDvDiQmhqFScZqlBPw9tIC/HElbimBflIOMT3diweNb8NoVa/G/R7cHKsP1KEABCoRUgAF9SDmZGQX0KyABfSIDev12EGtGAQpQoAMBq2V3wN+/r4JRwxVMmahg71kKtID/SDXgP9aEE4424bAD1YB/toKpasA/eoSCgf0V9JCAP6GDArjYZ4GOD8r3OasOEnIxBShAgfYFGNC378OlFIgZAXmzNzcDhXZzzLSJDaEABShAgb8EbFagW1dgQD814FcD+alqwL+PGtgfeoCC4/cE/H87ygR5LfNluQT8kr57NyAh4a+8+MygAqw2BSgQdwLyGz/uGs0GUyAeBRRFjebVhpfxGj6qAv9RgAIUiD8Bmw2QwF1G7CWQlxF8CexlRF8C/ZOOMWmBvwT8MvIvRwDIkQBawK/uKJD1408ttlvM1lGAAsYXYEBv/D5kCyjgk4Acci8JC6t4oKA4cKIABShAgdYCMkIvh+ZLwC/n5ss5+nKuvhbwH22CBPzHqSP9coi/FvBPUDByuAI5BUCODJAjBFrnyFcxJsDmUIACOhRgQK/DTmGVKBAOAeeb3VFXF47smScFKEABCsS4gFx0r2d3aBfh0wL+yQr23UvB4QcpkHP3TzzWBLlav1y1X67eP1kC/mG7A3652J/VGuNAbJ6bAF9SgAKREHD+xo9EWSyDAhSIooCC3YfcN9t5pfsodgOLpgAFKBCzAnJbvV49gMEDd99uT267J7ffk4Bfrs4v07GHm7Tb9O01Q8Gk8Yp2+z65qr8W8FuMS+PgwW/Bdx5zoAAFAhJgQB8QG1eigPEETMruOjc0NmNHpYF/Ne1uBv9SgAIUoIDBBJKTgF49dwf840YrmDFFwX5zFBxxsKLdju+EY0w4Rg34D9pXgRbwj1MwfKiCvqkKunQG5LZ+em1ydb1Jr1WL2XqxYRSgwG4BfvrsduBfCsS8gHOEXhqaX717tF6ec6IABShAAQroQaBTMtBbDfiHDFKgBfxTFey/t4Ij9wT8MsJ/zGEmHKgG/LOnK5goAf8QBX37AJ07A2Zz9FpR7VCiVzhL9kWAaSgQswIM6GO2a9kwCrQWcH2z19t5qfvWOnxFAQpQgAJ6FlDUeFkL+HsBQ9WAf/wYBTMl4N9HDfgPMeHEo9VJHeE/WgL+uQok4J8wVsEwNeBP7a0G/CkIa8DPEXo9bz2B1I3rUMA4Aq6/8Y1Ta9aUAhTwW8B1hN7iqPF7fa5AAQpQgAIU0KuASf1Fm9IJ6CMB/2AFEvDPmqbgADXgP+rQ3cG+XLjv6MMUSFqE8L+aetdv2BBmzKyMI8CaUiCKAurHXxRLZ9EUoEDEBGR0w1lYjb0R6VU8j97pwUcKUIACFIhtAQniO6uj9FW1TWgK8QXsqnj+fGxvPGFoHbOkQCgFGNCHUpN5UUDHAqY9V7l3VjG7kufROy34SAEKUIAC8SFQWtUY8oZWqyP0Ic+UGVLgLwE+o0C7Agzo2+XhQgrEjoDi1hR7LW9f50bClxSgAAUoEMMCjWosX1HvCHkLef58yEmZYVACXDneBBjQx1uPs71xK+B+hl9TbTWK7fwIiNsNgg2nAAUoEGcC+UXNaDDVh7zVHKEPOSkzjKQAyzK8AH/NG74L2QAK+Cbg/mZvbgbSK93H7X3Li6koQAEKUIACRhMoKlOH6MNQaY7QhwGVWepWgBXTn4D7b3z91ZA1ogAFQiKgxu9t8qmsDv2hh20K4QwKUIACFKCADgTKakM/Oi/NqnZw57g4cKKABwHOioAAA/oIILMICuhBoAFtf3CY66rQ0Nx2vh7qyzpQQK8CTU0m2O0JqKzogtycfkjbPhwb1k7En3/shT/mz8XC3/dDRXlXvVaf9aJAXAqUVwBVDeEJ6Kt4lfu43KbY6HAIMM9ABBjQB6LGdShgQIH65rZv97r6JmwpbzvfgM1jlSkQEYG6ukQsXTQHixfsgxV/zsCWjWORkT4EhQW9UVOTDIfDhuYmBc3cURaR/mAhFPBVILewEdbEcB1yzx3jvvYD01EgpALMTBPgL3mNgX8oEPsCDR4Ceml1fkWDPHCiAAV8ELBa6zFoSAY6d6mEojT7sAaTUIACehAorAzP6Ly0jefQiwInCuhfIFZryIA+VnuW7aKAm4CnEXpJYqouRxkPFxQKThToUMBsbsTAwVmYMXs5Jk1dC3nd4UpMQAEKRFWgsLgZ1U32sNWhjHeMCZstM6ZAFAUMUzQDesN0FStKgeAE6uH5kMD6xmZsLuVHQXC6XDseBbr3KEWXruXx2HS2mQKGEsgraoTZ1hS2OmdUWMKWNzOmAAWMIhC9evJXfPTsWTIFIirQ4OWQe6lEVWWNPHCiAAX8EJBD7s3m8AUJflSFSSlAgXYEimrCd0eX9HILmnj2TTv6XEQBCngUCOFMBvQhxGRWFNCzgLdD7qXOzbXVSKviCINYcKIABShAgdgRyMptRoM1fIfbp3N0PnY2FraEAjoWaK9qDOjb0+EyCsSQQG2zud3WZJRzpLFdIC6kAAUoQAHDCeSX1oe1zjzcPqy8zJwCFPBBwENA78NaTEIBChhOoKLJ2m6dm6sr2l3OhRSgAAUoQAEjCdTWASX28I3Oi0VWJY9uEwdOFKBA9ASCD+ijV3eWTAEK+CFQ3mhrN3WDox5LC9sP+tvNgAspQAEKUIACOhLIyGsErA1hrRED+rDyMnMKUMAHAZMPaUKahJlRgALREehohF5qVVReKw8xNTU1mZCfl4o1K6fgj/lz8fsvB+K3nw/yeVq/ZhKamxXY7QmorOiC3Jx+2LZlFGT+kkV7Y9Hv+2LlshlobPzrlAZ/0wu4rF9Xl4jiop7IzhqATRvGYfWKqfhjwVzM//UA7NwxTJJp5ezaOQRStrRFlq1dNQW1tUnacn/L9je9VoiHPw0NFs1m1bLpWPj7fi2+UkcxWrtqMkqKe2iWHlZvNUss8nP7euwzae+ff+yFrZtHo6oqpdV6vryQfkxPG4plS2a3qqdsE1Jv6cvMjEFwONrfAeZLWUxDAQpEVyC/Iryj87sqLKht8HwHmei2nKVTgALxJKD3gD6e+oJtpUBYBSo6OOReCrfVVWJ1aWwEMhKo5qiBsQTxm9aPR2lJDy1I69y5EqPGbsWgwZmwWDoeuZF8JMhbvGAfrPhzBrZsHIvszIEoKuyFutpE1NdbtSBV0omhBLb+pJd1ysu6Qeq5ZOHeWLd6MrapwaoEtGWl3eGw2yA7JST/qsoULRDduWO4VrbMk2USKK9Vg/qa6mRt50I46yr1dZ0k+E7bPlyrv9iUl3dFU6MJqf3yMGb8ZvTsXQQxKSnuCanjij9nanV3zcP5XPKStomF7NCQPhPfnr2KMXrcFgwdvhNWaz1qapKRo/bt8iWzsGzxbHVHS2dnFl4fZYeHlC/G6WnDUF3VCWiGth1IPaW+Uu+K8i7YsXUkxHDThvFoqOfhtF5RuYACOhbIyGmC3WQPaw05Oh9WXmZOAQr4KBBjAb2PrWYyCsShgL3ZDJk6anpmmC8g1FH5oVguQa4E8TKSLsGkM89u3cswZcZqDBiYjRGjt2PilHVtgnqTqQnjJmzEgYfO0yZJM3BQFrr3KIXcpsyZl7dHs7kREnj2V8tISPDtx2RScg0GDs5CQqL39BVqoLx6xTTY6xLa1FnqUluThBJ1p0W46yplOSfZobFS3cmRkT5E2+kg82UnyeRpa1TDTejXPxf9B+S0cpOdEhvXT9CCfEnvnGREXI6ikKMPJLCX+dIXY9RAXvpA8hk6PB0z5yxDl65/Xe+huroTVi2fjl07h8oqHqfSku6QepYU99B2vkiixMQ6TJ+9QtsOpJ7jJmyC1FvqL8tlZ0l+bir+XLIXZCeFzONEAQoYRyC3zBH2ymZV/nVkVtgLYwEUoAAFvAjEd0DvBYWzKRCrAhU+jNIn1pRgW5XV0ATlZV21Q9clKHNtSO/UAkjA7ZzXtVs5Onf5KziU+bIzIGPXEG3kXV5LEC+jt1Omr8ZodWRfXst8b5Ms10aU1bQSIMqIsre0zvk2mwPDRqRh9t5L1R0HJc7ZrR6lTT3Ukeq99/sDg4ftarXM+UJG88NdV2dZMnIugbkE1M558jhoSCZkx4k8l6mstFtLsC+vZaqs6AyZL89lkrzkFAbZaSGvnZPsRJH2OF/Lo3iKlWs/Sp/JjoC8nH6SpNUk5WxYO7GlP2Wh9JEYJqs7UuS1c5J69+2X53ypPYrppnXjUVOTrL3mHwpQQP8ChSXNqGiqDXtFs3lBvLAbswAKUKBjAQb0HRu1pOATChhdoLzRt0B9s+eY0jDNlxFZ5yiva6Wdo6/OeRLYpXSucr5seZSR5xp15Ldlxp4n3XuWwKYG33tedvggI+6JSXUdpnMmkCA1tW++82WrRwk0ZRRZyvd2GLjF5eJP4a6rHJZeUd6lVR2ttnr07lPQap4nR9nR4to/udn9PB42LzswpI9aZai+6NylEknJteqzv/5JUJ+eNhS1NUktM6WM9LRhbY4GEKdu3cpa0rk+6dWnsNVOH1km1zbYuX14y+i+zONEAQroV+DPisicKpNVFZly9CvNmlGAAnoQYEAfvl5gzhTQnUBWQyef6tRYUY58e3z8UPEUMPqEFKZEiqnZY85WdUeCs64S0DqfOxPLIeS9exc6X4b1US4OKNcQcC8kIcEOW4Kj1WwZUW81Q30hO1aS9wTk9Q4r5HoBEuSri1r+yc6NlJTqlteuT2R9aa/rPHkugXdBfqo81SY5qsF9p4MskHXd6ynzZZIdMJK/PHedZCdRVWXH5+q7rsPnFKBA5AXku6upuvWRV+61eLnXMHzUfRC+79IXf6T0xIakLsi0JaPC7NtOb8mvoQkorePPaLHgRAEKRFeAn0TR9XcpnU8pEH6BrAbfDhvuBDv+LDDuuYFdu5VDzr92F9UuhOY2s9rDldIT1MA0ye1wbLfVovqyV+8iDB+Zpl0gTioiQejYCZvajFrLsnBMhQW92ox6SzkSKLsHw3Ktgr7981r6QwL8EaN2tJzqIIfsSyAu67tOJnOT2r7WOwdcl3vrn5Li7tqdACStBOEyci/PXSeLpb7NKLxzudTfaqt3vmx5lGsxlJZ2a3nNJxSggD4FVhcqSGx2tFs5CdwzbUlaIL+4U08tsP+o+0BIoP9Y6mi8ogb8H6uvf+iSClm+MbELstT0lea/dnTbG3l1+3aRuZDU1uuLAAAQAElEQVQCFIiYAAP6iFGHuCBmR4EABDLrfRuhl6xrKypRaDdmUC/nXkvQ6z6KXVzYS7vSvbRPpsqKznAfwZUdAYOH7oIc2i5p9DhJuwYNycDcAxZCLt43Z+7iVueth7vOng6j91amBMhjx2/C/gf/rtVV6txvQE5LcrmNnBwa3zJjzxOT0gQJ6ve8bPMgBm1mqjMc9gQ0Nuzebmu9nPduVncWeFtfzaLVRfzktXPytEPIuYyPFKBA9AXy6iyorygLqiLN6trl6kh9hjpivz6pqzaC/13XvvhQHdF/qddwPJ46Cq+qAf8Os+/fp2qW/EcBClAgbAIM6MNGq6+MWRsKiEBhY6JPV7qXtN2bq7GscHdgJK+NNElQPm7iRowas63VFeFlNFiuFJ+ZMQjpaUOxdvWUVhdLk3PeJ0xeDxlRNlJ7I1lXOTTe06h3oHXwFMwHmpesJ3VrajZp57vLc5kXqqmx4a/RuVDlyXwoQIHQCaxQR+cTmtofnQ+2tCYoKFMD/oXJPYPNiutTgAIUCIkAA/qQMMZcJmxQDAtk1vt22L0QNFSUo8hhzKBeRmDl1nH77L8II0dvbznEuqY6GXJBt3S5WFq9BXJ4fZ/UAkydsRoy0i1XqJe2c/IsIK6yw8TT0sbG3YG0p2Xe5pnNjd4WBTRfjggwmxrRXj0DylhdyZbg/baC6mL+owAFoiiQUWNFY0Vwo/NRrD6LpgAFKBCwAAP6gOm44l8CfGYkgSwfL4wnbUpqqsPKAkWeGnKqqkrBmpVTsWPbCMj53RLcyyHqzumAQ36D3AZu/KQN6Na9VAsCDdnQCFfaW2BbW5vc6pQGX6olO1Q8BfXNzep2J8e++pKJSxqpm1zFXmZ5O89ey1sS+Dl18nKRPj+zYXIKUCAMAqvU0fmkDs6dD0OxzJICFKBA1AUY0Ee9C+KwAmxyVAWyfLwwnrOSzZVlKDbgKL1c4Xz18mmQRwng5MJxej4v3ulthMcePUs87vyw1yWgqKCXX02QIFn6xn2lxkYz7PZE99ktr2s83FZQRuV7pxa21E3q6WlngcNh83hRP8lcLn7nsNvkaatJtp3u6k6fVjP5ggIU0IXAjmobmipKdFEXVoICFKBApAUY0EdanOX5LcAVQiuwqz7FrwxNjfVYU+jXKrpInJ+X2ipokyueb1g7ETnZ/ZGb0w+yvKYmGXKFdZkkyOuo4hIwQh04dk+nre8hCJQ8ZXJPH4nX4axr127lSO5U06YZsuNETmVwv9Cga0IJmNer/bB5wzhI0C5XvU/tmwetvi4JZVlVleeLTkkeYu6SXHuamFQH11MmunStgNziT1vo8kfW9RS0S5K62sRW243Mk0l2DnhqsyzjRAEKRFdAvqNSlLZ3p4hurVg6BShAgcgIMKCPjDNLiZwAS+pAoLgxARVN1g5SuS1WRz521RjrgmByLrVrK+QCaYUFvbF10xhs2TgWm9aPx59/7IUlC/fWpj/mz8VvPx8Eedy1c6gWbLquL88lz8TEWnnaaqp3WLFzx/BW6xQV9oIc7i+j1q0Sqy9qa5Lg7Qrs6uKQ/AtnXSUIHzZ8J0ympjZ1ra+3Yt3qySjM76NdmM6ZQIL9kuIeWLVsujqK31ub7Rw9HzAoG7KTQJvp8qdYNZR+c5mlPZW7E4ih9mLPH6nL0GE7tWsi7JmlXTdhxKjtkPo658ljQ70FsoNHnrtPReo2IjsTXOfLjoKhantd5/E5BSigD4FNFTYkVhpwr7M++FgLClAgBgRMMdAGNoECQQjE56q7/Bylb2xswtq8RkNh9e5T2CaQ86UBDodNDc6HYfnSWZCr4ruuYzY3IrVffpvRZEkjOwsW/b4v/lgwFwvm7Y/1ayYhKanW40i2jDCvWTlF27lQXNSzVeBbV5sk2bWZ7HXeDz9vk1idEe669lJ9h4/c4TWo37BuguYgHrKTREzWrpqimUrfjBq7Va3l7n9SV7m7gHtQX1baDQV5qbsT7fkrOwzcd57I+mMnbNL6Zk+ylgcZoZe8XYN62bmQuWswampaXyBSysvL7duyrjzp1KkaU6evggT18tp1ksC/Xt2Z4zpPnstOiJrq1nnLfE4UoEDoBbYV1cOqtN25GPqSmCMFKEABfQowoNdnv7BWehWIkXql+xnQS7MTa0qwsCBBnhpicgZyciu6QCpcq46ib14/rtVt7SSfvv3yIAGp+yHiskwCOTmUWx4HDc6EXGxPgk1Z5j5JUC+H/6enDdMuJCeBpOwE2LVziHtS7XWBOuL95+K9sGXTGBSpI9cSlGoL2vkTjrpKEOsscuDgLEybuRIS9DrnuT6Kg3g41J0k8lwsho3Y6dFFAu4p01djyLB0bWRd8pF1pL2yIyA7a4B2q8HlS2bBeUi/9EH3HqWYOWcZ5E4Fso6nqVv3MszcaxnksHlZR9LIYfcr/5yh7VSRUzA2bRgHKUf6RZbLiP/gobswffaKNsF8XW0ipJ9WLZ+OiooukrzVJH2zdfNorFw2A7Kjp9VCvqAABUImsKzYhiT1uylkGTIjClCAAgYUMBmwzqwyBQwjoNeKpgcQ0Etb8ourUGKgC+TJiO+0GSshgZkEaNIGfya5Sr57QCb5jJu4ETKldK5qGaGWQNFmc6Bf/1zsNXcJRuy5VZ7Ml2BVRnh79S7CgEFZGDN+M2aogaJcYX/6rBXaCP3O7cO1QF2CWE91lCBRRn1zs/urweTQVof3e0ov88JRVzmUX/J2TrLjZNbef6rtWQ7ZgSB3E5ByncvluVz4btSYrdodBYaoAbuYOJe7PkpaCfjFRYy69yiBlCeHx29TA2TZ+SEBt+Qn+czeeylkJ4AcCeGaj6fnsmNn8rQ1kHVkXclDTGWnipyCIUcCyA4HKVPKljsiDB+Z1rJzwTXP8vKukKMEqipTtL5zXeZ8LnnLjod8txF/53I+UoACwQsUl1QFnwlzoAAFKGBwAQb0Bu9AVj+mBCLWGAnoa5r8Pye+S2MVfs81R6yegRYk563LBfDkMO8li/ZGRvoQWG31mDXnTzhvWed83P/g37X5vVML2hxKL0FZaXGPNtWQgFRGhGXUV9aXvA445DdIECjBoAS1spIEiBKwzz1gIebMXYyJU9Zh1JhtWtDfuUuFdr635CXpJYiVfHyZZsxergW6UkZHk+Qfyrp6K69zl0rIYe9z9l0Mp4m0RZ6L+4BB2T7XWYJ42TEyZfoaiJ3YSl4y7XfQfK2/JPBPSq71Vh2v82UdWVfqJHlJnjJJGVKWlCllSx28ZZLaN7/NdiR5eJqkz73lw/kUoEDgAgvzLDDbqwPPgGtSgAIUiBEBBvQx0pFsRjwKBN7mZnXVjAbPVxBXF7X7z1xRhGWl/p3P3W6GIV4oh0OvWjFdO9TZdbS7/4AcyKise3EyKizzx6qj5l3UINt9uQT17vP4mgIUoAAFoidQZDejqbw4oApsc7Q9TSagjLgSBShAAZ0IMKDXSUewGhQIu4BbAf5eGM+5epLSiE35DudL3T0WFPSBBPWuFZORcjmP2nWe+3NJk5xS4z4bSclt57VJxBkUoAAFKBAxgQ2FDbDXB3YhvO31nSNWTxZEAQpQIBICDOgjocwyKKBDga0djFK0V+V+DcX4NMPz1djbWy8Sy+SWZO7lyCi82dzgPrvN63q3K5abzY3ahdTaJOQMClCAAhSIisCWcjMcZWUBl80R+oDpuCIFKKBTAQb0Ou0YVosC4RbYWZ+CvIbAg/KaklKsLGs59D7c1fU5/y5dK9qcCy8XUisv69puHnZ7AuQieK6JevQqhlxYz3Uen1OAAhSgQHQE6hoVFBRVBFx4ZZMVcg2ZgDPgihSgAAV0KMCAXoedwipRIFICW4IYpe9rqcW6vPoAqxq+1br3KIX74fVyHrxclbywoLfHghsbzdi+ZVSrQ/XlFmejx25tuYq9xxU5kwIUoAAFIiawNKdZ/ZwO/JSvNB5uH7G+YkEUoEDkBBjQR86aJVFAdwJbHe2PWndU4f4NRfhfZmJHyYJf7kcOcpj8hMnrtVuoyaH2zlVllH7juglYvnQWdu0cgtycfsjOGgCZt2Th3tpF9CRtQoIdY8ZtxqSpayG3m5N5nChAAQpQILoCK4otcJSXBlWJHQ6ePx8UIFemAAV0KcCAXpfdwkpRIDICW9UR+rImW1CFOUqKsbosIag8Qr2yxdKg3ULNeRu5nr2KkZBo10bbqypTIKP1WzaOxbbNo1FS0kML3PsPzIbchk5uu9ZvQG6bw/ZDXUfmRwEKUIACvgnk15lRVhT4efPOUtLqU5xP+UgBClAgZgQY0MdMV7IhFPBfoBEKJKj3f82/1uhmdmCzTq96L4G93FNcRtv33vcPuN533HnP8H0PWIDZ+yyFHF6f0rkKitL8V+P4jAIUoAAFoi6wMrcRTfXBneIl143JaUiOeltYAQpQgAKhFmBAH2pR5kcBgwkEG9BLc3vWl+CbzOBG+iUfY0ysJQUoQAEKREpgfp4VlurgDrWXuq63d5cHThSgAAViToABfcx1KRtEAf8ENti7oTzIw+61EssKsahIX+fTa/WK9h+WTwEKUIACAQlsqbTCUVIU0LquK8lxV+vV7zrXeXxOAQpQIFYEGNDHSk+yHRQIUMDebMbaEIxc2JQmZOZVIq3aGmBNuJoIcKIABShAAcDepGBbXg2am5qC5livfscVNnKHc9CQzIACFNClAAN6XXYLK0WByAqsU3/shKLEnqjCn9mNociKefgmwFQUoAAFYlLg1ywTEuxVIWnbeo7Oh8SRmVCAAvoUYECvz35hrSgQUYHtjs5ID9HVf3s6ivH5roSI1p+F+SrAdBSgAAX0L7CwwAZLRfCH2ktLK5usWB+indaSHycKUIACehNgQK+3HmF9KBAlgVCN0kv1Uyrz8Gs+D28UC0NPrDwFKECBCAtsr7KisrAkZKWuV0fna5vNIcuPGVGAAhTQmwADer31COtDgSgJSEDfCCVkpRcVlmJDBa98HzJQA2TEKlKAAhQIRkAuXrch1w5Lc30w2bRadz1H51t58AUFKBB7AgzoY69P2SIKBCRQ1JgACeoDWtnDSt1RhzU5DpTVc2TEAw9nATSgAAUo0EpAzptPtpe3mhfMCzmdbJOjazBZcF0KUIACuhdgQK/7LmIFKRA5gdV1PUJaWO+GUvySGdIsmVncCrDhFKBALAssyDWjqaw4pE1cXtcrpPkxMwpQgAJ6FGBAr8deYZ0oECUBuX1dZn2nkJbepaYIP2TxVnYhRWVmHQswBQUoYBiBxQUW1BWH5iJ4zkbnNSRheV1P50s+UoACFIhZAQb0Mdu1bBgFAhNYaQ/9DyBTWQEWFfJ8+sB6hGtFQoBlUIAC0RFYV2pBVUFhyAuXYL4phNeFCXkFmSEFKECBEAkwoA8RJLOhQKwIrKzrAbnNT6jbYy8swLpyBvWhdmV+URFgoRSgQAgEiuwm5OeEPpivarKoo/M83D4EXcQsKEABAwgwoDdAvLveYQAAEABJREFUJ7GKFIikgATzEtSHuszGpmaUFpSiwG4JddbMjwI6F2D1KEABTwKrd5ShWS5t72lhEPPk3PmKJp7qFQQhV6UABQwkwIDeQJ3FqlIgUgLhOOxe6m63O7App1aecqIABbwJcD4F4kDg+801aG5qDEtL5XD7sGTMTClAAQroUIABvQ47hVWiQLQFMus7QS6QF456OKqr8OuuMAzJhKOyzJMCBhBgFSlgNIGfdzhgbrCHpdqLa3sjpyE5LHkzUwpQgAJ6FGBAr8deYZ0ooAOBJeqPonBVo7GyDL9lhSt35ksBCrQjwEUUiKrAD2mNaK6tDlsdJKAPW+bMmAIUoIAOBRjQ67BTWCUK6EFgs6NrWC8qVF9WioU5ih6ayjpQgAJeBbiAAqET+DJNgammAuH6T4L5rIZO4cqe+VKAAhTQpQADel12CytFAX0IzK9JRWMYb/tTW1KC37P5MaSP3mYtKBACAWZBAS8CH6XZkFRT4mVpaGZLQB+anJgLBShAAeMImIxTVdaUAhSItEBWQzIkqA9nuY7SYvyabQ5nEcybAhTQqQCrFR8Cb+9MRvea/LA2VoL5LI7Oh9WYmVOAAvoUMOmzWqwVBSigFwEJ6MubbGGtTmNpEX7K4u3sworMzClgfAG2wIAC76Z3Qt/q7LDXXAL6sBfCAihAAQroUIABvQ47hVWigJ4EJJiXoD7sdSorxHeZDOrD7swCKBA3AmxotAU+z0hCn6rwXwFVgnmOzke7t1k+BSgQLQFTtApmuRSggHEEJKDPagj/bYAs5YX4ZhcPvzfOlsGaUiCGBNiUkAp8visBKRU5Ic3TU2YVTVbMq+nnaRHnUYACFIgLAQb0cdHNbCQFghOQC+P9VtM3uEx8XNtWWYSv0vnR5CMXk1GAAlESYLHeBT5PtyKlMs97ghAu+bm6P4oaE0KYI7OiAAUoYCwB/mo2Vn+xthSImsDKup5Ybe8RkfITq4ohtzeKSGEshAIUoED4BeKmhC93mpBSVRCR9m60d8PC2j4RKYuFUIACFNCrAAN6vfYM60UBHQrMU0fpZbQ+ElWT2xt9ub05EkWxDApQgAI6EzBmdb5Ja0ZSdXFEKt8EBT/zUPuIWLMQClBA3wIM6PXdP6wdBXQlkFnfCfOqI3PovTQ8qa4MX25rkqecKEABClDAm4AO5v+wowG2mrKI1eTn6n5Ir0+JWHksiAIUoIBeBRjQ67VnWC8K6FRgnjoikt+QFLHaJdnL8clGR8TKY0EUoAAFYl0g1O37eXsdTLWVoc7Wa34Z6s7ln2v6e13OBRSgAAXiSYABfTz1NttKgRAI1DabMa8mcqP0UuWuTdX4ckM1Mmut8pITBShAAQpETsBrSTWNCn7aXIXmulqvacKxQIL5hmYlHFkzTwpQgAKGE2BAb7guY4UpEH2BP+t6Yb29e0QrktTswMa0QiwuToxouSyMAhSgAAXaCqRXW7BoUwnQUO+2MLwv59ekqt8/3cJbCHOnAAUoYCABBvQG6ixWlQJ6Evihuj9ktD6SdTI1N6MqNxc/5zGoj6Q7y6IABSjgKrCyxIptOwtdZwX+3I81sxuS8UP1AD/WYFIKUIACsS/AgD72+5gtpEBYBKL5w6q5KBc/5tjC0i5mSgEKUIAC3gV+y7WiOCcyt6Vzr8UP1f0R6R3J7nXgawpQgAJ6E2BAr7ceYX0oYCCB3Yc+RvbQeyePUpKP7zItzpd8pAAFKECBMAt8t8uE+uLoBPMBft+EWYTZU4ACFIi+AAP66PcBa0ABQwtEc8TEUl6Iz3coyKljYG/ojYiVpwAFdC2QWWPBV9ubYKmMzD3m3TEid0SYe8l8TQEKUED/Agzo9d9HrCEFdC0Q7R9aKbUlWLyzFitKE3TtxMpRgAIUMKLAshIbVu2qRGJdedSqH80dx+02mgspQAEK6ECAAb0OOoFVoIDRBaJ9KGSXxipkZRbhx1xeLM/o2xLrTwEK6EdArlVSmpOPpMa6qFXqt5q+iPRdVcLVWOZLAQpQIBwCDOjDoco8KRCHAt9VD0B5U/QuVJdsaoBSnItP0m2ob+L9ieNwE2STKUCBEAlUN5rw2U4L5Fol0fw03e7ojK+rBoaoVYbLhhWmAAUo4JMAA3qfmJiIAhToSCC3IQmfVw7uKFnYl3etyseH20zYVhW9nQthbyQLoAAFKBAmgS2VNu18+c7Vkb8tnWuT6prN+Lp6EJoQzV0KrjXS+3PWjwIUiFcBBvTx2vNsNwXCILDW3h16GE1JrS/CsvRqzC/kIfhh6GZmSQEKxKjAwsIEbMwoR8/60qi3UL5LMuo7Rb0eMVsBNowCFIgZAQb0MdOVbAgF9CHwa00/LKntHfXK9EYV7Pm5+CqDI/VR7wxWgAIU0L3ANxlW1ObnIaW5Lup1le+QP2r7RL0erMBfAnxGAQroV4ABvX77hjWjgGEFPq8ajO31nXVR/8SKfHy+HcioseiiPqwEBShAAT0J7Kqxap+RtooCXVQrqyEZX1fzvHlddEbgleCaFKBABAUY0EcQm0VRIF4E6ptN+LxySFQvkudqnVJXivW7KrCs2Oo6m88pQAEKxLXAkiIb1qRXQD4j9QLxddUg1DRxB6xe+iMy9WApFKBAMAIM6IPR47oUoIBXAb1cJM9ZQWujHWW5BZiXbXbO4iMFKECBuBX4PsuKyrx8JDVF/xB7Zyd8UjkUWx1dnC/5SAHPApxLAQq0EmBA34qDLyhAgVAKyEXyPlFH6kOZZ7B5NZQW4ded9Uir4ghQsJZcnwIUMJ5AXp0Z36c1wlymj0PsnYI/VffHHzq4/oqzPnyMHQG2hAKxLsCAPtZ7mO2jQJQF5MJG31cPiHItWhffWF2F9IwizM/laH1rGb6iAAViWWBpoQXbdpXAXFOhq2b+WdcL3+nse0JXQKxMJAVYFgUMJ8CA3nBdxgpTwHgCP6ojL0t1NvLS2NQMe3ERfthRj43lPLfeeFsVa0wBCvgqIBcF/Sm9ERX5hairb/J1tYikk0Ps5VD7iBTGQigQcgFmSIHoCzCgj34fsAYUiAuBDyuHIq8hSXdtNdVWITuzAD9nmeFoUnRXP1aIAhSgQDACC/IsSNtVBFTpa1Re2pSvfid8rH43NDTzs1c8OMWBAJtIgTAIMKAPAyqzpAAFPAs8WTrO8wIdzG0uK8KP2+1YWWLTQW1YBQpQgALBCWyttOLbHY2oKypEfWNzcJmFYe26ZjPkGivFjQlhyJ1ZUiA2BNgKCvgiwIDeFyWmoQAFQiJgV3/APVQyMSR5hSOTBEc1inPy8UOGCfl2nl8fDmPmSQEKhF9gQY4JmRkFsNbqb1Te2fqPKoZiR31n50s+UoACwQswhzgVYEAfpx3PZlMgWgJy2P2LZaOjVbxP5ZoqirFmZznm5/Hcep/AmIgCFNCFwLpSMxbsqEFdSTGa9Dco32L0XsVwrLb3aHnNJxSgQDQEWGasCDCgj5WeZDsoYCCBLY6ueL18pK5rrDTUw15UgG+3NWBNKQN7XXcWK0eBOBfIrjFjYUYD8rKLUFdr17XGR5VDsbyup67ryMpRgAIeBDhLtwIM6HXbNawYBWJbYJ29O95VR2n03kqrvRIF2QX4fpeC7FqL3qvL+lGAAnEkIBeT+zMX2LqrGLUVlbpv+WeVQ7BEZ3c80T0aK0gBgwqw2pETYEAfOWuWRAEKuAmsUEdp5ArHbrN1+dJcWYKN6SX4LZej9brsIFaKAnEmsL7EhBVp5SgvLkWDDi96594dv9b0w8LaPu6z+ZoCFKCACHAKQoABfRB4XJUCFAheYLE6WvO/qkHBZxSJHBobUV9cgG+21WNZMa+GHwlylkEBCrQWyKw2YWmGHbk5xaiobWy9UKev1th74OuqgTqtHatFAQoYT4A1dhVgQO+qwecUoEBUBH6v6YvvqgdEpexACrXZq1CWm4+v0xTIraECyYPrUIACFPBHoNBuwpLsRmxJVwP5ihp/Vo1q2q2OLnizfERU68DCKUCBOBeI8eYzoI/xDmbzKGAUgZ+q++MHAwX14ppQU4KdGYX4NtOCYgdvcycmnChAgdAK1DQqWJwLbNxZisrSCjTr+Or17i3fYO+GF8rGuM/mawpQgAK6FjBa5RjQG63HWF8KxLDADwYM6k3qr2treSEWbK/BL7kJMdw7bBoFKBBpgSUFZqxMq0BVcSkcDU2RLj6o8lbV9cCr5aOCyoMrU4ACFDCAQNSryIA+6l3AClCAAq4CRgzqpf6dmmrQVJyHT7Y2Y0UJz68XE04UoEBgAmuKzfhtRy0qC4pQa28ILJMorrW0tjferuBh9lHsAhZNAQroViD0FWNAH3pT5kgBCgQpYNSgXprd1VGGkpx8fL2jGatKeEV8MeFEAQr4JrC+xIzF6bUoyC1CfW2dbyvpLNWC2lR8WDlUZ7VidShAAQoYVMCHajOg9wGJSShAgcgLGDmoF62E2jIU5RTgux2NWF3KwF5MOFGAAp4FVhaZsSitBrk5RaiqMmYgLy37paYfPq8cLE85UYACFKBAhARcA/oIFcliKEABCvgmYPSgXlppqa1AYXYBfkhrwBoG9kLCiQIUUAUcTQqWFpgxf3s1ivOKUFNjV+ca99+31QPxDW9NZ9wOZM0pQAHDCgQR0Bu2zaw4BShgIAEJ6j+pHGKgGnuuqqmmEgVqYP+TGtivLbV4TsS5FKBAzAuU15uwINeMP7ZXoqKgCPY6h+Hb/HHlUPxc3c/w7WADKEABChhRIHIBvRF1WGcKUEAXAn/U9sHLZaN1UZegK6EG9vnZhfhpRz2WFvJQ/KA9mQEFDCKQX2fGr9lmrNhRjrriItQ76g1S8/ar+Xr5SCyu7d1+Ii6lAAUoQIGwCeg2oA9bi5kxBShgSIFNjq54sGQiShpj5NZwtVWoyC/At1vt+CXXihKH2ZD9wkpTgALtC6RXW/BDphnr00rQWFqExgbjXbXeUwurmix4pnQs1tm7e1rMeRSgAAUoECGBWAnoI8TFYihAgWgK5Dck4SE1qN/m6BLNaoS0bKtDbndXgPnbqvDlLhu2V/GWdyEFZmYUiJLA5kobvk43Y2t6EUzlRWhqaopSTUJfbHZDMp4tG4e0+s6hz5w5UoACFKCAXwJxGtD7ZcTEFKCAjgQczSY8XzYGS2LsEM9OzXVIqszHqrRSvL/DhhWlMXIkgo62HVaFApEQ2FBmxTc7FWTuykdCVRGU5uZIFBuxMjbau+EF9TM4vyExYmWyIApQgAIU8C7AgN67zV9L+IwCFNCdwEeVQ/F11UDd1SvYCnUzOdCrNh8l2Xn4ZGsz5uUlQC6iFWy+XJ8CFAifQEOzgtXFZszb6UBOVgFs1SXhKyyKOS+s7YNXykehuokX9oxiN7BoClCAAq0EGNC34gjNC+ZCAQpERuDXmn54q3wEqppi8+JyXR1laCjKgxyO/22GGZsqYrOdkdlaWAoFQi+wtdKC37IULN5WjsLcIjRUV4e+EJ3k+GXVIK05gwEAABAASURBVHwWA3cc0Qknq0EBClAgZAIM6ENGGXBGXJECFAhCYLW9B14uG4Vd9SlB5KLvVROb7LBWFCErowDfbm/A4gIrahr58a3vXmPtYlWgwG7G/Dwrfthej127ClFfVoI6R2OsNhflTTbIlex/q+kbs21kwyhAAQoYWYC/CA3Xe6wwBSjgLpDZ0Akvl4/Cyroe7oti7rW1rhJVBQVYoo4IzlNHBndU8dDXmOtkNkiXAsuKbfh6p4I120tgLyqAqa5Kl/UMZaXkoncvqztMeSX7UKoyLwpQgAKhFWBAH1pP/eXGGlEgTgRqmix4p2IEfq7uFxctlltfNagjg2nphfhpuwML8ywoqOOt7+Ki89nIiAlskSvVZ9rw2WYHynLzkSDnxjfHztXq24NcXtcLEsznNCS3l4zLKEABClAgygIM6KPcAXornvWhgNEFvq0eiA8rh0Kuhm/0tvhc/7pq1BYVYt2OYny3sxl/Ftlgb1J8Xp0JKUCBvwSKHWb8lJuI97easEPdYZZQno/ODbF7bvxfLf/r2Q/VA/BexTDYm7mT8C8VPqMABSigTwEG9PrsF6PUivWkgC4Fltb2xgtlY5Aew+fVe4Jvam6GpboM5Xn5+HVrFb7LMGNDOS+k58mK8yjgLrC8JAEfp9nw3eZaoDgXvRzFsCrxMRrvtChuTNDOl/+hur9zFh8pQAEKUEDnAgzodd5BsVU9toYCkROQYF6C+j9q+0SuUB2VZGlwwFJRhJzMAvy6vRa/Z5uwuZzn2+uoi1gVHQhsVHd4/Zptxtdb7CjNyUO3mnykmqp1ULPIV0HOk5fPTHmMfOkskQIUoAAFAhVgQB+oHNcLvwBLoECQAnLY/SeVQyCTPA8yO8Ou3lhXB0dpMTIzCzFPHbn/JQNYXWJBTSMPyzdsp7LiAQmUOMxYUpSAb9JN+EYdic9Wd3g1lhYhob4moPxiZaUfqgdoI/MyQh8rbWI7KEABCsSLAAP6eOnpOGgnm0gBbwIySi8jTzJq7y1NvMxvcNSjqaIUhTmFWLatFD/tbMKSQgsK7TxXNl62gXhr57YqG37MScCn2xUs2lqOyrw82KqKYWuoizeKNu2VAF5uSfcDD7FvY8MZFKAABYwiwIDeKD3FeoZagPnFmUB6fQokqJfgPs6a7rW5joZmoFoNcPILsWZ7EX7Y0YDfcy1I463wvJpxgf4FHE0KlpYk4rNdiXh3UzO27SyEUpKHLnUlSES9/hsQoRrKofXymSiPESqSxVCAAhSgQBgEGNCHAZVZxqIA2xQLAnLYvRx+/37FMJQ0JsRCk0LWhmY1tjfVVsJRXKhd2fu7rXb8mGnGmlIbGpp5aH7IoJlRWASyaq34IS8Zb21PwHsbGlCRk4vOlbno01gWdxe26wi4ttmML6oG8xD7jqC4nAIUoIBBBBjQG6SjWE2DCbC6uhZYVtcLz5WNgTzquqJRrJzFUQOlvAgF2fn4cXMVvt6pYHGhDUU8ND+KvcKiXQXWlyfgf1mJeG2zBd9vroapKBv96vIwQKlwTcbnLgLr7d3xXOlYzK9JdZnLpxSgAAUoYGQBBvRG7j3WPWYE2JDIC8gIvYzUyyTPI18D45RobXQgoboEVfn5WL29CL+n2bEoB9hUZgYvrGecfjR6TbdW2vBbng1f7jThi0125GbmIbksF4MaCjHEGp9Xpve1T52j8q+Vj0R2Q7KvqzEdBShAAQoYQIABvQE6iVWkgJsAX4ZQQEbpOVrvO6gcmu+oqUFNSSmysoqweHMJFqXVYGluM7aUmxjg+07JlO0IyHnwq8oS8EO2DZ9vV/C/jbXYtSsf9UX5SKouRqfGmnbW5iJXAY7Ku2rwOQUoQIHYE2BAH3t9yhZRwE2ALzsSkBF6GamXSZ53lJ7L/xJoagZqauyoKC5DRmYxFm0qweIdlViS3YhNpSaU1/Nr5i8tPvMmUFZvxuLiRPwvIwGfbG3GdxsrUZSVB1NpPlLqSpDcxCvSe7PzNr+qyQI5V56j8t6EOJ8CFKBAbAjwl1Zs9CNbQYHQCcRxTjJa/wzPLw16C6iqbUBlaQWysovx55ZiLNxajvnp9VicZ8K2SgsaeZG9oI2NnkF2nRW/FSTio502fLipCYs2l6AqNxfJFXno6ihDMng1+mD6WO7m8VTpOJ4rHwwi16UABShgEAEG9AbpKFaTAnoViLV6lTXZIKNaT6s/hnk7p9D0bq2jCfaqKlQVFSN9VyF+3VCCH7fW4ecMBcsKLcipNYemIOaiW4GMajMW5VvwdZqCzzbasXF7AeoLctG9Oh89GsthU5p0W3cjVWyToyueLxsDuZtHUWOikarOulKAAhSgQIACDOgDhONqFKBAQAKGWWlnfYp2W6d3KoYjixeRCnm/KY5aNFeUoCy/EBt2FOHXjWVYuqMCizLqsTQP2FBqRh4D/ZC7hzNDR5OC9GoLVhZbsDBHwe+76vHH9kqtb7fsLEJNYSESakrQuYnnv4e6H/IakvBhxTC8XDYa2xxdQp0986MABShAAR0LMKDXceewahSgQPQFVtb1xFOl4/Ft1UBUN1miX6EYrUFjUzMqahtRU1GFiqJS5GQXYZ0a6P+8oRSLt1dggRyynwusLTFDRntrG5UYldB/swrtZqwrs2F+vhU/Zpjw/Y4G/LK5Cr9vLMG2nYUozi1EbUkJHJVVqK5rgPSt/ltlzBo6mk34sbo/5PD6pXW9jNkI1poCFKAABYISYEAfFB9XpgAFdCUQpso0NCv4uaaf9qN5cW3vMJXCbD0JyFX1q+oaUSeH7BeXIj+nCDLau3BTCX7fXI7vtznwbbqCH7OsWFiYgE0VNpQ4eAi/J0t/5sk2v0sdbf+z2Ibvs234LM2MT7c04pv1VVi9rQh5WfmwFxZAqSiGubYSTQ08590f31CklWt+PFk6Ht9XD0BdM7f5UJgyDwpQgAJGFGBAb8ReY50pQIGQCPibSWFjIj6uHIoXysZgs6Orv6szfYgFHA1NMNurYa0qgVJWgNr8PGRl5GPF1t2H8M/bWo15aQ78tqsJ87MVLM43Y1WxBZvLLciuMaOyIf6+AuVq8hk1FmyssGJFsRV/FFgwP8eE3zObtUPkF6bVahcxnLehBFvV0fby3HyYS/PRuaYIXeorYOPF6kK8Ffuf3XZHZ7xaPgpyV47chiT/M+AaFKAABSgQUwLx92smprqPjaEABSIo0FLUVkcXvFQ2Gh+pwX0+f1C3uOjpiRzm3eBwoKGmGvWV5bCXlqCqsAhFuYXIzCzExrQiLNlcjF82lGLBlnL8tq0Gv6jB/487m/BjhoKfsiz4NdeKBQUJ+LM4AevKbUirtqLAbkZNoz6+OmUUvUitz44qK1aWJeD3wiR8nZOMjzOS8V5aIt7ZZsM7W0x4f2MjPllvx1frKrBsSxG2pBUiO6MAJbkFqC4ohL2kGI7yMsgh8rU1dah18AJ1etqWnXUpbkzAZ5VD8FzZWGywd3PO5iMFKEABCsS5gD5+lcR5J7D5FKCAMQWW1PaGnLv6U3V/yLmsrVvBV0YQaGoG6uqbUG+3o0kN/pXqcigVJUBZIRqLC1BXkIfy3DzkZeZjx84CrNlWhEWbiiHn9s/bVIb56s6ABdsqsGB7NebvqMX8tDosSHdgYUYDFmU1YnF2E5bkNmNBNvBrpoLvM0z4Mt2CT3Za8d4OG97bbsX72y14f6sZH2xV8OEW4KMtTfhkcxM+29yALzY58OWmOny1sQbfbqzCDxsr8PPG8t3lq6Poq9T6pKUXoDgrD478HCSUZKNbRTZ61+Qi1Z6P1Ppi9GqqQFfUIFFpNEKXsI5uAuomink1fbXPmoW1fdyW8iUFKEABCsS7AAP6eN8C2H4KUCAogdpmM76rHqD92F5e1zPwvLimoQTk3P6GxmbY1Z0BdfZG1NU5YK+tg72mFnVV1aitqERNWQWqSstRWVyGutJSNJaXwFxRjKSqQnStLkDv2nz0ritAr7pC9HIUoaejBD3qS9G9vhxdG8rRuaESnRqrkdRYi8QmO6xN9TA1NaK5qQlSvqHAWNmABFbbe6ifLePxVdUgVDZZA8qDK1GAAhSgQGwLMKCP7f5l6yhAgQgJ5DQk472K4XilfBTWR+Bw2Ag1i8VQgAJREJDPEPkseat8BHbVd4pCDVgkBShAAQoYRYABvVF6ivWkAAUMIbBRDeZfU4P6F8tGY406uqaTSrMaFKCAAQTW2btDrs8hnyHyWWKAKrOKFKAABSgQZQEG9FHuABb//+zd+bddZXkH8CdiQoTMCUQCJmQiIZOC9h/ralcHu2hrKwoqOCBWS0FQ4lDQal1YKotqVYo2ICKloAgoOCV3HnLne93PIbJCzF3c4Zyzh/P5Acg9d+/9Pu/nvRf47ne/7yZAoJkCz09vjnuL2bU7hw7HEx7Fb+Yg6xWBNgnkzb9PDx2Ke4YPxHPFvzvadFmXIUCAAIEeEBDoe2CQG9VFnSFQM4F8xdT9I/siN8/74eSOmlWvXAIEOinwo8lt8akiyOfNv+enN3WyKdcmQIAAgYYKCPQNHVjdek3A3wlUReDlmQ3xxZG9cfvAkXhs4oqYjzVVKU0dBAh0WSCf2vnk4OH43Mj++Jkg32V9zREgQKBZAgJ9s8ZTb1Yn4GwCHRd4ZfbyeGD02ritCPbfndgZMwv+NdxxdA0QqIjAqckdcUcR5POpnZ/PbKxIVcogQIAAgToL+D/JOo+e2ksW0DyBlQvkrvhfHd0dHxk4Gt8++/bI19+t/GrOJECgygK53CaX3Zwc2RsvCvJVHiq1ESBAoHYCAn3thkzBtRVQOIGLCJyeWx9fH3tHMWN/NB45e1WMza+9yFE+IkCgjgKPT1wRHx080lpuk8tu6tgHNRMgQIBAtQUE+mqPj+p6WEDXe0ugf+7SeGjsmiLYH4mHx6+O386+rbcA9JZAQwT6it/lR4ubc7ms5suj18YvZy5vSM90gwABAgSqKCDQV3FU1ERg+QLOaIjA0Py6ItDvilsHjsW9wwfiqaltsdCQvukGgSYLPD21NT4/sj9uGTge3yhuzr06K8g3ebz1jQABAlUREOirMhLqINBVAY3VQeDHRUC4b7gICP3H45vFrH2uu69D3Wok0CsC+TuZv5u3FDfgPlvcgHtyclvMLXiDRa+Mv34SIECgCgICfRVGQQ0Eqi6gvlIFTs+tj2+N74oPDxyNe1qhYXvMee1dqWOi8d4VmFp4S/zv5I74l+GDrd/J/N38nSUyvfsDoecECBAoWUCgL3kANE+giQL61DmBnxSz9p8f2Re39h9rrbn/1exlnWvMlQkQeF3gpZkN8bWx3XHrwPH4wsje+L+pLa9/zx8IECBAgEBZAgJ9WfLaJUDgDwL+uQKBM8Wsfe6Kn6+9y5nCU5PbY7aYOVzBpZxCgMAiAqPza+P7E1fGnUOH4hOD18d3zu6Mwbl1ixztYwIECBAg0H0Bgb775lokQGBVAk6+UCBnCk8Ws/a5jjfQnfgYAAAOnElEQVQ343rFZlwXEvmawLIEnpveHLlDff5OPTi6J16Y3rSs8x1MgAABAgS6JSDQd0taOwQIlCPQQ632n3td1u0DR+KuoYOtdb5j82/tIQFdJbBygRdnNrY2n/zo4JH4zNB18fjEFXHW78/KQZ1JgAABAl0REOi7wqwRAgTqItCUOp+d3tJa53tz/4nI3bcfm7gy+orA35T+6QeB1QrMx5rImfjX1sUfizsGD7c2n/zljNfNrdbW+QQIECDQPQGBvnvWWiJAoHkCle/R5MIl8fTU1nhgdE9kuP+noUPx6Nmr4lWb6VV+7BTYfoH8fcjXQebj9Df3H2/NxOe6+N/apb792K5IgAABAl0REOi7wqwRAgQIpED5f/10elPkOvvbBo5GPlr80Pg18cL0xvILUwGBDgkMz69tLT/Jt0O8v/9E3Dt8oPU4/YAnVjok7rIECBAg0E0Bgb6b2toiQIDAcgQ6fGw+WvzI+FVx59Dh+GD/8fhKMYufG+zN2C2/w/Iu32mBM3Pr43sTV8bdwwdbT6Z8YWRvPDm5Pcatie80vesTIECAQJcFBPoug2uOAAECnRJYzXVPnwtA+Qq8nMU8WQSgJ4oAlK/tWs11nUugWwK/mr2stZzkU0OH4gPnblA9M7Ul3KDq1ghohwABAgTKEBDoy1DXJgECBMoXWLSCkfm1cWpyR9w/si8y3N89fCC+X8x2Wme8KJlvlCDQN3dpa9b938Z2x8cGj8RHBo62lpP8bNor5koYDk0SIECAQEkCAn1J8JolQIBAHQSmF94Sz0xtjQdH98StA8ciNxLLtcj/fXZnvDyzoQ5dUGNDBPKGUr5KLje0+1DrZ/FE/OFn8Rd2pm/IKOsGAQIECCxXQKBfrpjjCRAg0MMCfXPrX58V/fjg9fG3fe+Ku4YPxn+O74rccG92Yc1rOv5OYJUC+Qh93jj63Mj+1pMieUMpw3yG+t/YlX6Vuk4nQIAAgaYICPRNGUn9IECAQAkCucb+2akt8R/jV0e+Eu+9fTfGJwcPx7+PvSNyg72JhUuWVJWDCPxiZkM8evbtkfs45I2ifIQ+H6f/0eS26J+7FBABAgQIECBwEQGB/iIoPiJAgACBlQnkBmQ/n9kY/3UumL33zI2ttc0Pju6JDGa5Pn9lV37DWb5ogED+nHxrfFfrRtBfnnl3fGzw+vjGuRtBeaOoAV3UBQIECBAg0HEBgb7jxBogQIBAbwvko9O5qV4+Ov13fe+Km/tPxBdH9rY22st34I91/FVive1fdu/H5te2lmN8u7jJc3JkX3x44Gj86ek/aT3J8c3xq1vfy70ayq5T+wQIECBAoI4CAn0dR03NBAgQqLFA7k7+w8kdkbP2+Q78m/puiPwrH9XPzzL8lxr0a2xbdum5cd2Tk9uLmfZr4jND10XewLmpuImTyzG+Xsy+nyq+9+vZy8ouU/sECBAgQKAxAgJ9Y4ZSRwgQIFBfgbFilj4fwc4wn6G+TkG/vuorr/xsMV4vTG+K3LQun7a4rZh1/7PT72m9CSF3nn/07FXx3PTmsMRi5cbOJECAAAECSxEQ6Jei5BgCBAgQKEWggUG/FMeVNDofa2J4fl28Mnt5PDW5LR4auybuGjoY7+t7Z/xN3w1x59ChyE3r8mmLV4tZ9zx+Je04hwABAgQIEFi5gEC/cjtnEiBAgEBJAosF/b868+7WGv1PDF4fnx0+0HqsP1+p9z8TV8QzU1sid1IfmLs0Zhbq8p+/9gNPLlwSp+fWRy5ryI0Kv3N2Z+sR+ZMje+PTQ9fFhwaOtZZA5Iz73xfh/faBI3HfyP54pJh1f3Z6SwwVIb/9VbkiAQIECBAgsBKB3v0/mpVoOYcAAQIEKi0wVQT1XKP/0syGeHpqa2vjvXyl3r+OXht3Dx9s7aT+j/0n4i+K4P/XZ26MD/QfjzsGD8e9w/vjK6O7I3dd/0ER/vNVfK/MXB5Dc+tibmFN5fqcNWUwz93gB4obFL+bfVvkLPlLRb+z9seLPmRfcvlC3tj4eHGD4/3n9fuD/ceLGfbDkRsVfm1sd+Qj8qcmd8Tz05vjN8W18oZJ5TqtIAIECBAgQOCPBAT6PyLxAQECBAj0gkAG4jPFTPWLMxvjx1Pb4nsTOyN3Xf9SEf7vKsL/7YNH4n3974w/P/OeyNnqfLVavoYvN3nLmesMyBmMc0Y7Z7EzNOfGfrkBXD6afs/wgbivuFFw/8i++FIx+/3A6J74anHTIDeHy8fXHx6/ujUznp99uWgzj8vw/c/FLHk+zp6vccsd4fOmwz8UddzUd0PkEwhZS9aUNyTyfe15g+KWYlY917HnkwlZe14v+5J7EuSNjZeLoN9fBP+Z4obH+WPrzwQIECBAgEC9BQT6eo+f6gkQIECgCwK5PjxfrTaxcEmMza9trS3PgHy6uCGQM9q5zjxDc27s99PpTfHs9Jb4ydTWeKq4UfDE5Pb4QTH7/djElfHd4qZBvr4tH19/eHxXa2Y8P8sZ9Twuw/f/T2+O3HAulwf8evayyJsOg3PrinbfGvkEQtbShS5frAmfESBAgAABAhUTEOgrNiDKIUCAAAECzRDQCwIECBAgQKDTAgJ9p4VdnwABAgQIEHhzAUcQIECAAAECyxYQ6JdN5gQCBAgQIECgbAHtEyBAgAABAhECvZ8CAgQIECBAoOkC+keAAAECBBopINA3clh1igABAgQIEFi5gDMJECBAgEA9BAT6eoyTKgkQIECAAIGqCqiLAAECBAiUJCDQlwSvWQIECBAgQKA3BfSaAAECBAi0S0Cgb5ek6xAgQIAAAQIE2i/gigQIECBAYFEBgX5RGt8gQIAAAQIECNRNQL0ECBAg0EsCAn0vjba+EiBAgAABAgTOF/BnAgQIEKi1gEBf6+FTPAECBAgQIECgewJaIkCAAIFqCQj01RoP1RAgQIAAAQIEmiKgHwQIECDQYQGBvsPALk+AAAECBAgQILAUAccQIECAwHIFBPrlijmeAAECBAgQIECgfAEVECBAgEAI9H4ICBAgQIAAAQIEGi+ggwQIEGiigEDfxFHVJwIECBAgQIAAgdUIOJcAAQK1EBDoazFMiiRAgAABAgQIEKiugMoIECBQjoBAX467VgkQIECAAAECBHpVQL8JECDQJgGBvk2QLkOAAAECBAgQIECgEwKuSYAAgcUEBPrFZHxOgAABAgQIECBAoH4CKiZAoIcEBPoeGmxdJUCAAAECBAgQIPBGAV8RIFBnAYG+zqOndgIECBAgQIAAAQLdFNAWAQKVEhDoKzUciiFAgAABAgQIECDQHAE9IUCgswICfWd9XZ0AAQIECBAgQIAAgaUJOIoAgWUKCPTLBHM4AQIECBAgQIAAAQJVEFADAQICvZ8BAgQIECBAgAABAgSaL6CHBBooINA3cFB1iQABAgQIECBAgACB1Qk4m0AdBAT6OoySGgkQIECAAAECBAgQqLKA2giUIiDQl8KuUQIECBAgQIAAAQIEeldAzwm0R0Cgb4+jqxAgQIAAAQIECBAgQKAzAq5KYBEBgX4RGB8TIECAAAECBAgQIECgjgJq7h0Bgb53xlpPCRAgQIAAAQIECBAgcKGAr2ssINDXePCUToAAAQIECBAgQIAAge4KaK1KAgJ9lUZDLQQIECBAgAABAgQIEGiSgL50VECg7yivixMgQIAAAQIECBAgQIDAUgUctzwBgX55Xo4mQIAAAQIECBAgQIAAgWoI9HwVAn3P/wgAIECAAAECBAgQIECAQC8INK+PAn3zxlSPCBAgQIAAAQIECBAgQGC1AjU4X6CvwSApkQABAgQIECBAgAABAgSqLVBGdQJ9GeraJECAAAECBAgQIECAAIFeFmhL3wX6tjC6CAECBAgQIECAAAECBAgQ6JTAxa8r0F/cxacECBAgQIAAAQIECBAgQKDSAosG+kpXrTgCBAgQIECAAAECBAgQINDjAu0K9D3OqPsECBAgQIAAAQIECBAgQKC7AiUF+u52UmsECBAgQIAAAQIECBAgQKBpAvUI9E1T1x8CBAgQIECAAAECBAgQILBKgUYG+lWaOJ0AAQIECBAgQIAAAQIECFReQKCPqPwgKZAAAQIECBAgQIAAAQIECFwoINBfKPKmXzuAAAECBAgQIECAAAECBAiULyDQd3oMXJ8AAQIECBAgQIAAAQIECHRAQKDvAOpqLulcAgQIECBAgAABAgQIECCwFAGBfilK1T1GZQQIECBAgAABAgQIECDQowICfU8NvM4SIECAAAECBAgQIECAQFMEBPqmjGQn+uGaBAgQIECAAAECBAgQIFBZAYG+skNTv8JUTIAAAQIECBAgQIAAAQLdExDou2etpTcK+IoAAQIECBAgQIAAAQIEViEg0K8Cz6ndFNAWAQIECBAgQIAAAQIECJwvINCfr+HPzRHQEwIECBAgQIAAAQIECDRcQKBv+ADr3tIEHEWAAAECBAgQIECAAIG6CQj0dRsx9VZBQA0ECBAgQIAAAQIECBAoXUCgL30IFNB8AT0kQIAAAQIECBAgQIBA+wUE+vabuiKB1Qk4mwABAgQIECBAgAABAksQEOiXgOQQAlUWUBsBAgQIECBAgAABAr0pIND35rjrde8K6DkBAgQIECBAgAABAg0REOgbMpC6QaAzAq5KgAABAgQIECBAgEBVBQT6qo6MugjUUUDNBAgQIECAAAECBAh0TUCg7xq1hggQuFDA1wQIECBAgAABAgQIrFxAoF+5nTMJEOiugNYIECBAgAABAgQIEDhPQKA/D8MfCRBokoC+ECBAgAABAgQIEGi2gEDf7PHVOwIElirgOAIECBAgQIAAAQI1ExDoazZgyiVAoBoCqiBAgAABAgQIECBQtoBAX/YIaJ8AgV4Q0EcCBAgQIECAAAECbRcQ6NtO6oIECBBYrYDzCRAgQIAAAQIECLy5gED/5kaOIECAQLUFVEeAAAECBAgQINCTAgJ9Tw67ThMg0MsC+k6AAAECBAgQINAMgd8DAAD//wOpNxAAAAAGSURBVAMAD5R+3V3FkQU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38" name="AutoShape 6" descr="data:image/png;base64,iVBORw0KGgoAAAANSUhEUgAAA5QAAAIqCAYAAABbgQX5AAAQAElEQVR4AezdBYAj5d0/8G+ym7Ws+97tyZ67G66F0lIoFKq0pe596+3bvhVoqTt1+ZcqUKC0pRR3Ds7dZd3dfTf/+eUuSzY3E59kZvJdyCWZeeaRzzNJ5jfPiP3Lz77o4oMGXAe4DnAd4DrAdYDrANcBrgNcB7gOcB3gOhDqOmAH/0wkwKpSgAIUoAAFKEABClCAAhQwjgADSuP0BWtiNQG2hwIUoAAFKEABClCAAhYXYEBp8Q5m8yhAgeAEmIoCFKAABShAAQpQIHQBBpShm3EJClCAAhSIrwBLpwAFKEABClDAIAIMKA3SEawGBShAAQpQwJoCbBUFKEABClhZgAGllXuXbaMABShAAQpQgAKhCDAtBShAgRAFGFCGCMbkFKAABShAAQpQgAIUMIIA60ABIwgwoDRCL7AOFKAABShAAQpQgAIUoICVBSzbNgaUlu1aNowCFKAABShAAQpQgAIUoIC+AtYMKPU1Y+4UoAAFKEABClCAAhSgAAUooAgwoFQQ+H98BVg6BShAAQpQgAIUoAAFKGBOAQaU5uw31poC8RJguRSgAAUoQAEKUIACFJgSYEA5RcEXFKAABawmwPZQgAIUoAAFKEABfQUYUOrry9wpQAEKUIACwQkwFQUoQAEKUMCEAgwoTdhprDIFKEABClCAAvEVYOkUoAAFKHBGgAHlGQf+SwEKUIACFKAABShgTQG2igIU0FGAAaWOuMyaAhSgAAUoQAEKUIACFAhFgGnNJsCA0mw9xvpSgAIUoAAFKEABClCAAhQwgoBSBwaUCgL/pwAFKEABClCAAhSgAAUoQIHQBRhQhm4WryVYLgUoQAEKUIACFKAABShAAUMJMKA0VHewMtYRYEsoQAEKUIACFKAABShgfQEGlNbvY7aQAhQIJMD5FKAABShAAQpQgAJhCTCgDIuNC1GAAhSgQLwEWC4FKEABClCAAsYRYEBpnL5gTShAAQpQgAJWE2B7KEABClDA4gIMKC3ewWweBShAAQpQgAIUCE6AqShAAQqELsCAMnQzLkEBClCAAhSgAAUoQIH4CrB0ChhEgAGlQTqC1aAABShAAQpQgAIUoAAFrClg5VYxoLRy7+rUtltXLcftl1yg+nj94gUhlyrLaOX3sY1rQ86PC0Qm4K9/tfrJM/02Zb348kXn4X8v2IyPbFgD6duK3JywKyT978nb+/lLF27B6pLisPPVc8Hs1BTcvHQx3rp8qZ7FTMv78rmz8dWLz1f9TEp/Tkt89k04y5xd1DJP60pL8IF1q7GquMhvm2jllyesmbJeen+mPa9lPRbvsDI14UKLC/Lx+fM3qX52xeKKijlBt0rL1GMr35trS4P/3vzIhrVRqVfQDfCTUL7vpf6etng/y++En0VNM0ur/2Q9CPUzsSA/F+9duwqXzpllmvazouYWsJu7+mq15zQKUCBeAjalYIfdjvTkZJQ4nZAN9ltXr8BHlQ0Tea3MtvT/F80qx4fWr8HK4kKkJPHr1aidPSs7C+9Udoxdt2g+CjPSYbPJmmvU2rJeVhY43tGJ/tEx1SYmKetlQXqa6jzfiTOzMpGfnu47edr7lKQkzFDSTZuo8UYC3cwUh+rc0YkJNPcPqM7jxPgKeO/QlHXCrqxD8a0RS08UAW7xJEpPG7WdrJflBWRTvdiZAdl4f9OyxUhVNmqs1mjZG/yh9atx5bw5cDrUN8Ks1mYztkfWvdcsmIe3r1yO+Xm54MaWGXvRenXuGh7WbFSwAaXswMtwJGvmIzPc38UZGfIy4KNI2dEiAahawqGxcQaUajBxnua9QzNZ2bEb5+qw+AQTYECZYB3O5lIgEoFIlpWN92VFhXjLiqWQvaiR5GWUZaUdnsNbyzIzIRtsRqkb6zFdQEbIZfR488wypCUnTZ/JdxSIo0DLwCAmXC7VGjgdKZiTk606z3tiWZYTjiB21uWlpUFGrryXVXudr4yMagUlnUoA3DE0pLYYp8VBgDs044DOIs8RYEB5DgknUIACeglIwFWRm4MbFi+0xEjlhrJSLCsqgNaGl16OQebLZF4CF8yaAdlIlnXQazJfUiDuAnL4qBxGqlYR2flREOBQVlku2B1aGcoopoxmyjL+HlKm2mdlUgl8WwZ4uKs/u1jPu7B8JoLt/1jXjeUljgADysTpa7aUAoYQkI0U2eN+0exyQ9SHlaCAMQRYi0QVkIBSDiNVa7+MOsroo9o8z7R5yk663NRUz1u/z8HkJyOYMpKpltHY5CRalRFVtXmcRgEKJK4AA8rE7Xu2nAIhC1R2deMrz21Vffzl0BH88/gp7G9pQ+/IKNQP4DpTpIzorSkphmwInZmi/u+dO/eqlnXHi9uUclrVF0rAqU9X1+K2519StbrrwOEEFIluk+kbXU9L5BbFRsjho3IYqVqWsgNORgvV5nmmzcjKRLoy8uh57+9Z8pPRLH9ppLy0ZPXzMQdGx1Db0+dvcc4LU0C+q9V+X+W7Xb6DwsyWi1EgJgIMKGPCzEIoYH2BEx1d2NPcggeOncD3t+3E87X1GJmY0Gx4VmoK1peVaM7nDApQgAKJIiBBpdZOOBl9lAtKaVnIRc8cIVyEJTslxe95lEXODDg0rlLdbdLzJ7XsOJ0CFIiOAAPK6DgyFwMISHDyjlXL8ZktGyH3QpR7Inrfq0qmfeH8Te57M104a2bEF4YpysiA3GfxU5s3uMvzlCXlyv2y5N5Y1y6cB0kXTR7ZsJArVUpbpCx5SHlyGwQ5OT+aZUWS11NVNXiishrD4+pBpewpn5WdDbmFA3T6E3vpg49sWOO+N+bXfO7VKO//78It+MSm9XjDkkVYmJ8HI/15Lvoj/Sv9LA+5x6dcLVdPN28DKUcuPPS58zZBvGQ9l3rI5+njG9fhqnlzI/4seZeXCK8rcnPc65usd+IonuIqD3kv1m9ZvgRLCwt045B+fcOShZDvr69cdN7U/QalfCP1q9x/UO6n98ULtsDjJOvhFy/Y7P4ul+993ZBimHFT3wDGNHbAyejjXGWd0apOiRIAas1Tmy7nUZZnZ6nNck8rSE+D3LLE/cbrHwl424K4GI98b8n3gqxHsj55+k2e5b2s9/J9W+GnTV7FhvRSyr5+0QLV9VrWdfnNlt+FkDL1SizrWyy3M7yKjtlLMYxX/51tJJ9MKMCA0oSdxipPF5CrN8oP1HXKj8iCvFz3xq3srZWAxTulTMtwODBb+SGVL8uPbFgLCcwkQPNOF+i1fNnKBrbcJkLKzk1LheTtWU7KlTzlR2vTjDJIOkkvy3nSaD3LxpMED7Jh6f34qhIIXT53trttcpVUuVKltEXKkoeUJ7dBeMvypbhkziyt7GM+fUdjM051dWke/iqjlP6COAnKvR08r8VIrLQaJNZiLvbSByVOJ+TemHKlWe9l5L1cGl8u1rK6pAhvW7HU3V/+AnPZIPHU41LFWm3DS8qYp6yLnnTy7Ftn6U/pV5nn/fCkkw1+ub2F3NNS+lf6WR7SjuVFhe66rikplqKglZfke6uyk8WdKMR/pEzZMHvX6hXu+2rKPenES7KResg6X5iRDtk5I1dPlUvWy7xAj3D7VPKVQ6Rlh5G0y/fhcZN08vBNW6TsAJLpvg9ppwRW3vn5mkXLV9YrWSdl54+sb7LeiaN4euol78Vagsk3K0Hl/2xa576fq2d+oGepu3dbPK9luiwr7fX0q3yG5PtLDkGXefKQ8gvP9utHN6zDFRVzZHLMH7L+v3/tKtyoBL3ynS0Xp/E4yXooh2TKdPneF1OxVauknA8ogYTHwftZAtOr589VW0x1mtyb8fPKTknvPDyvpQwpS3XBICbKhW4Gx8ZVU8p3lNzGQ22m1Clb4/xJuR2J2tVjHUlJkD5Wy0+mFWl8ViTglcBX0qg9ZN2S31RZb+R7oVBZj2R98vSbPMt7We9l/ZfPgTykr9XyC3WarKtStgR9auu1TJPf7Pcp65XUU+obbBmynN7bGfIZ9axP3s/yOyHfQd519f4eld8a73me1/LbJL9R3nnJcp75vs/iIS5iGI/+860P35tF4Ew9GVCeceC/JhW4QgmyXquMAsoPlPxYhdIM2TCXwOxNykabfJEGs6zsUX3HyuVYUVwY9JU9ZWNNggLZMPcXPAUqX9onV0eVOshrtfTjk5PoGtK+p5naMnpP29vcCjnvRq0c+cErzXSqzQp7WpGyMXTLimUh9ZGnMNlQlfOLJBjdOKPUMznmzylJdvd9O0v8jDyMTkxCDpPTo3I2mw0SzKwrKwlqPXcqO2our5gNCVT0qI8V8pQNNdnhI+uXrGfBtEk+5wXp6e51QUalg/2e0spbPhuy0yTYfpUgTjYsY92vGY5kvHHZYsgomhhotUemy3wxfcOSRaqBd0NfP+p6e1V3akk/zMoOfEsOKUcec3Oz3Tum5LXvo76vD1KW7/Rg38uyvaOjqsnlN0R+49RmShArwbXvPLkaa1V3D4bHzw1SPWa+y8h72TEp/vLa9yEBrwS+vtPlvWfdkt9UWW9kWqCH+Et5b1V25EnAFii99nwbpP8vmjUzqFsCSf02Kd/v8j0fzGcq1tsZ2u3Ub058+0+/djHn2AkwoIyddUQlceFzBWSDX368ZI/nuXODmyI/rPNycyBBaaAlJBi8btF8yPkqslyg9L7zZcPwdQvnQ/LxnRfMe9lokquj+itbzm850NoWTHYxS3Oys8tv4FOsBIBiE40KycbBaxZUoEQJUv05BSpLdjZcMntW2H0VKP9A85cU5EN+4P2lax4YUDaU9bk4Rrkyii97vUMxlJ0Da0uL3SNK/uqdaPNknbxp6SLIBmy431Wy4S33cJUgX/ILy1DZSSCfjTnK912o/Sq3xolsgz/4GktbpawcjVE3rZycDgdktFF+F3zTnOrqhtZtOQrS0yCjfL7LqL2fpQSfUj/feZJ3dXev7+SQ37cPDqoGvtJfBcqOBbUMZYecfPZ858n56yc7u9E7MuI7y/1ezsuU3xP3G69/CpVRRa11TAJeCXy9krtfFinf4TcoI8mhrlvuhZV//PWdMjvg/xJsy05btb7RWljSLizIQ6AdyrI+xXI7Q6u+ek6Pd//p2TbmHTsBBpSxs2ZJURSQH9fzZs5Q9kYmR5yr/LDIBrwcJqOVmfzAXjK7HFKuVhqv6Zov5ZAbOXRF8tNMpDJD6iiHdMmeapXZ7klyfkttrz4BhruACP6R4Efqp5ZFarL/w6/UltGadvGccswNcYNZK6/s1BRcUD5Da7Zu01OSkiB77aXPtQqRS/fX9kS+AauVvwQ+shGrNV9rutRZPkuyEaaVJtGmXzlvDlYUFUJsImm79IcE+TcqG+7h5FPqdKIizM+G7GCRnQXhlBvqMtJOf99z/vKTekrgLhvI3umOtHWgU+PIDVlmrjLy6J1e7bUEnQVK8Kk2T65qfVoJWtXmhTKtfXAIcpSJ2jJ5aWnnXEinQAkyZYecWvq+kVGcUnbmNfUPqAapMkonb3dxXQAAEABJREFUwajvsoVKQOlQvoN8p8v3d6uyE8t3ury/bO4sd92k7+R9OA/pBxkND+fwVwmow/l8SX3n5mRD6xZW4hvL7Yxw3KKxTLz7LxptYB7xF2BAGf8+YA3CEFhamI+ctNRzlpQfPTlvRC6x/es9+6duo3DX/kPY19KKYY0LxMghQ0sLCs7JzzPhsrmzMVMZtfG8936Wc1SOtnfgzwePuMuTZ3kv073TeV7Lj7gEPp73wTzLD1+gH8zBsTFlA6I7mOxinqZneERzQ0mCF9lDHY1KyTm0snHhm5dspEmf3Hf0OOSWI3JpdrkS7X9PVaK5X32DS/Ioy8rEquIieRmzRzB9LRuLR9s7da+TfJ7kELf/nDztdhOzJ6tqIJ8xmadWAfksrVbMQt1popaX2afJSJusP1qfXc96Kd8Zsk7Kd9b2xibIZ1mt7bJuyBEOV4ZxXqMcxuiph2+5Un5ldw/kMEm1cmWaBDRyNIe8jtVDvkPlcyv18/j4+x6XehUqo2W+OwdltK42wsNeZ+dkqe7AlM+B5B2Nw88l+BtWOURV2iWfKwlw5LXnIb8lcsEez3vv51ZltFParRWkStBYlnnu6QYSoMp65p2XvB6bmECLyv0nt8wsw6L8PKgtI+tTjbLj6/6jJ9y/jbJ+S/9JvSRP30euEjRLfr7TQ3nfrfzWyHeUfFfJd718d8l9PqWf1PKRnRfLiwpQpKw3vvNjvZ3hW34s3ou3kfovFm1mGfoIMKDUx5W56iwgh51KIOJbjJw/+JeDR/FsTd2081lkY+kfx07iiapqJag895wSyUd+nNU2mORHXL5wtQKVrXUNuPvwMcihnZKPPMt7mS4bbjLN+yH5SPAq+XpPj/R1h7IH/niH/kFGOPXsGx3T3FhNstshI7fh5Ou9jIzqZaakeE9yv5aNml1NLe4+OtjaPnUrExlV2NbQhN/vOwi5v6baBodsxM3Ly3Hn4/lH7rUpG7fykPVMNno987yfJU9J43nIxs1+ZaeGd5pwXzf29/s9jDjcfL2XE7ejysjO7/YehFxcSTYCxUxuB/MX5TMmI6RqZpKHfJbkgi/yOuqPIDOUz7xsVHr825QNbLVFpV0PKN8NnnTyLPeDU0sb6jQZ1ZORF7Xl+kZH8a8Tp9zrpXxnSBo5nPDhk5X466GjqhvvkkY2gOXwvnBGcmR5tXKlfNnpdkTZMabVpzKiJbeTkDxi8RhWdv7JlaLlu1TqJ2WKj3yPP3zqNKQdMs33Id+v8n3t+/0qtzXSOpe7SBmVkwtd+ebl/X52drbqlU+HlQCwsqvHO2nYr2WUs19ZL9QycCTZ4etfnp0JtR03cgRDY1+/Oxt5HlK52I8EgIU+QZSYaR1qPKz0R5tKQCluclSFuzCvf+T7Q06/+L3y/SrPMsvTf4+7r/597u+w1KkiNxey00TSh/KQ9VaCV9n5IN9R8l0ln2357pI6yHeZ1EktTwlk15Seu+MwltsZavXyN+3OnXvdQbp8X1VqjI7Lb5P8Rkkaz0OW887XKP3nXSe+NqeA3ZzVZq0TXSBbJXAQE/nB6NU4Z0Tm72xsdgd+Euj1K0FOfW8fZCP/0dNVyobdUchGqKTzfsjeS62Ap1LZkJC9od7pPa9lusz3vPd+lsMp5RBW72nBvvb8SMoPg/xIyLPsAX5EGW0LNo9YpxNv6Ru1cmUjQjaW1OaFMk2CSbUNG9nQEDOtvGTeS/WN6Fc25OS1jDRIYP5yQyPuPXIMj5yq0lpU9+kyUvVMda37vp7S17KHX/r6meo63cuW0ZIHj5+cCsC9C5TgTDYKu4fVLwAl/RDMYYTeeVrttYySlWhcVEk2zp9Tdnrtb1E/37lO+V4SX9koVnORjX65MJjaPH/TZANzt7JzRatcvxfQUnb8OB0Of9mrzgtnonxX7G9txYvKzjq15aX+sjNIAie1+WrfrxKUtmocsik7jvytrxLgSLClVla3MiIm3xdq88KZJjsG1ZaTQLnA55DbMqdT9VBqOaezbXDInY38pnVr/CbKeZTeO1FlR5DWiKfkIXm5Mz37j4y+S9B19u20JxnNlJ0j0yaefSO/w7JzT76bz06aepKRdN+deFMz/bzoVr6L5DPTprLjSL7X5btMvtPUshDbOTk558yK5XbGOYXHYIKR+i8GzWUROgswoNQZmNnHVkBOzr9l5TIsLSzQLPi+oydw+wsv47sv78Bv9h6AjE5IQCF7T9UWKs/OUr3Spfxon+zqUltkaprMl3RTE86+kA1uuTrf2bdBP0lgtl0ZVfvPydPw/HDKs+wB1qp/0JnrmHBobAxjE5OqJchheFqjOKoLhDhRNhY2lpX4vV+ibGx+7+Wd7sM6f7Jjj3uESAJJOfdKNkZCLDIqyYeVkY+nlGDymZo6eAIL6WPpa+nzqBSikYmsZ3Koob+2S9BzqrNb9fwsyVbtEDKZnigP2VBPTU5Wba6M7srIierMsxNlnTzU1g4JAs9OmnqSz8xcZQNYbXRqKpHKCzmCQ4IxlVnuSVLmgPJZdb/x+UfK1Ao2fJJG/FbW9wMawbYn8x3K96Aczul57/3sSEqCWjAvAZGs295p5bXs1JJbkMhrtYeMBqu1XQIiOdzV3+dELT9/06RNan0uy3gHlPL7kZ+eLpPPechOVe8gt6m/X/Vz6jvqXOLMgPw2+WYo7WxXCdRmaRwGLDsEKru7VXdGefI+0dmlemi3rGczMjM9yYJ6lvrJd5F8J2ktIH0k32lq/S/LSHA9Jye4K/7mK4F9tLczpA6xfhil/2LdbpanjwADSn1cmavOAnK1ObUi5MdIfhTkaohyvzC5HLmcIyB7rNXSB5omG2yFGj/aw+MTkHMz/OUh8yWdWhq1DR61dN7T2pS9zi/U1ntP4uuzAjLCODoxcfbd9KcMZWRFLvgg9xH78Po1kKv6ygb/9FTGelfb0wfZkx+PWvUro/dy+F2gsuVWCVrmspPA6MaB2hfufPneKFFGjyRQ8c1DvGRHk+90tfcnOjo1b7kjR00syM9TW0xzWvvQUMBDpQeUkXq1DKQtaqcZqKWNdFqzMpLoLziQ/CVA0AqUpK75aWmSbNpD1mlZt6dNPPtGDnuUw//Ovp32JMGm7JiaNlF5M6zs9InG1V2VrKb+bxkY1LwirdORAvl9k8SyozPDce4OCwmumvoHJMnUQw57lfVuasLZFxJ4l3mdR1mYka56WK8EYe3Kb8/ZxaaetM63HFV2Hjb1Ta/D1EJnX0jAq9UXcr6uBMxnkwZ8kn6o7A582LEckTSocvivFCAXh5N1QF57HrHazvCUF/pzZEsYpf8iawWXNooAA0qj9ATrEZKAjNSo/UB6MpENCjk8S644Kfd/+9TmDfjceZvwjlXLIVcBlA0+T1p/z/KjLT80amlGJsYh52yozfNMk/mSzvPe+zk92eG+Mp73NH+vZUMh2nvD/ZVntnmysdg1rH6JfE9b5PwzOaxr84wy3Lp6Bb580Xn42Ma1kNu5hLIB48lPr2c5lK+6J/AGkl7ly4aUfMYC5d+qbPyqnZ8ly8nnJivEWz/IclZ4SKCXlXru+bzStuEgdkRJOnnIRrIcaiivfR8S3BUpAYDvdH/v5RBqf/NlnvpxBDInNg8Z3ZLDzoMpTYIcCXbU0qr5yzpdp3FxHq3DXmWnSKHPuYae8mQH32FlFNnzPhrPcmXWAWWHjlpeMqJYcHYHpwR/EhD6phtTdqr5BpSyc0otT/md9A4oC5SRN9/85P2wEjj75im/oVkap57Ib3O/xo4Jyc/zGNBII98dvsGdZxm1Z/kOkp23avO8p8nnaWBM+16fvu2X9UXa4p2H92vxi8Z2hneesXptpP6LVZvjXo7FK8CA0uIdbNXm7WtuhfyYB9s+GbnMTHFArgJ67cL5kNHLD6xbjUAXDtE6L0/KLVI2Mm6/5AIEekg6Se/7SLLbVK8a6JvO8142FGQDyvPeTM/pygihI0n960YCZdmIjEZ7ZK+3BGPB5nVmozwDcpuL9yvrw+fO24jrFy1AuCPawZYbKJ1sxISyfgfKL9T548pGaTDLyAbX2KT6qLDdZkOW8pkLJh+rpZHvGrURLWmn7GCq6Qn+li9y+KIs5/tIsttDWk/lMEo5lNQ3H9/3WuX5ptPrvXwfjCkjXMHk36cEXlrfHQ57kuoOuxpl5F++S33zl+BARiJ9p8/NzYFTZT0WzxoddvqMKJ89rZ0IskOsyJnurmJZZqbqlVUHlRE4GYlzJzr7jwToco7h2bfTnpzKqKcEzTLyKa+nzTz7RoJD2WF39q37SXbAqR0eKzPl+1N22AX6bZTb4Eh634d8diTg8Z2u9X7CNRlw5N2zrASfntfez/J9le4z4hur7QzvesTqtZH6L1ZtZjn6Cqhv4elbpp65M+8EEZAfXbkoQ7+yQRFOk+WHWb5Q5Z5uH1q/Ggvyc1WzSUtOUv3RVk0c4kT5Mc7U2MOrltWEy4Vw26uWXyynibf8YKuVKRuE0WqXHA5c2dWteUVZtfI902SDUvpDLqby0Q3rICPboWzUePKJxrNsUPdr7L2PRv6B8pARykBpPPP7NT6D0t+yjnvSJdKzjFok2dV/XvtG1EdItHxGlQBDbZ6sr2KsNs/M0yYmJ9Ed4EgDT/v6lc+Ilo/YqH1+97e0KsGH+sWkZFTM97DXGUrgJgGOp0zPswQm0T7c1ZO33KpHvhc97z3P0iY5lFoCQDnnzzPd+7lreHjaFc4985oGBlS/FyWImpGVCTlyQ37voPKndqEgR1ISkuyyFqosEOGkJLsdckh3sNn0a3wHqS2v9d0mLXEo5XovE6vtDO8yY/XaSP0XqzazHH0F7Ppmz9wp4E8gsnmyYfBYZdXUBUvCyU1+RGRP7xuXLoaca+mbh78NQ9+0er8fU/bay8Vt9C5Hj/yzlD38dmXESi1v2XAa1dhoVksfaJpcBVUuviD5BkqrNV82rDbPLMNbViwNaRRIK79Qp8uon4z+hbpctNKHYudSdnREq1zmQwEZoZSdZ8FIyLoX6uonQYKcOiDl+JYhh71KsOaZLhfj0bqKqVwxVi5i5EkbzWc5lFzrSAsJJGdmZ0ECQd8ypU1y/0nf6fK+vrdf9SI5srOvMCMd8pAgQ9J6P+SQYqmP9zR5LVayrLyO90PWg2DrEMp3m+QZi+0MKSfWDyP1X6zbzvL0EWBAqY9rwuaa4XDEtO37W9rwm737IaOVA2NjqleyC6ZC8uV64axyyOXhvdNLoBPqD5D38pZ6HUFjctJSVa+UK1nKBktXkCMSkj7QQzYY7z1yHPKo6+1TvUpmoDxkvuxsmJuTjSsr5sjbhHrIRmtCNZiNNYyABCm+57JFu3InOrpUL3Ykn3n3efPK6JuUWZGbAzl8WV57P+Q7qzKIi8B4LxPKawngZARUbRkJJOV7yXc0TdLK75VcgEde+z7k3Ey10XFpc1mmEwXp6apH48j3qe/5k5K3GBjlt1HtfFmpY7Qeem9nRDigPlAAABAASURBVKueoeRjpP4Lpd5Ma1wBu3GrxpoZVcDfRRtSfA4ZibQNQ+Pq52d55yvnBf33VCW+89IOPHD0BE51dWNofDzk4FJ+lNaUFHlnDX/n6LQNDk7dWFjuERjq444Xt7nvgTmtQD9vZGMhnqNWfqoWcFaRxsaKLCgbTsFcUEHShvKQUcrf7j2AX+zah611DZDzT0PdAJJR1QV5eefsaAilHuGkDeUQLq38YzVdPjdqZckGi9qhcmpprTZNDtmUQzfV2qXlpZZWpmkdNiyjUaGuz5KflR5ZqamQC7iotWlkYhxaQZ+MLMp5hWrLyaGWiwvy3bMkuJQA1/3G6x/5fFbpGFDK93zXsPphubI+lCoBoFd1pl4OjI5BLsAzNcHrxcjEBLRGL7NSUqB1NXPJs1qlrXK0zNiE+taA/Cbftf9Q2L+Ptz3/Ep6urvWqffReau0sk1FxqbdWSTJPr+0MrTL1nG7W/tPThHlHJsCAMjK/hFy6V+MmyeFiyA+k1rLBXhzEs7zco+9PBw7jW1u34zd79mN7YxNkj638mMoGmCed2rPsqZXzU7zPu5GNYq2NNpuyP9c7rVqe0ZzmUkJkaUc084xFXnLYWL4SUGqV1a1sOGlt3GktE8p0Cfwfq6zGT3fuca8Xcg/PYx2d7kOltfrWO38ZEZA2eE/T+3Uoh3DpUZds2VA/O0rjL38Z1Uiyqf+MiK18fvwtH+o8m0351NlCXSr26eVoCa1DFlOTkqdu/eBVM82X0hdqMyVglY1ctXlmnibnK0pQF0wb5NB0rdUh0LonQaVaGjlaRS5QI+fYlzqdqtVoHhiAHP2gOjNKE+U7Ue03S0YmJQBUK0YCRllObZ5Mk99CtfXSqQSU2RpXJe5Uvp/VfndkmnzGJV/fh/Ixhc2m1TO+qSN/L302P0/9Ogi+uSdrfK9JW0aVoNs3vdr7aG9nqJWh9zQj9Z/ebWX+sRFQ3xKITdksxaQC8oOk9kMnzZGLGshGprwO9uH0c5js6KT6HtBg8pa9vA+frMSvlMBSRgMlwJT7+snGntby8sMkGxKe+RLsjGiMkkqgIVcA9KTls7rAksJ8ZGlsrMhe4drePvUFdZgqP6I7Gpvxt0NH8f1tO6cCzJqeXtULVkgVZANXa2NL5lvxEey6LSMlklbNQD438vlRm6c2TUaCCjRuW+BJn6ls+PrbAeVJF+9nGQ2X9qvVQ4IgcVOb5ztNzufTGlGRdVntUETfPMz43t8OKO/2aJ33J2l6Alz8SEYYZaRR0no/JAySkUm5Aqna1V0l6Djd1e29iC6vWwYGoXY1Wq3C5Ls00JEebYNDkPr75iFttqsEgP7ylN/XofEx36zc72VHq/SN+00M/gm2PPltz1a+Q9SqJDsXusI49UIcIt3OUKuP3tOk3kbpP73byvxjI8CAMjbOlipFDoGRveNqjcpMcSDYPYWyvIz85KWlyUvVh9Z90xYV5OHi2eV447LFkKu0yj0m5Z6Cb12xVDUfmShfoA+dPI1HTlW5D4mVaYEeskzn0JBqMgk+Z+dkqc7jxDMCskG8qrgIEpSdmTL93z5lo09GCqZPDe9dUUYG1pYW49qF8/DOVcvxP5vW4UsXbnHfIsb3yo2eEmSjXALM3+87iFOd+m8keso1+rOcC70oPy9gNaV/5XOgllCupiifH7V5WtNsNtm01ZoL94VDJPDUTmGMOTJKJKNFarWRgHhhXmBbWXZRQb7qLStkXu/ICOQ2OfLaao+ijHTI94a/dkkQMTs7G2prjIw2SR/4W15GGOs07kkpI6Sy/stooG8eMioci++KNiWgHNbYmelbJ3kvgaIEofJa6yHri6w3WvN9pwfKU3ZoqO1cdiijgGq3YPHNP1rvA36mzhYk2yayjXL27bQntVMvYrWdMa0iMXxjlP6LYZNZlI4CDCh1xLVq1p1DwxifVPsZAeSLfeOMEsjGfTDtlw19rdGrcWV0sltlj+HV8+fircuXui+WsqKoEHKVVvmRkB//GZmZkI1cf2X3j44qe361Rz5lr6z38g39/aoXdpEgaXF+vt+23rx0Eb5y0Xn4wvmb8JENa/CW5Uvc9V5WVADZIPIux2qv5VYs1y6cj5zUVNWmyRokG3R1URihLEhPx9uUnQk3LF6ITTPK3Ds1ZJoYS3C0WNkBoVoJr4n9Y+q3c5B6ygaqV1LLv5SN9MVKMON7kSrvhstnfF5ejuoGvZg1KZ8b7/Se10MaG8nyeSrwM0IpfbkgL1dz54Qnf6M81yqj3nI0h1p9ZudkK+tpqdqsqWliL99v4jI18ewL+Y6Sc8XPvrXck+ykkJ1D0udajZP5WuuL7CiSq5pqLeuZXqNxT0opX3Z2etJ5nj3rdaBg1ZM+kmc5/3NA4ztJLd8+ZeecXHhHbZ73tKb+AUg7vKdpvZadx/7ybOwbUH5Lz73OgXx/yNE7sg5r5f2qeXMgO4H/94LN+NjGte7v72sWVGBlcWFYV9aWnbtyP2Gt8mRdWqTsJNPaISU7gLz7NdbbGVr11nO6kfrPu518bU4BBpTm7Le41lpGHbRGDqVixU4nrls032+gJekunDUT60pLNDcQZaNAfvwkrfejsqsHg2Pj3pOmXktwepEycik/HlMTfV5oHcokyQaUH/AaZUNQXnsex9o7IT/Wnvfez4XKnvQr5s5WDQ6XFhZAypIfMAlq5PxMmSYjq29atgRXzZvrnZUlXi9SAjdp3/vWrnIH/eKj1TAx3d3UojU7pOmyIdDQ16e6oWRTclqiBEf+NjaKlNHN8qwsJeW5/8uODdmJcu4cuA+T1TrfUc5LUlvGLNPkMN+rlI0+sfGts8x7rTISrHVoomyIypU0fZeT9/6+O+SqmvIZkXTeD/k8y86CMo2LkXin1XqtsQ/M/f2Tl6a+00Mrr2CmH1W+N7TWGzns9ZI5s7Da5yJgnnwlmJHvB3H2TPN+7h4exr7mNu9Jlnotn1lZF2QdU2uYHEYvV+WWHZhq8+UqqYfb2tVmTZu2X+OelFK+2iGgMmIXy0A+lItaSUAkv5nTGqjyRn5Tgz2Utn1oSPVWI55stfxkvhyeLr8Fat8fMm2Z8vsoO4HTk5Pd2wqLle/o82bOwM1LF+O6hQsQ6p/sBLhk9iyoBbHy/fE6ZZtEDmVWy9fdrz5HqMR6O0OtXsFO09o9Luuw7GzXysdI/adVR043vMBUBe1Tr/iCAkEK+Nt4lyzkx3iOsgf+PWtW4A1LFrn3OMoXusyTH5LzymfgA+tWu0fqZMNKpqs95DwkOUTHd54cIukveJAg7sPKaOClygablCfLy4aZBK+3rl6BC5RANpS9/jKCVt3ToxqsyBf2UmW08T1rVrpHHKSdUubVSrB4vfID5nQ4pPhzHrLBLReGOWeGwSeI7e2XXACtxy0rlrn7VTaIJZDWao6MsOxTNuZkL7xWmlCni+fwuPqOBtnYuGZ+hXuEWEaHPXnLaParlelyiGyxM8MzedpzjzJKLsHBtIln38g5N9KWs2+nPUmQIrcckXViTUkxblJGq1crz9MSGfyN7AR5t/I5lvVZ1mtpy5aZZXj36pWQDX75rPs2QUY/5PMin1PfefJevj+0Rnzl8yKfm8uUz658ZuVxvvJ98X7l+0I+Z/J5kzzCeQyMqo9Ay3oqOxxknZVzrCSQkx1i4ZThvYy0Uy7eoTVKmZWSgusXLXCvk56NYClfgigZbS/RWB8lvz3NrWgbHPQuznKvpa/l8/Lh9WumfbfKUQ83Ll6kOYolwUEwwaSASQBW36u+I0rm+z7ku+BIW4fvZN3eS2AsO7QCFSDrRGNff6Bk7vnS3kGNHbLuBGf/kc+orMNn36o+iZ/8Rqt9B8p3g4zE37JyKSSwlM+yPOT121cuQ0F6umqe0n8nOrtU5wWaKPlLQHrjkoWQz5Kkl0On5TtsZXERZJ2Sab4POfdUgivv6fL91eBnJ6X8FkZzO8O77FBf946MqC4ifSCH+coOGPn+lp3t8jvksTda/6k2ghNNI8CA0gxdZcA6yshS34j6BpqnujIqJ3vg5QtezmWTIEQObZENe/my1/pyl+XlB9Lfj8rL9Y3o9fMlKudlXq6MHEp5Uu5ntmzE6xcvgAQQasGklNkxOAStvf4v1DZA61xK+dKWi2zIho60U8qUoFXaL/n6PuSH+nB7O+QHy3deIrx3BxzdPXihtj6qzT3Y2g65VYj4qmUsgYOMfr1ZGR2WdUIesoNBAhbZEFFbRjaUjrR3QGvDSgJYrQ0+GT2RjSdZJ2QDRw7vLvBzSKda+UaYJkGerM+yXktbXrNgHvKVdsh6r1Y/+VzuamxWm+We5m/PvySQz81lymdXPrPykIBfzqnTKk+WCeYxqLGzQZadkZUJGVWXHV1y5ITsEJPpkT5kHZfgJtA6KRvYsj5K+ZtnlEEM1MqWfCQ/yVdtvtWmSZ/7frdumlEKrR2R8t0iF/na1tAUNIX8zvgbNfdkJHnX9PT6HbHzpI3Ws4wmykZ/oPyGlACxMciAUo4w0vot8y5ndGISTX0D3pNUX8stmRqUoFxtpvSf/BbLjjX5LMtDXss5qmrpxVgulrSjMfj+881H1g3ZgSefJflMSQAlp8VIXXzTyvsh5XtBdtCoOcd6O0PqE85D2iDfDWrLir+cIiTf36+qmIO5OTnI8bpIntH6T60NnGYOAQaU5ugnw9VSRpZkhElrYzqSCsuPivxw+9tokvKfVwIS2aCPpCzPspKP3GJEa6+/TH9JCWIlnWcZrWd/06Vt8oP5ZGWNv2SWnedp/4PHT+qyYSYXXKpSglUpJ1JEyUPuv+ZvPZS98xJABVOW7EDRuiJqMMvHKo1smEggHU558vmQz6V8PrWWlx0p1Roj/lrLeE/3t/Hknc73tWxwy44q3+lq7x32pKkRDrX5oUyTK0CKh6xPoSznm1b6RS4GI/n5zrPSe1n3pK3htKl1YMB90bVQlpXPsBwNE2gZWbdrlIAyULpozpfvn4FR9SupepfTrexclXXMe5q/121DQ6pH3HgvI0G2BJ/e09ReSyD2nPJbLBcrUpsfyjTpv8dD/G2Uz1W42yGynFz5fU+z+qkXYirfZ9L3obRDK63k4287Q2u5QNPlfGHph0DpZL4jyY50ryOnZLl49p/UiQ9rCDCgtEY/xqUVT1bV4FBbu/s8smhVQH4cWvqD2yiQH4JHT1dDLrITSfkDY2OQfCQ/f/nIfEkn6f2l05onbavs6oZewZRWuUaZLj/eB1vbcPeho8rosv/R7XDrLD+O9xw+hhMdncGul6pFyQbtyY4uSF6Sp2qisxOPK+lkI/jsW80n2UPusBv/K1eCrl1NzRjWuHiOVgPFSfboy+dEK41n+jPVdZCNR8/7YJ9lpPhAS1vAjWG1/I76OafRN70E/3J4r+/0cN6Ly73KOrmnqQXyGQgnD1lub3Mr7jt6XJcdMeHUSa9l5LxTOW9dPoOhlCHrhgQjsvMvlOUkrezkEGN5rfXeiz+0AAAQAElEQVSQ81blEGat+XpMl3VH7gPpL2/5XWkP8fBn2bkih5b6y1faK6b+0njmid+/TpzSPJLDk07rWdogh53++8TpkA/llvVkv/Kd0KdxSLtWmfKdLcvJdoxWGpku32fyux+r7QwpM9SHHLXQFOQItXy3ydE63mXEs/+868HX5hYw/taNuX0tX/t/HDsJue2CbIRG2lj5UalRRpfuO3oi6B+VPcqexbuVjTU5bCnQBoFv/eQH5bQS4Mk9CSUf3/lq7yWdpJfl5IdMLY3aNNnb+1JdA/544LBuwZRauUaYJs5yHurfDh/F/UrfykaSnvWS/P+qBK1PVdWiR9lzL+tVsOVJWtlwkGX/cuhIUBvvcsjQodbgdqxo3VMw2PrFKp3s8X741GnIxr2Y+CtX5ku6/5w8jWdq6vwlnZonG/1/P3ICwX6O5LMmaf9x7GTQt/yZKuzsC9k4fqq6xr1OnJ2k+ZSanIQsjasTay7kZ4ask7LBLZ8BOYdN2uMn+dQssZXz6P5zshKyvOQzNdOyL1y458gxbG9oCmqnhljKuvG3Q8fCPo2gSvnd6fczEihlyGhVPMhlvZXytcoem5iAHBqrNV9tem1PH/yNfMp6J6OYastqTZOg5A/7D0FOPQjlt1jW6f0trfj9voOQ3wmt/P1Nl2BSflua+vuD2tkkO4WfqKx2f6b85euZJ7/7sdzO8JQbyvNT1bWQoFz6zt9yEkyqnXoRz/7zV1/OM48AA0rz9JVha/rfU5W4WwkWQtlQ8m6MfAHKhr8cBvr/lB8k2dj0nh/otfwI/eXgEfxy9373eXmy91UOi/P9UZMfZZneMjCgBMFN+MWufe4AT5YPVIb3fEkvgaE89it7RmVjWvb2Sjs86aQsCSLlfJ5HT1fhR9t34zHlB8wz36rPYiA7F6TtcriUnMskzr/deyDm93l8oa4eP9i2Cw8oQaycWymHZPn2k6e+Mk+u3vhvZS/7d1/eCVk22D6SDaIHjp1QRp5PQfpbRvYkX1lensVD8pc6bPdzbqGkN9JD1u0f79gNMZFD/QbHxqdGfaVdYikbMPK5/eXufZD0odRfPufyGbr3yHGIvW/+4iafLclX0slDPnuhlOGbVka+ZF2Uc8C7h0emjRjKZ1a+H+T7Q4KZqu5u38Ujfi+HrP5G+SxIHWTkQwxk/RFPT+bSbs/6IiPkP9u1F7JB65lvqucIKvuI8r35s1178KKyI06cZH3zOElfyfoi642sP7JuSJpwi5P1qr6vT3NxKauyq0dzvp4zmvoGMDqhdR1PuK94Lr+9odRBglS5KqzWMmItnwOt+VrTZb2VUfRfKr/Fch6k9Ims39JfnmXk9fD4OCR/OZz0zp17IDumJZ0nTTjPVcpOASlXPjMSHMkOAinLk5d8rtoHh9zr0y+V7ys5hcUzL5hnWUdiuZ0RTJ2800j9JCiXUzSkndJez3xxEF/pj91Nze6g3zPP+zme/eddD742pwADSnP2m+Fq7b2hJOcISDAhQYV8qXk2AjyVli83+cHqGh52X0RFNvhlwz+UjXhPXt7P8mX5RFUNfrVnP761dTtuf+FlfOW5rVOPrz3/knv6z5VAUvb4S3rv5UN9LT9gEkjIRvc3XtyGr/qU9e2XduB3ysaj/HDJl3kw+e9X9tTeoeTlXW/P6zt37g0mi4jT3KWMonrKDPVZDL6uuEvbf630g+xsiMRZ2qxWBzESq2AaK4epyd7l72/bCd9+8tRX5v1JaffuJvVzaYIpR+oj/f3Nra+sC975Sx0kqPTk9bSyR/k2ZZ1Ua5/0gSddMM/h5KW1jK+tmMiGyrdf2g75DEl9pV1i+Qtlw0w+t8Gu32ptEROx981f1iP5bMlnTD5rnmWDrbcnve+zbDTJaN8Pt++a9h0hbZPvDfn+eFL5HpF0nmW1yhSLUPtK8pTvx4eUEV1Zv8VbPCUveUi7ZX30XV9kuWAeUh/Jx/ch65q0I1Ae/zx+auo70zcPmRdo+WDna9VTTDx5SB88ruyIk2myvnmcpK9kfZH1RtYfT/pInuX2P76/VZ78JACTIMXzPpbP8v0l3ym+feF5L+uxrE+h1kmOtPHk4Xn2PMs6ube5NdQsp9LLd778xkq/SV7SX5685fU3ld9ntc/ZVAYqL+T7VfLy5ON59l2vZX34s7KD+bsv75j6vpK08rn6qRK8yvok65VKEUFNkrY9oXw/SP3l+yKa2xlanwnfNmpVVL6H5btL2intlXbLQ8zFTvpD+kXaoJWHTJf5kk7Sy3KyvOQjD3kdTv9JvnxYW4ABpbX7N+atkx+2h09WQoIJCSrkS82zESBfRvKQLyTZOJBRO9lokh/MmFeUBVKAAhSgAAUUgYL0dGhdCVQO2a/t7VVS8X8KGEqAlaGAoQQYUBqqO1gZClCAAhSgAAViKSC3t8pLT1MtUm7JUd3NgFIVhxMpQIEgBayfjAGl9fuYLaQABShAAQpQQEVgYX4e1pWWQOv+xHI14ngd7qpSXU6iAAUoYEgBSwWUhhRmpShAAQpQgAIUiKuAHNa6pqR46v6iRRkZuHzubNy4ZCGyU1NU6ybXADjdHZ+L8ahWiBMpQAEKGFSAAaVBOyYBqsUmUoACFKAABWIikKMEjVdWzMEH1q3G7ZdcgI9tXItL58yC0+HQLF9u2bKjoUlzPmdQgAIUoMAZAQaUZxz4LwUo4FeAMylAAQqYV0CugClXGA+2BXJriz3NLZDlgl2G6ShAAQokqgADykTtebabAhSwrgBbRgEKTBOQK5CPTU5Mm6b1Rq7seritAzsbm7WScDoFKEABCngJMKD0wuBLClCAAhSgQKwFWF5sBPpHxwIWNDw+gRfrGvCvE6cCpmUCClCAAhQ4I8CA8owD/6UABShAAQpQwMIC3cMjGBofh/ehry6lvXJYq9zMXQLJn+3ag6eqapSpmv9zBgUoQAEK+AgwoPQB4VsKUIACFKAABawn8ODxk/jW1u342vMv4SvPbXU/vqo83/HiNty5cy8er6xG78io9Rqe0C1i4ylAgVgIMKCMhTLLoAAFKEABClCAAhSgAAW0BTjHtAIMKE3bdaw4BShAAQpQgAIUoAAFKECB2At4l8iA0luDrylAAQpQgAIUoAAFKEABClAgaAEGlEFTxSshy6UABShAAQpQgAIUoAAFKGBMAQaUxuwX1sqsAqw3BShAAQpQgAIUoAAFEkiAAWUCdTabSgEKTBfgOwpQgAIUoAAFKECByAQYUEbmx6UpQAEKUCA2AiyFAhSgAAUoQAEDCjCgNGCnsEoUoAAFKEABcwuw9hSgAAUoYEiBSRsgjyhWjgFlFDGZFQUoQAEKUIACFDCdACtMAQpYViDlWCZyfjcHRR9fiRnXb0L55ee7HzOu34yi/1mJ7D/MhqMqI6L2M6CMiI8LU4ACFKAABShAAQpQIHYCLIkCwQikHsxG4WeXo/iDq5H1l3KkHsiGvccxtai9Jxmp+7OR/cdZKHnXWuR/fRGSG9Km5ofyggFlKFpMSwEKUIACFKAABShAAQpQIDiBuKTK/vMsFH1sJdJ25gZdfsZTRSh591pkPFkU9DKehAwoPRJ8pgAFKEABClCAAhSgAAUoYGKB3DvnIfv3s8NqgW3EjvxvLELmg2UhLW+dgDKkZjMxBShAAQpQgAIUoAAFKEAB6whk3zUbmQ+EFgyqtT73J/OQ/myh2izVaQwoVVk4UW8B5k8BClCAAhSgAAUoQAEKREdADm/NvmsWovWX96N5sHe/cs4l/PwxoPSDw1kUoIBbgP9QgAIUoAAFKEABChhYQK7WGs3q2XscyP5TcAGqPZoFMy8KUIACFIi3AMunAAUoQAEKUCCRBNJezkPKkayoNznzn6Ww9ycj0B8DykBCnE8BClCAAhTQS4D5UoACFKAABSIUSH8++PMdQypq0ob0F/MDLsKAMiARE1CAAhSgAAUoQAGABhSgAAWMKJC6P1u3aqUcCJw3A0rd+JkxBShAAQpQgAIUoECcBFgsBRJCwDZmR3JjGvT6c1RnINAfA8pAQpxPAQpQgAIUoAAFKEABCugowKzDFbD3Bj7HMdy8ZbmkjhR58vtgQOmXhzMpQAEKUIACFKAABShAAQpQYErA5wUDSh8QvqUABShAAQpQgAIUoAAFKGAGgcmcMV2rOVE4GjB/BpQBieKagIVTgAIUoAAFKEABClCAAhRQFXAluzBePqQ6LxoTx+YOBsyGAWVAIiagQLACTEcBClCAAhSgAAUoQIHYCoys6dWtwJHVPQHzZkAZkIgJKEABSwqwURSgAAUoQAEKUMACAkOXtOvSCpdjEkMXdwbMmwFlQCImoAAFKECBeAuwfApQgAIUoAAF1AWGN3ZjZFX0Ryn7b2yCK21CvVCvqQwovTD4kgIUoAAFKECBiAWYAQUoQAEKxFig9921US1xonAUfe+oCypPBpRBMTERBShAAQpQgAIUsKIA20QBClhBYGRND3reVxO1pnR96jQmnYFHJ6VABpSiwAcFKEABClCAAhSgAAWMLsD6UcCPQN/b6tH3lgY/KYKb1fW5Uxg+P/C5k57cGFB6JPhMAQpQgAIUoAAFKEABClAgSgLxyKbnA9Xo/nBVWEVPZo+j4+vHMPCalpCWZ0AZEhcTU4ACFKAABShAAQpQgAIUMK5A/xsb0fLbfRi6qCPoSg68tgUtf9gb0jKezC0SUHqaw2cKUIACFKAABShAAQpQgAKJLTC2cMA92thy1170vLcGw5u7MF46AlfKJFwOFyaU18NbutDzwWo037MbXZ89hYmC0bDQGFCGxcaFIhLgwhSgAAUoQAEKUIACFKCA7gJjcwfRd0s92r9zRAkcd6Hh8ZfR8MRLaLpnF9q/fQR9b25QAs3hiOrBgDIiPi5MAesLsIUUoAAFKEABClCAAhTQEmBAqSXD6RSgAAXMJ8AaU4ACFKAABShAgZgKMKCMKTcLowAFKEABCngE+EwBClCAAhQwvwADSvP3IVtAAQpQgAIUoIDeAsyfAhSgAAVUBRhQqrJwIgUoQAEKUIACFKCAWQVYbwpQIHYCDChjZ82SKEABClCAAhSgAAUoQIHpAnxncgEGlCbvQFafAhSgAAUoQAEKUIACFKBAbATOLYUB5bkmnEIBClCAAhSgAAUoQAEKUIACQQgwoAwCKV5JWC4FKEABClCAAhSgAAUoQAEjCzCgNHLvsG5mEmBdKUABClCAAhSgAAUokHACDCgTrsvZYApQAKABBShAAQpQgAIUoEA0BBhQRkOReVCAAhSggH4CzJkCFKAABShAAcMKMKA0bNewYhSgAAUoQAHzCbDGFKAABSiQWAIMKBOrv9laClCAAhSgAAUo4BHgMwUoQIGIBRhQRkzIDChAAQpQgAIUoAAFKKC3APOngDEFGFAas19YKwpQgAIUoAAFKEABClDArAIJVG8GlAnU2WwqBShAAQpQgAIUoAAFKECBaApYIaCMpgfzogAFKEABClCA2iNaHgAAEABJREFUAhSgAAUoQIEgBRhQBgnFZNESYD4UoAAFKEABClCAAhSgQDwEbC4X5BHNshlQRlOTeVHAagJsDwUoQAEKUIACFKCAaQWym5swf+vzWH/f33Dxr3+Ky3/yXffj4l/91D1t3rYX4exoj6h9DCgj4uPCFKAABYwjwJpQgAIUoAAFKEABEchtrMeaB/+Ojff8CXN3vozchjo4hoZklvvhGB5yT6vYthVb/vx7rHjkIaT3dLvnhfoPA8pQxZieAhSgAAUoELkAc6AABShAAQroIjB3x0tY//e/oqCmKuj8S44fcQeWpceOBL2MJyEDSo8EnylAAQpQgAIUoICqACdSgAIUMIfAomefxPyXXgirsvbxcSx/9CGU798T0vIMKEPiYmIKUIACFKAABShAAUMLsHIUSFABOR9y1r7dEbd+8TNPoPjk8aDzYUAZNBUTUoACFKBAPAVcEy6MD41jtHcEQ+2DGGjsQ291D7pOdKLjcBta9zajeXsjGl6oQ91T1ah+9DQq/30CJ+8/huN/O4wjfzyAQ7/di/0/34U9P9qBXd95GXVfaULRp5ej8PPLUPB/S1HwtcXI/8Yi5H1nIfJ+MB+5P5mH3J9VIOdXc5HzuznIvms2Mu+fgYxHi5H+Yj5S9+XAccqJ5OZU2PuTwT8KUIACFAhNgKmjIyCHt8r5kNHJDVjy9GNwDA0GlR0DyqCYmIgCFKAABfQUGO0ZUYLDbrTuaUatEgyevO8oDv5mL3Z++yW8+Lmn8eT7HsZj7/y3+/npDz+K5z7xBF5Qpr/0f89i++0vYOe3XsKeH2zHvjt34uCv9+DwH/bj2F8O4cTfj+L0P4+j6r+nUPtEFeqfq0XTyw1o3d2E9oOt7ial7s5F2vY8d4CY/mwhMp4sgvORYjgfKkXmg2XuADLrnpnI+ku5ElDOcgeY+d9e6A5Aiz6xAiXvXYPSN2/AjGs3o/zSC9zP8l6my/wCJUjN/fE8ZVklGP1nGdKVMlIlEK3OgL3bAf5RgAIUoAAFIhWoePnFSLOYtrxjaAgV21+aNg2A6nsGlKosnEgBClCAAtEQkFFFGU2UUcTmbQ2ofuQ0jv31EPb9bJc7EHzuk0+4A8WnP/IoXvq/57Dnh9txRAkGT//rBBqer0XHoTb0KyORMjIZjfrEIg8ZqZQRS4cycpmqBI4SQGYqgWT2XUowqgSWBUqAWSSB6K1rMeP1m84EocpzifJepsvIaNa9M5H2Uj6Sa9MBF/hHAQpQgAIU0BQorDqNnOZGzfnhzpBzKZNHRgIuzoAyIFGcErBYClCAAiYRmBybRG9NjzLyV+8+vHTfT3e6g0MJEmVUUUYTZRRRgkgJJiWolOBSgsyhtkFI0GmSpupWTbsyUulQRixTlQBURkZzfjkXhV9citJ3rEP5ZReg9Jb1KPzCMuT+vALOf5UidU8OktpSwT8KUIACFKBA8angz3cMRcvmcqHo9ImAizCgDEjEBBQILMAUFEgEgbGBMXSf7HQfNirnJO7+/jY8/6kn8Pi7HsJLX3oW+3++2314afOORvRWd0MOY00El1i0Mbk+DWnb8pB53wzk/Wg+ij61AmU3b8DMV29B8YdXIe97C5D5wAx3oGnv4mG0segTlkEBClDAKAK59XW6VSW3oT5g3gwoAxIxAQUoYDEBNieAwEjXMOQiN3LO4ZG7DmDHN7fimY8+hqc+8F9su+0F94Vt5JzEtn0tGGwN7oT9AEVydpgCtuEkpBzJgvPhEuTeWeEONGfcsAnykKBTpsk8SSNpwT8KUIACFLCUgH1iAuk93bq1ydnRHjBvBpQBiZiAAhSggHUF+mp7UfNopfsCONu+9jyefP9/8czHHnNf5Eauilr7ZBU6j7RjpHs4TggsNhwBGaWUw2Jl1FJGL2UUU0Yz5TxNeS9BpqM6A/yjAAUoQAFzCziGh3RtQOpAf8D8GVAGJGICClCAAtYR6K/vQ83jVdj7k5146oOPYOsXn8HRvxx0XwCn+1QXxgfHrNNYtuQcAYcSREowKUGlBJczXrsFhZ9d7r4CbdrOXNgHkhDRHxemAAUoQIGYCrhgi2l5aoUxoFRT4TQKUIACFhEYaOxH7VNVkAviPPvxx/HiF57G0T8dQMvORoz1j1qklWxGuAISQEogmX3XLHdgKQGmBJoScGY8Wuy+vyb4Z1kBNowCFDC/wHhamq6NGMnMCpg/A8qARExAAQpQwDwCg80DqHumBgd/vRfPf+ZJvPC5p3DkDwcgV1Ud7tT3sBjzKLGm/gQcZ0cx87+90H1/TbmnpryWe3PKPPCPAhSIhwDLpICqwGRSEgZz81XnRWPiQEFhwGwYUAYkYgIKUIACxhWQi+I0bq3D4T/sx9b/fcYdRB7+/T40vFALCS6NW3PWzCwCyc2pkNHKvO8shIxeugPMby1E5j/LkHI8E/yjAAUoQAFfgdi+7y6fpVuBXTMD523XrXRmTAEKUIACURdwTbogV1eV+zm+/NXn3bftOPDLPah7qhp9db1RL48ZUsBXwB1gPlaM3B/PQ/EHVqPsjRuQ/41FyHi8GPZu3rIE/KMABSgQY4HWhYt1KXFSGf1sW7AoYN6mDygDtpAJKEABCphcYGJ0Ai27m9yjkM9/+knI/R+rHzmNntNdJm8Zq28FgaTWVGQ8WYT8by5E6dvWo+Bri+H8bwmS2lPAPwpQgAIU0F+gY04FumeWR72g+tXrMeEIvKPQHvWSmSEFtAU4hwIUCFJArrbavL3Bfc/HF5Qgcu+PdrhHIYfaeN/HIAmZLA4CcpGf9GcLkffdBWeCy/9bAue/S3lxnzj0BYukAAUSS6DyvIui2uCRzExUbTk/qDwZUAbFxEQUSEQBtjnWAqN9o2jcWo8Dv9wNGYncd+cu1D9Xi+Gu4VhXheVRIGIB24gd6S8WIO+H893BZeH/LkPmP8qQ3KDvFQkjrjgzoAAFKGBCga7y2Th9wSVRq/mxy6/GeEpqUPkxoAyKiYkoQAEK6CMgwaIEjRI8ShApwaQElRJchlQiE1PAyAITNqS9nIfcn85D6dvXoeBLS+H8TwmSOlKMXGvWjQIUoICpBKo3bkHNhs0R1/noq65B+7wFQefDgDJoKiakAAUoEB0BOWxVLqIjh7HK4ayHfrsXcnirHOYanRKYi9EFErp+kzakb81H3vcXuIPL/K8vdp+DaR9ITmgWNp4CFKBANAROXXgpTl58eVhZjaWl48C1N6Bx+aqQlmdAGRIXE1OAAhQIT2C0dwS1T1a5L6gjI5Fymw+50I5ccCe8HLkUBcwvYBtMQsZThe6rxJbcss597mX6CwWwjduM1DjWhQIUoICpBGrXbcSOt96KYK7Q6mlY44rV2P72d4e0jGdZBpQeCT5TgAIU0EGg43Cb++qsL37+aRy564D7lh9y6w8dimKWFDC1QFKXw3112IIvL0HJ29e5D49N3ZsD/lEgNAGmpgAFRKCvuMQ92rjt7e/B6fMvRsfceRjOzsFkcjLkdiDyuqNiPk5ddCleevcHcfTKV2PEmSmLhvxgQBkyGRegAAUo4F9guHMI1Y+exvbbX8DOb73kvjorz4n0b8a5FPAWSG5Kc1/Ap+iTK1D0sZXIvH8G5PYk3mn4mgIUsIAAm6C7wEBBIao3nYd9r78ZW5XA8ZmPfhrPfOwz7tf7rr8JNes3Y0gJNCOpCAPKSPS4LAUoQAEvgbb9Le7bfMho5LG/HELXiU6vuXxJAQqEI5B6MBu5P6tA6a1rkffthe6L+4B/FKAABSgQcwGtAhlQaslwOgUoQIEgBAZbB1D1n5N4+SvPYff3trlv8zE+NB7EkkxCAQqEIiDnWzofLYbcfqTkfWuQ9ZdyJNelh5IF01KAAhSggA4CDCh1QI08S+ZAAQoYXaB1d5P7fpEyGnn8niPoqew2epVZPwpYRsBx0omc381B6TvXouC2xUh/ocAybWNDKEABCphNgAGl2XqM9TWeAGuUMAIDjX04/c/j2PrFZ7DnRzvQuLUek2OTCdN+NpQChhOQW5A8Uwi5kI+ca+n8Twlso9y0MVw/sUIUoIClBfita+nuZeMoQAFfgXDet+5txr47d+KFzz+Nk/cfQ19tbzjZcBkKUEBHgdSD2e57W5a858zhsEmtqTqWxqwpQAEKUMAjwIDSI8FnClCAAj4CEkju+cF2yKN5eyPg8knAt3oLMH8KhCyQXJfuPhy25L1r3BfzkcNjQ86EC1CAAhSgQNACDCiDpmJCClAgUQS8A0l5nSjtZjspEJmAsZa29ya7bzciF/DJv2MR0nbmGquCrA0FKEABiwjYLdIONoMCFKBAxAISPMpopDzkdcQZMgMKUMAQAhlPFKHws8tR8KWlSNueZ4g6xb0SrAAFKECBKAkwoIwSJLOhAAXMKyDBowSR8pDX5m0Ja04BCvgTSN+aj8LPL0PBV5cgdTdHLP1ZcZ6xBFgbChhZgAGlkXuHdaMABXQVkOBRgkh5yGtdC2PmFKCAYQTSnytA0aeXI//ri5G6P9sw9WJFKEABSwgkXCMYUCZcl7PBFKCABI8SRMpDXlOEAhRITIGMpwpR9D8rkf+thUg5nJWYCGw1BShAgQgFzB1QRth4Lk4BCiSWgASPEkTKQ14nVuvZWgpQQEsg47FiFH9kFfK+uwApxzO1knE6BShAAQqoCDCgVEHhJH0EmCsF4iUgwaMEkfKQ1/GqB8ulAAWMLeD8bwmKP7AauT+vAO9jaey+Yu0oQAHjCDCgNE5fsCYUMJKAJeoy2DyAQ7/bBwaSluhONoICMRPIvG8Gij+8Cln3zgQmbTErlwVRgAIUMKMAA0oz9hrrTAEKBBSofuQ0tt3+AuqfrQmY1vwJ2AIKUCDaAkntKcj55Vx3YJnxVFG0s2d+FKAABSwjwIDSMl3JhlCAAiLQfqAVO+7YimN/PYTR3hGZxAcFjCXA2phKIOVYJvK/vggFX16C1AO8IqypOo+VpQAFYiLAgDImzCyEAhTQW2CofQhH7jqAXd99GZ1H2/UujvlTgAIJIuBpZvoLBSj6+Erk/mQekhvTPJP5TAEKUCDhBRhQJvwqQAAKmF+g9okqbP/6C6h9ssr8jWELKEABQwtkPljmPgzWfX6loWuakJVjoylAgTgIMKCMAzqLpAAFoiPQcaQdu77zMo788QCGO4aikylzoQAFKBBAwN7tcJ9fWfTp5UjdmwP+UYAC4QhwmXgIuCZdkEc0y7ZHMzPmRQEKUCAWAiM9Izj2l0PY+c2taD/YGosiWQYFKECBcwRSd+ei6JMrkPPrubAPJJ8znxMoQAEKxFugp7ILJ/5+FNu//iKe/tAjeOwd/3Y/nvrgI9jxjRdx6oFj6K/vC1xNPykYUPrB4SwKUMB4AnXP1GD77S+g+tHTxqsca0QBCiSkQNbdM1H0sRXIeLowIdvPRlOAAsYT6DrR6T6K6+WvPI/Kf59A1/EOjPaNTlV0rH8Uncc6cOrB43jxC09j/893Y7BlYJ0y4ucAABAASURBVGp+KC8YUIaiFZu0LIUCFFARkC/GPT/cjsO/3xf2F55KtpxEAQpQICoCjkon8m9fjPxvL0RyfXpU8mQmFKAABcIROP2vE+6d76EcxdX0cj1e/N9n0PhSfchF2kNeggtQgAJeAnwZC4HT/zzzxdi6pzkWxbEMClCAAmELZDxa7L4abOY/ysLOgwtSgAIUCFfg6J8P4uR9R8NafHJ0Agd+sRtyscNQMmBAGYoW01KAAjEV6Knsdt8G5OT94X0xnlNZTqAABSgQA4GkTgdyfzoPBbctRnIDbzESA3IWQQEKKAKn/nEMNY9VKq8i+//IHw+geUdj0JkwoAyaigkpQIFYCsgXovuiOwd40Z1YuhupLNaFAmYXSH+mEEWfWoGMJ4rM3hTWnwIUMLiAHN566h/Ho1bLI3/YP+2cS38ZM6D0p8N5FKBAzAUGmvqx786dkEM2xofHY14+C6QABcIS4EIaAkktqci/YxFyfzIP9sEkjVScTAEKUCAyAblaa2Q5TF9aLuBz+sHgAlQGlNPt+I4CFIijQP1ztdjxza1o3h78YRZxrC6LpgAFKBC0QOaDZShURivTduUGvYx+CZkzBShgJYG2fS3oPtUV9SbJuZTjg2MB82VAGZCICShAAb0FJkbGcfgP+3Hot3sx0jWsd3HMnwIUoEBcBFKOZaLwM8uR/adZcSmfhZpUgNWmQACBUM53DJDVtNkulwstu5qmTVN7w4BSTYXTKECBmAl0n+zEzm+/jLqnqmNWJguiAAUoEE+B7P83G4VfWAZHpTOe1WDZFKCADgLxyLLreIduxQaTNwNK3fiZMQUoEEhAgkgJJiWoDJSW8ylAAQpYSSBtWx4KP7cM6c8WWqlZbAsFKBBjgcmxSV3vz93f0BewRSYOKAO2jQkoQAGDCngOcZXDXOW1QavJalGAAhTQVSCpPQUFX1uM7D/zEFjwjwIUCEtgbGA0rOWCXWg4iFORGFAGq8l0kQlwaQqcFZDRSBmVlNHJs5P4RAEKUCChBbJ/Pxv531wEe29yQjuw8RSggPEEbEFUiQFlEEhMQoFEE9CrvfXP1rjPl5SgUq8ymC8FKEABMwpkPF6Ews8vQ8rhLDNWn3WmAAXiJODITNG15NT89ID5M6AMSMQEFKBANARO/P0IDv1uH3iIazQ0p+XBNxSggEUEUo5mofBzy5DxaLFFWsRmUIACegvYk+1wlmbqVkzmzMA7uRhQ6sbPjClAAREY7RnBvjt3ofLfJ+UtHxRIcAE2nwL+BewDycj/9kLk/HaO/4ScSwEKUOCsQN7SgrOvov+UvyRw3gwoo+/OHClAgbMCcmjrru9vQ/P2hrNT+EQBClDARAJxrGrWX8tR8JUlsPc44lgLFk0BCphBoHTTDF2qKaOfJRsD582AUhd+ZkoBCjS+WIdd39uG3qpuYlCAAhSgQBgC6c8XQM6rdJzm/SqD4WMaCiSqQOHKYuQtDjySGKrP7KvmISk1KeBiDCgDEjEBBSgQqsCpfxzHgV/twfjgWKiLMj0FKEABCngJpBzLRNFnliNtW57XVL6kgOkF2IAoCyy8aUlUc0zLS8OCGxYHlScDyqCYmIgCFAhW4OT9R3HqH8eCTc50FKAABSgQQMDe5UDhF5bB+Z+SACk5mwIUSFSB/KWFWPSmZVFr/rJ3rUZyuudWRv6zZUDp34dzKUCBEARO3HsEp/95IoQlmJQCFKAABYIVyPv+AmTfNTvY5ExHAQokmMC81y1ExbULI271ivetQfG60qDzYUAZNFVsErIUCphV4Pjdh1H5EK/katb+Y70pQAFzCGTfNQsSWIJ/FKAABVQEFr95GZa8bYXKnMCT5J6Waz+xCeWXhHaVaQaUgW2ZggJaApx+VuDYXw+h6uFTZ9/xiQIUoAAF9BSQQ1/lEFg9y2DeFKCAeQXmXjMf53/jUpRsKAu6EeWXzsGF374spGU8mTOg9EjwmQIUCEvg6J8PovqR02EtG9uFWBoFKEAB6wjIRXoKP7PcOg1iSyhAgagKZM/NgYw2Xvidy7HojUtRtLoE6UUZsKckQW4Hkl6YgaI1JVj8luW45Eevwor3rkFqbhrC+bOHsxCXoQAFKCACB3+9BzWPVcpLPigQXQHmRgEKBBRI25WLgi8tDZiOCShAgcQVyJyZhXnXLcL6z25xB45X/b9rcdVdr8MlP34V1n9mCypeu8AdaEYixIAyEj0uS4EEFtjzw+1oeKEugQXYdApQwCPA5/gJpG/NR/7ti+NXAZZMAQokvAADyoRfBQhAgdAFtn/jRbTuaQ59QS5BAQpQgAJRF8h4uhB531kQbL5MRwEKUCCqAgwoo8rJzChgfYGt//sMuo51WL+hbCEFKEABEwk4HylB7o/nmajGrGpwAkxFAeMLMKA0fh+xhhQwjMCz//M4+up6DVMfVoQCFKAABV4RyPxnGXJ+ORf8owAF4iSQoMUyoEzQjmezKRCqwBPvfRjDHUOhLsb0FKAABSgQQ4Gse2ci+//NjmGJLIoCFEh0AbMGlIneb2w/BWIq8Pi7HsLE8HhMy2RhFKAABSgQnkD2n2bB+XBJeAtzKQpQgAIhCjCgDBGMycMR4DJmFnjhM09hcmzSzE1g3SlAAQoknEDe9xYgdX9OwrWbDaYABWIvwIAy9uYskQLGFvCq3c5vvYSB5n6vKXxJAQpQgAJmESj6nxVIOZFpluqynhSggEkFGFCatONYbQroLXDot3vRcbhN72KYf4QCXJwCFKCAP4Hi969Gcl26vyScRwEKUCAiAQaUEfFxYQpYU+DUP46j/rlaazaOraJA/ARYMgXiIlD4uWVIak+JS9kslAIUsL4AA0rr9zFbSIGQBCSQPPWPYyEtw8QUoAAFrCdgnRYlN6Uh/5uLYB9Isk6j2BIKUMAwAgwoDdMVrAgF4i/QebQdR/94IP4VYQ0oQAEKUCCqAql7cpCnBJWYtEU1X8NkxopQgAJxE2BAGTd6FkwBYwkMdw7j6J8OYmJ0wlgVY20oQAEKUCAqAulb85H3w/lRyYuZUCASAS5rLQEGlNbqT7aGAmELHP3zAfTV9Ya9PBekAAUoQAHjCzj/U4Kse2Yav6KsIQUoYBSBgPVgQBmQiAkoYH2B4/ccQcvOJus3lC2kAAUoQAHk/GouZLSSFBSgAAWiIcCAMhqK0cqD+VAgDgL1z9ag6j8n41Ayi6QABShAgXgJ5N45D8k1vJ1IvPxZLgWsJMCA0kq9ybbEVMAKhbkvwvOng1ZoCttAAQpQgAIhCCQ1p0KCSvAiPSGoMSkFKKAmwIBSTYXTKJAAAqO9Izj654S5CE8C9CibSAEKUCA0gbRduUpQWRHaQkxNAQpQwEeAAaUPCN9SIFEE5LzJvlpehCdR+ttc7WRtKUCBWAlkPliGzAfKYlUcy6EABSwowIDSgp3KJlEgkEDtE1VoeL42UDLOpwAFKDAlMIAObMXv8Qu8Hp9HOT6IJHwANnzA6/FJ5ONLmK+keht24z6MYAD+/h7Dd87JQ/L8GJyoUXKQZXvQhH/h//BFzIXMk8fHkYmf4tU4hqcxiQlo/T2mc/5a5Zptuhz6mronx2zVZn0pQAGDCDCgNEhHsBoUiJVA98lOHL/ncKyKYzkUoIDJBcYwhP/gdnwKhfgT3ov9+Be60QAXJuH7N4gutKMSO/A3/AZvxOcwAwfwH7iU/3zTBn7vwrP4Bf4Xc/Bf3IEO1MDzN4IBHMZj+BGugJQzgE7PrBCeXdA3fxjyT6tSOb+fA9sINwu1fDidAhTQFuA3h7YN51DAcgKTY5NKMHkEEyMTlmsbG0QBCkRfYAJjuBf/g4fw1bAyH0YvfoHrsRf/CGl5F1x4GN/A3fgIJjDmd1nJ+zd4I4bQ4zed90yXzvl7l2WW1ymHs5DzuzlmqW6i1JPtpIApBBhQmqKbWEkKREfg+L2H0XW8IzqZMRcKUMDyAlvxe7yA30bUThcmIQFpH1qDzmdMCQ/3419Bpz+Gp/A8fhV0er3zD7oiBkuYed8MpD9baLBasToUMItA4taTAWXi9j1bnmACjS/WoebRygRrNZtLAQqEKyAjfi/hLkTjrxGHUYlt0chKM4+ncSfaUaU5P9IZeucfaf2itXzO72YjqS01WtkxHwpQIAEETBlQJkC/sIkUiKrAcMcQTj5wLKp5MjMKUMDaAq04hQZo36d2I96Cbyhpfolx/BoufEdJvRiXaaJUYbvmPK0ZmSjEx/EIpIyfoh+vwf9pJUW3Uv4RPI5Q/vTOP5S6GCVtcn06cpSg0ij1YT0oQAHjCzCgNH4fmb2GrL8BBE49eBxDbYMGqAmrQAEKmEVgDtZDgsSv4wQ+gPtwFT6LJbgCWSjCIlyKt+M3yqv5sCMJ8peLGbgSn5SXqo8u1KtO15pogw3vxp+xHK+GHUlIhRPX4itYj5uh9XcUT2AS41qzp03XO/9phZnsTcZjxXD+u9RktWZ1KUCBeAnY41Uwy6UABWIj0PRyA+qffeXqiP5L5VwKUIACrwhkIBfFWIh1uAlvwHfxSTyJ76MVn8YzSoCXCfkbwzBO4yX8FR/EH/AOmRSVx2ysRwU2T8srCQ5lyi3Tpnm/acJRDKIbwfzpnX8wdTBympzfzYHjlNPIVWTdKEABgwjYDVIPVoMCFNBBYLR3BDI6qUPWzNIIAqwDBWIsIMFjIw5hK36v/Pc2fB4z8VGk47u4AM/j10EHc8FUuwSLkI5c+P7lYiZSkOE72f1+BP2YwJj7daB/9M4/UPlGn2/vTUbWPTONXk3WjwIUMICA3QB1YBUoQAGdBCSYHGjs0yl3ZksBCoQiYNa0A+jAE/gBvoIl7uDxNqzEn/Be7MDf0I1G6PVnRzJsyn/Q6c+uc/6wwF/Gk0VIf6HAAi1hEyhAAT0FGFDqqcu8KRBHgZZdTah9Qr8rHsaxaSyaAhSIkcBBPIwvYDbux2fQguOI5d8kxuFS/tOrzEn/+etVrOnyzbp3hunqzApTgAKxFWBAGVtvlkaBmAhMjk/i9D9ju/EXk4axEApQIGYCddiL/4dbMAr1C3olwQE5x/EqfBZy0Z4zF++5P2r1a8EJDOHc8yH70AqtOiGEP73zD6Eqhk6acigbcn9KQ1cSrB0FKBBPAQaU8dRn2RTQSaDmsUr0VvfolDuzpQAFEkFgK/6ghJLnBnTS9uvxdfxMCfe+gG2Qi/Wsw00oxkL0oElmR+VRi904jmem5TWJcezBA9Omeb+ROqQh23uS5mu989cs2IQzsu6diaSWVBPWnFU2pAArZTkBBpSW61I2KNEFhjuHIAFlojuw/RSgQPgCI+hHAw5oZtCEo/CMHk5gDI04jD/jfbgHH9NcJtQZLrjwJ7wHu3EfJjCGEQzgv7gDckEgrbxkxDQVwV2Z1KVz/lp1NOP0pPYUZP2dF+gB/yiQgALBNNkeTCKmoQAFzCMgwaQEleapMWtKAQqYTUAuyPMpFOIDsOHDSMFtWIEX8buoN2MQ3fhCXJp9AAAQAElEQVQN3ggp4+PIxEP4GrT+kpGCVbhWa7bqdL3zVy3UpBMzHyhD6v7gRn9N2kRWmwIUCFOAAWWYcNFfjDlSIHKB3uoejk5GzsgcKJDwAqnIxEwlPAsHwgZbOItFvMwmvBVzsCHifLQy0Dt/rXKNND2To5RG6g7WhQKGEWBAaZiuYEVMJWDQytY8dhpyQR6DVo/VogAFTCRwsTL+mInCoGtsgx034FtYiEug9teNBvdhq2rzIp02A8txLb6GJDigx5/e+etRZz3yTN+aj/QXeRsRPWyZJwXMLMCA0sy9x7pTwEug/UArGl6o85rClx4BPlOAAqELSBD1PtyLYILKNGTjw/gXrsbnMRMrVQtrwyl4zrtUTeAzcQPehKvxOZ+p575dgivwSTyJAsw5d6afKRugb/5+ijb1LOe/Sk1df1aeAhSIvgADyuibMkcKxEWg9qnquJTLQikQZQFmZyCBJbgcd+A0bsL3UY7V8B4BTIUTFdiMd+PP+C4aIecv2mDDSrxG+dcG378O1OAkXvCdrPk+Gam4Ed9Ryq/EpfgwcjEDnj8peyVei89hK/4HjyEboQc5eufvqavVntN25iLjmUKrNYvtoQAFIhCwR7AsF6UABQwi0HmkHa27mwxSG1aDAhSwkoCMPr4Kn8aXsQ+/wCh+DZf78VP04wvYhs24BalwwvO3HK/GrzDpTuNJ63neiDd7kgX9XIgKvAU/x3fQAE8+UvZH8R/Mx/mwIynovNQS6p2/Wplmn8ZRSrP3IOtPgegK2KObHXOjAAXiIdDwQm08imWZFKAABShgJoEo1TV1Xw4yHi8G/yhAAQqIAANKUeCDAiYWkCu7NvDcSRP3IKtOAQpQwHwCmTyXUvdOYwEUMIsAA0qz9BTrSQENgYbnOTqpQcPJFKAABSigk0DK4Sw4Hy7RKXdmSwHTCSR0hRlQJnT3s/FmFxhsGQADSrP3IutPAQpQwJwCzodCvxiSOVvKWlOAAv4EzBdQ+msN51EgwQQaXqjF+PB4grWazaUABShAASMIpBzLRNrL+UaoCutAAQrEUYABZRzxE6FotlE/gYnRCTRurdevAOZMAQpQgAIUCCCQwVuIBBDibApYX4ABpfX7mC20qEDLjkYMtQ1Gs3XMiwIUoEBMBa7G56duBeK5JYjn+V34Y8R10Tv/iCtogQzSnylAckOaBVrCJlCAAuEKMKAMV47LUSDOAs1KQBnnKrD4uAqwcApQgALxF7CN2ZHOUcr4dwRrQIE4CjCgjCM+i6ZAuAJ9NT1o3dMc7uJcjgIUiLUAy6OAhQUyGFBauHfZNAoEFmBAGdiIKShgOIHmnY2GqxMrRAEKUMAqAmxHaAKO006kP18Q2kJMTQEKWEaAAaVlupINSRQBl8sFHu6aKL3NdlKAAhQwh0AcRynNAcRaUsDCAgwoLdy5bJo1BeRiPAON/dZsHFtFAQpQgAKmFJDzKJPr001Zd1Y6lgIsy4oCDCit2Ktsk6UFWnbz3ElLdzAbRwEKUMCkAmnb8kxac1abAhRQFQhyIgPKIKGYjAJGEBjtHUHbvhYjVIV1oAAFKEABCkwTSH+ZAeU0EL6hQIIIMKA0RkezFhQISqB1bwvGB8eCSstEFKAABShAgVgKpO7OhaMqI5ZFsiwKUMAAAgwoDdAJrILZBOJXX45Oxs+eJVOAAhSgQGCBtJfzAydiCgpQwFICDCgt1Z1sjJUFhjuG0LaP50+G3MdcgAIUoAAFYibA8yhjRs2CKGAYAQaUhukKVoQC/gVa9zZjcmzSfyLOpYDJBVh9ClDA3AKpB7KRciLT3I1g7SlAgZAEGFCGxMXEFIifQBsvxhM/fJZMAQqoCXAaBVQF0nhxHlUXTqSAVQUYUFq1Z9kuSwmcOdyVV3e1VKeyMRSgAAViKhC7wtK282qvsdNmSRSIvwADyvj3AWtAgYACXcc7AqZhAgpQgAIUoIARBFKOZCG5Pt0IVTFvHVhzCphIgAGliTqLVU1cga4TnYnbeLacAhSgAAVMJ5C6Lxv8o0CiCCR6OxlQJvoawPabQqD9YKsp6slKUoACFKAABUQgdV8O+EcBCiSGgMkCysToFLaSAt4CfXW9GGwZ8J7E1xSgAAUoQAFDC6TuZ0Bp6A5i5SgQRQEGlFHEZFY+AnwbFYHOo+1RyYeZUIACFKAABWIlkNSWgpRjvH1IrLxZDgXiKcCAMp76LJsCQQi074/N4a5BVIVJKEABClCAAkELpO7JDTotE1KAAuYVYEBp3r5jzRNEoG0/bxeSIF0dSjOZlgIUoIDhBdJ287BXw3cSK0iBKAgwoIwCIrOggF4C/Q19emXNfClAgZgJsCAKJKZA6m6OUCZmz7PViSbAgDLRepztNZVAfz0DSlN1GCtLAQqYX4AtiKpAcl16VPNjZhSggPEEGFAar09YIwpMCXCEcoqCLyhAAQpQwIQCegeUJiRhlSlgOQEGlJbrUjbISgL9Db1Wag7bQgEKUIACCSbg4AhlgvW43+ZypkUFGFBatGPZLGsI8JBXa/QjW0EBClAgUQU4QpmoPc92m18g+BYwoAzeiikpEHOBfl6UJ+bmLJACFKAABaInwIAyepbMiQJGFWBAaYCeYRUooCbAYFJNhdMoQAEKUMBMAsm1vCiPmfqLdaVAOAIMKMNR4zKJLBCztg809cesLBZEAQpQgAIU0EMgqcsBe3+yHlkzTwpQwCACDCgN0hGsBgV8BYZaB3wn8X3IAlyAAhSgAAXiLcDDXuPdAyyfAvoKMKDU15e5UyBsgcHWwbCX5YIUMKUAK00BClhSILk51ZLtYqMoQIEzAgwozzjwXwoYTmCQI5SG6xNWiAIUeEWArygQrEASA8pgqZiOAqYUYEBpym5jpRNBYKiNI5SJ0M9sIwUoQIEYCMS1iKQWjlDGtQNYOAV0FmBAqTMws6dAuAIcoQxXjstRgAIUoICRBJJb0oxUHRPUhVWkgLkEGFCaq79Y2wQRGO4YgmvClSCtZTMpQAEKUMDKAjzk1cq9y7aBBGBAyZWAAgYU4OikATuFVaIABShAgbAEknnIa1huXIgCZhEwU0BpFlPWkwIRC0yOTUacBzOgAAUoQAEKGEHANpgEex/vRWmEvmAdKKCHgF2PTJknBQAaRCIwMToRyeJclgIUoAAFKGAogSSOUhqqP1gZCkRTgAFlNDWZFwWiJDA5FuOAMkr1ZjYUoAAFKEABNQF7P0co1Vw4jQJWEGBAaYVeZBssJzAxykNeLdepUWwQs6IABShAAQpQgAJGEWBAaZSeYD0o4CXAEUovDL6kgLkFWHsKUIACFKCApQUYUFq6e9k4swpM8hxKs3Yd600BCphagJWnAAUoQIFQBRhQhirG9BSIgcAEr/IaA2UWQQEKUIACphZg5SlAAUMIMKA0RDewEhSYLuCacE2fwHcUoAAFKEABClDAxAKsunUFGFBat2/ZMgpQgAIUCCCQOV6NU+fdhfp1j6Gj4gRGMwYDLMHZFKBAOAKuMe4oDceNy1AgTgIhFcuAMiQuJqYABShAASsJbK9txbN1R/Bo61N4cOx3uHvmHbh/zW14dNMdeHnLHTh4/g9x+rw/onHNk+iacxpjaSNWaj7bQoGYCbgGGVDGDJsFUSDGAgwoYwx+TnGcQAEKUIAChhEYGxpDd/sA6ht7cLi+B9trm/FM3WH8t/1xPDDxa9w9+3Y8sPZ2PK4EnNuVgPPw+T9C5ZY/o2n10+gur8a4Y8wwbWFFKGAogQFD1YaVoQAFoijAgDKKmMzK+gJsIQUokNgCo4Nj6GrrR60ScB5UAs6Xa5vwdP1BPNzxKO7HL3D3/NvwDyXgfEIJOHcoAeeR83+Mqs1/RcvKZ9FbVodJ+0RiA7L1CSswOcZ1P2E7nw23vAADSst3MRtIgYQVYMMpEHOBkf5RdCoBZ40ScB5QAs6XahvxVMN+PNT1X/w96U78bfHX8OC6r+Opzd/ErvPuwNHzf4LqTXejdfnz6C1phAuTMa8zC6RALAQmRsZjUQzLoAAF4iDAgDIO6CySAhSgAAV8BRLj/XDfCDpa+1DV0I19dT3YWtuAJxv34t89/8HfHT/G35Z9Df9c/3U8rQScu7d8E8fOvxO1G+9B29Kt6CtsUZBcyoP/U8B8Aq4R7iwxX6+xxhQIToABZXBOTEUBClCAAhTQXWCodxjtLX2oVALOvfXdeLG2Do837cG/+v6Fe9N/gL+t+Cr+vf4beEYJOPcqI5zHz/s56jb8He2Lt2Egt133+k0VwBcUCFFgcoiHvIZIxuQUMI0AA0rTdBUrmkgCqbmpidRctpUCFAhGQBmcHOweRmtLL043dGO3MsL5Ql0NHmvehX8O/AP35HwPd6/8Kh7acAee2/wt7N9yB06e9wvUb3gAHQt3YCC7M5hSmMaCAkZo0uQ4A0oj9APrQAE9BBhQ6qHKPCkQqYCNhwZFSsjlKZBoAq4JFwa6htDS3IOTDV3YWd+D5+qq8Wjzdjw4dD/uLfgu7ln1NfxHCTifVwLOA1u+iVNbfomGdQ+ia95uDDl7Eo2M7Y2hgCuJv2tBcjMZBUwnwIDSdF3GCieCwMQkbz2QCP3MNlIglgKTY5Po7xxEsxJwnlACzh313Xi2vgqPtL6MB0bvxT0l38a9q7+Ghzd+Ey8qAefB876F01t+jca1/0JXxR4MpfXHsrosy2ICDCgt1qFszlkBPokAA0pR4IMCBhNIzkg2WI1YHQpQwOoCE6MT6OsYRFNTN44pAef2ui48U38a/23bigfG7sG95d/E39fchkeUgHOrEnAePu/bqNz8GzStfghds/djxDFodSK2LwIBBpQR4HFRChhcwDQBpcEdWT0KRFWAAWVUOZkZBSgQBYHx4XH0tg+goakbR5WA8+W6TjzdcAoPd7yAByb/insq7sB9a2/Ho5u+iZe3fBuHz/sOqjb9Di2rHkZP+SGM2oejUAtmYUaBiYwxuGwuM1addaYABYIQYEAZBBKThCzABSIUcE1MwuHkKGWEjFycAhSIocDY4Bh62vpR39iNw/WdeLmuA081nsBDnc/hPvwJ9yz6Ou5fdzseU0Y3tykB59Et30X1pv+HlhX/RU/ZEYzZRmJYWxYVS4GxvMFYFseyKECBGAswoIwxOIujQDACrkkX7Kmx+ngGUyOmoQAFKBCZwGj/GLpb+1GnjG4eUgLOrfXteLLxGB7qfhb3Jd2Fe5Z8HQ+s/zqeUALOHUrAeWzL91Gz8Q9oXfYo+kqPY9w2GlkFuHTcBEazGFDGDZ8FUyAGAtxijQEyi6BAqAKTk5MAr4gXKltipGcrKWBRgZG+UXS19KFGCTgPKAHni/WteKLpKP7d+zTuTf497ln2dTy44Rt4csu3sFMJOI9v+QFqN9yFtqVPoL/oFCZs4xaVMX+zRlP6zd8ItoACFNAUYECpScMZFIifgIxQTrq4cRS/HmDJFIiOAHOJnsBwzwg6mntRXd+F/UrA+UJ9Cx5vPoJ/Ns6NqwAAEABJREFU9T2Be1J/g7uX345/bvwGnlKCzd3K48SWH6Ju/Z/Qtvgp9OdXYtI2Eb3KMKeQBIYHGFCGBMbEFDCZAANKk3UYq5sYAhJQjg7zEKHE6G22kgIUiIbAcPcw2pt6UaUEm3uVx/P1zXis5RD+NfAY7nX+GnevuA3/2nQHnjnv29ijBJwnN/8Idev+go6Fz2AwtxouTEajGsxDRWCotVdlKidRgAJWEWBAaZWeZDusJTDpwlBPn7XaxNZQgAIUiJOAy6V8p3YNo62xB6frOrFHCTifa2jCY60H8ODQI7g755e4e/Vt+PfmO/CsEnDuVR6nNv0YDWv/ho75z2Mos04JOF1xqr35ix3u0+P3zPwubAEFrCLAgNIqPcl2WErA5ZrE+DiveGipTmVjKEABwwq4JlwY7BhCa0MPTikB527l8WxjIx5p24cHR/6Du4t+jnvX3IaHNn8TzynB5r4t38LpzT9F45q70TnvBQxnNBq2bfGu2FjBEIPxeHeCEcpnHSwtwIDS0t3LxplVQA55nXSNwWazmbUJrDcFKEABywhMjk2iv30QLQ3dOKkEm7vqu/BMQz3+274X/xh9CHeX3Yl71t6Gh7d8Ey+c/20cOE8JODfdiaZV96J77ksYTm2xjEWoDRl1DoS6CNNTgAJxFgi1eAaUoYoxPQViIOBynTm0KjUvNQalsQgKUIACFIhEYGJkAv1tA2iq78bx2k7sqFMCzsY6PNy5G/eP/xP3zP4J/r7uNvz3vDMB50El4Kzc9DM0r7wP3bO3YSSlPZLiDb3sUFKPoevHylGAApELMKCM3DCCHLgoBdQFZIRS5jiyk+WJDwpQgAIUMLHA+NA4elsH0Fh3JuDcrgScTzfW4j9dO3H/5D9wz9wf4b4Nt+MRJdDcqoxwHlKeqzb9HC0rHkDvzB0YTek0besH+7tNW3dWnAIUCE6AAWVwTkxFASCGBp6AMikzhoWyKApQgAIUiIvA2OAYepr70aAEmkeVEc5tyvNTjTV4qHs7/m67H3fP+yHu3/h1PKoEmi+d/x3Ubno3qjf9Aq3LHkRf2W6MOYwbtA20dcXFlIVSgAKxE2BAGTtrlkSBoAU8h7wO9vCHOGg0n4R8SwEKUMAqAmP9o+hu6kO9Emgeqe3A442FeLKxGv/ufRn3Jt2Luxf+AA9s+joeO/9beFkZ4azf/C7UbPoVWpf+E33FezGWHJ/bdowVD2EMQ1bpBraDAhTQEGBAqQHDyRSIq8Cky118e2U9kjMc7tf8hwIWFmDTKECBCARGe0fQ1diHutouHFZGOB9tKMITjZX4d99LuDflbtyz5Hv4x6Zv4HEl4Nx2wXfQIAHnxl+jbem/MVB4AONJ/RGUrr3oaG6f9kzOoQAFLCPAgNIyXcmGWEnAc8jr5MQkMsudVmoa20IBCphegA0wm8BI9wg6G3tRqwSch2o68IgEnE2n8a++F3F32l9wz7Lv4h+bv4EnlNHN7cqjccu7ULfxN+hY8h8M5B/GRNJgWE0eTmJAGRYcF6KAyQQYUJqsw1jdxBDwHPLqbq1jwv3EfyhAAQpQgAIhCwSxwHDXMDobelGjjG4eVB7/rS/CY02n8GD/87jH+Sfcs+I7eHDLHXjygm9jpzLC2bTlVtRt+B06Fj+MwZwjmLSPqJYyOMArvKrCcCIFLCbAgNJiHcrmWEPAM0IprRnqj8+5L1I2HxSgAAUokNgCsoNzqGMIHfU9qK7pxH5lhPPh+mI81nwCDw48h7tz/4R7Vn0T/1QCzqeUgHOX8mg571bUb/g9OjoaExsvjNZzEQqYUYABpRl7jXW2vIBrcnKqjV21jTyPckqDLyhAAQpQwEgCrolJDLYPoV0JOKuUgHOf8niorhgvZTTBPnDmegBGqi/rQoEoCjCrswIMKM9C8IkCRhKQPcKe+owODcM5I8Pzls8UoAAFKEABwwtMQv0wWMNXnBWkAAVCFjBHQBlys7gABUwucPYqr55WaJ2f4pnPZwpQgAIUoICRBDrrGo1UHdaFAhTQUYABpY64iZo12x25gMsnoOxpbY08U+ZAAQpQgAIUiIFAekk6Bvu6Y1ASi6AABYwgwIDSCL3AOlDAR8D7kFeZ1dvcBvmBltdRfjA7ClCAAhSgQFQF7GmvXAcgqhkzMwpQwJACDCgN2S2sVKIL+I5Qioc9nRc3EIfEfrD1FKAABYwv0NPSYvxKsoYUoEDUBBhQRo2SGVEgegJJKcnnZDbY03XONE6gAAUMLMCqUSABBZKdyRjoPvf3ypZtS0ANNpkCiSHAgDIx+pmtNJmAWkDZ3dyM5IxzA02TNY3VpUDMBZr6tmNn/fdUH1Wd/415fVigMQVYq+gIOHLscOHcQ17t2dzkjI4wc6GA8QT46TZen7BGFIBaQOlyTSK12EEdClCAAhSggGEF+rvbVetmy4nqCKVqGZxIAQrER4ABZXzcWSoF/AqoBZSywGBfhzzxQQEKUIACFDCcQFphGvo621TrxUNeVVkSZCKbaXUBBpRW72G2z5QCWgFlV0MTnOWZpmwTK00BClCAAtYWSMrSbh8PedW24RwKGEogjMowoAwDjYtQQG8BrYBSyrVnjMsTHxSgAAUoQAFDCfR1tGrWhyOUmjScQQHTCzCgjF8XsmQKaAr4Cyi7mpqQnMaL82jicQYFKEABCsRcIKsiC72t6oe7QvnJsjl5DmXMO4UFUiBGAgwoYwTNYswuENv6p2WnaxbY39aJrAoe9qoJxBkUoAAFKBB7gdQxzTJ5uKsmDWdQwBICDCgt0Y1shNUE0vP9B4xjrkHTNdkFF7qHK3Gi/X7savjB1C0c9jbeidOdD2Fw7Mye7bGJAexv+vXUfO/bPVT53OJBM23997C74ccYGG05xymUW0j4y/9Y2z2YdI1C0lR3PTbVJmnbkda/oGvouNJilzuNpPVuh/fr7uHT59RRpnmn8X4teUm55yzkNWHSNYZOpfxTHf/CvqZfnGMp5odb/oj6nhcwPH7u/eK8slJ96VJaNjDahNrup3Cg+XdK/t9XHp7bcnxfmfYbVHU+gp7harhc594+QDVTr4l65+9VFF9SgAJREEjJSkFHTZ1mTjzcVZOGMyhgCQEGlJboRjbCagIpmWmqtw7xtLPtdDVy5ud63hr+eXSiD8da/4aT7Q8oQUbVtCBjfHIYnYPHcLjlLiXAeU4JVSYM3x5PBUfGe3Gs7W60DRyYapMEUBJsSaBpg82TNCbPUnZz307sbfwZTnf8WwlqT7gDXt/CxXxwrBVNfdtwUAkIj7T+GUNjHb7JVN/3jtSeXeYvaOnfgxF3QOrySutSpvWgffCQsvPgPuxtulPp36NKv3qn8UoOwPud3vl7l8XXFKBAdATSSh0Y7OrVzIwBpSYNZ1DAEgIMKC3RjWyEFQX8jVKO9A3BnhX6yE88nEYnenG87V70jzYGLL6pbwequx5XRvXGA6aNdwKXawKNSkCmNsLnSHIiJ21eTKs4MTmijPT+B3U9z4bsNzDajEMtf1ACv2OadZZgtaF3q7svR8a7NdP5zpiYHHXX63THQ5A6+s73vNc7f085fI5YgBlQ4ByB7pamc6Z5T+Ahr94afE0B6wkwoLRen7JFFhHwF1BKE1tPVyItP01eGvbhwiQae18K6bDKnuEqjE8OGrZNnooNjDUrAdhRz9tpz1mps5CSnD1tmp5vJl0StD2kjEgej6AYFyq7/ou+kXrVPJr7d7n7UnVmEBPlEGAJdiVwVEuud/5qZXIaBawvoH8LnbMytC/Gc7Z4W05sj9Y4WyyfKECBGAkwoIwRNIuhQKgC6XlOv4sMtPUgtdjhN028Zw6PdaJz6ES8q6FL+VqBkRRWmLECNsTu67W1f7/7UGJE+CejrhL0+Y4kdg+dQn3P8xHmDvehwW2DB87JR+/8zymQEyhAgagJDA4EPlyeh7wGyc1kFDCpQOy2eEwKxGpTIF4CgUYopV5dzQ3yZNiHXJTFNzjxrmxx5hqsnfFRbCz/LJaXvBNpyfnes035WtqQ4SiOWd3lXE05h1OrQJvNjjm5V2DdjI+7neVZ3st0tWXk/E/vw5Ol/+TQXkD9HMhkezoWFFyHDTM/jQ3ln8HiwpuRkpSllrV7Wkvf7mnndeqdv7tQ/kMBCugikFaYiq7GwKczJJUl6VI+M6VAPAVY9isCDChfseArChhKwFkU+JDJ3uY2ZM71P5IZz0YNjbVqFp+TVoFZOZdBAhJJJEHYgoLrp97LNDM8pN7LS251B2tryj6M+QWvgyMpdn0iAeDweKcGlQ3z81+H4sx1SLKnutPIs7yfrdjbbQ5kKMFvkXM15ua9GsuKb3EH+NI3OPs3NNaGQZWr5cpsmy1JCSZfj7z0xbApgasNNmSnzVWmXQ8pR9L4PqSuUmfPdL3z95TDZwpQIPoCY5MDQWWatIABZVBQTEQBkwqYIKA0qSyrTYEIBTJLc4PKob/nzO02gkocw0RyXt/IRK9midmpc2G3JU+bn+4oRI4SkEybaOA3dpsDc5VALMNR5K6lBJIZSoDmfhOjf4bG2zVLEsscjYsDSVC5fuYnICPDc/OuQpFzJZwpZUi2p0/Lr3+0WRmbVL8AVHbqHGWZ0mnp5Y3kk5e+UF6qPvpHX7mAh975q1aAEylAgYgFHM5kdDapn3Ptm3nSXAaUviZ8TwErCdit1Bi2xQACrELUBDJLcoLKq7upCc7ZGUGlNVKiNEeeanXSHWeCM9WZBpsoF99JdxTEtVZynqpWBTIcJbDbpgftWmm1pg/5GWXOSp2pmX+an8OXxyb6porTO/+pgviCAhSIroBzFHLedaBMk2YnwZZhC5SM8ylAARMLMKA0ceex6tYWCHaEUhQG+rRHqWS+1iMRp8ttLKLVbn8BVSRlTEyORLL41LJJ9pSp1/q80HsjUe/89VFhrhSwukBqfiraa2uCaiYPdw2KiYkoYGoBBpSm7j5W3soC9iQ7gjmPUgxklDJzjtFGKe2w27SvQjs81iVVP+ch59idMzGKE0YneqKWm79RuEgKkXt3qiwfxiT1C+mEkZHGImbPX6NZnEwBCvgVsGUoo5NQPxTed8GkiiTfSXxPAQpYTIABpcU6lM2xlkCwh71Kq3u7WuTJMA+7LRlpydrngfaOVGPSNQ7vv5HxHs37IHqnC+b1pGsMw+Md05KOTvRBztmbNjGCNzZb5BtK/SPTr5A46RqFXB032Go5/FxRtW+k4RxjT75DY+3Y3/RLHGj+LU53/BtNfTvc5Y5O9MPlmvQkQ5qfQ3r95699bq93nfXOf6ohMX/BAilgTQHnTCeaT50KunFJPH8yaCsmpIBZBexmrTjrTYFEEAjlsNfe1lZkzjXWKKVctEWrn3qGq1DT9TjGJ4fcSQbH2nCq458YGe92v4/GPw29WzF49hzAESVYrel+UslffWQ0GuWFk0frwF4lkKuCS/lPLOp6nlOC6rqgs/J3DmfvSA0GRpvPyUsCxpb+3ZDgcVw4Zc8AABAASURBVETx7hw6jnql3BPt97mDzNOdDym1ORNUOlPOveiOJ0Ot/OUqrt3DlZ5k5zxnpZZPTdM7/6mC+IIC/gQ4L3iB9JHg0yopkxhQKgr8nwLWFrBbu3lsHQXMLZBdHtoFX7rbjHVfSmdKGdKSte8t2T54GHsbf4ad9d/D4Za7poK/YHvNZrMjya59WK0ES4db/ujO/0Dzb9A9FPxe9WDrEDid3e+hv3K+5In2+7Gr/vtui9b+fYGz9EqRmTITKUmZXlNeeSkXzJC8xXny7GiwjNLWdD8Bf/euzJfbgODMz4PTUQrpx1dyfeWV5C87AbqUgNSljGpKUNw7XK3sGPgXpF2vpHzlVbqjEBkpJVMT9M5/qiC+oAAFIhbImZ+DhkPHg87HlmtD0qwkRPuP+VGAAsYSOLPFYKw6sTYUoMBZgaIlM86+Cu6pv6MTmfOMM0rpSHKiJGs99Pqz2xxISQruarh61SFQvnZbshJUax/6iwj/UpNzUOhcqZnLpGsMVZ3/xe6GH7kD6/1Nv/IbTGalzkJu+ryp/JLsqZiRtUV5b1Me5/4vo6qnOv6NXQ0/gATFx5VRztGJV67i6rtEWdZmOOwZU5OTdM5/qiC+oAAFIhYYhfZnWy3z5LnJapM5LbEE2NoEEGBAmQCdzCaaVyB/QSkcGSkhNaC9rgppBWkhLaNn4qKMVShyrgqqCAkuJKAJKrGSSIK13LQK5VXw/9ttDiWxenCkzNDlf617QWoVZoMdNlvwe/VLMzfC3+HFCPIvSQnuZuVcArtt+jon9S92rg4yF+1ksh7kpy85J4He+Z9TICdQgAIhC+QszEbT4ZMhLZfEw11D8mJiCsRfILwa2MNbjEtRgAKxEihYNCOkoob7+pFcoPfVN4Ovks1mx+zcK1CSucHvQsn2dCwoeD1yQgwQ8zKWQA6j9Jv52ZmpyblYWHgDUvxcyOZs0qg+SZCcmzY/qDyTlKBufsF1yEwJvt9lmXn5r0VW6ivnJgZVmFciuxJoz8u/FmqHt9rO9mFp1kavJUJ7WaQEpLIeSF6+S8o0madX/r7l8T0FKBCaQHJGMjpbgj+325N7EgNKDwWfKWBpAbulW2fgxrFqFAhWoHBRWbBJp9LVHziCnIXGORTUbktWgsrLsLzkVuQrAaBdCV48lZVgcFbOpVhV+n5llG22Z3LQzw57BiSYChQkOlNKsbjwjUhPLgw672gltCvtn5P3KiVYK/WbpbRB6piTNsdvOrWZjiQnFhXejHJlhNGmBIBqabSmSfC6vOSdyE175VBX37SSp/TT4qI3QQJz3/la75OV/pmvBKrSfrvioJXOZrNDz/y1yuV0ClAgsEBqWTL6WtsDJ/RJkcSA0keEbylgTQG7NZvFVlEgqgJxzaxwcfAjVd4VHRnvgs0e20M7vctXe53hKML8/Ndh/cxPYGP5Z92PFSXvgoxMJdnPHGY5MTmqtqjfaRmOYqwoebc7mEpJyobnT4IUZ0qZMvJ5HZYWvU0JhHI8s2L+nJKUhSVFb0FF/msgQfQrFbAp74swRxnFXVn6HjhTSl+ZFeIruxKwlWVtwroZH4eMchZkLFXanAubbfpXvbxPS86HpF1Z+l4sLX4b0pLzgiotO3U2ZJllxbcoo87rlPxlOe/1zKZMy0Fhxgol37diTdmHkK/UwwabIfIPqhJMRAEKTAlklGag4fCRqfehvEhiQBkKF9NSwLQCdtPWnBWnQIIIFC6ZAUfGmWArlCY3H61C/qrcUBaJetru4dPY23gn5Eqr1V2Po23gIOSWEmOTg5ArgvoWOOkax+BYi+/kqffe9y+cmnj2hQSkEiCtLvuAO1CVgHXDzE9DAp88uWrp2aDKkeTE6rJX0kg6z6NCCfbOZud+8pdWlskN8jBWd2bKP3ZbshJoLVeC33dN1XFj+WeU97eiOHMd7DaHkgrKc4oSfL7ZK82Z4HujEoQvKXqze747ocY/kk++0uZ5ysjgqtL3QRxkWc9D3q9UglcZzQw2kPQuygYbnCllyqjzFcrI8nuVen5GeXjq+Bll2vuVwPkaZKbMhO2su/fygV5HO/+yrM1e9fPU88xzhU+fB6ob51Mg0QRGXT1Kk0M/jaJ880LYcm3KsvyfAhSwugADSqv3MNtneoHkVAcKwxylbG+oQdbs7LgajE8OK0FiqxJM7kd116M40voX7Gv8OQ42/859v0WX68z9DuVqoQ29L7rvyahV4UwliNGax+kmFWC1KUABwwo4Z6WjvaY2rPrN2rIgrOW4EAUoYD4BBpTm6zPWOAEFStfMDavVPXVtSCmJ3x5ihz1TGU07M+rm2wC5R+Sxtnuwq+EH7ttZyP0om/t2+iabep+WnO8eFZuawBcUoEDMBVhg4ggkZySjvaE67AbLCGXYC3NBClDAVAIMKE3VXaxsogqUrQ4voBSv0y/sQcHqAnkZ80e6owByzl00Cpb7WcohqNHIi3lQgAIUSACBiJroKHRhZLA/rDzK1lUgKSU5rGW5EAUoYD4BBpTm6zPWOAEFssvzUbxiVtgt72ioQkapM+zlw13QbkvGjOzzkGRPDTcL93LFzjUoyljlfs1/KEABClBAX4HsBdloOnEi7EJmbV4Y9rKJuyBbTgHzCjCgNG/fseYJJhDJKGV3fRvs2WNxEZOLtywrfjucYVy9VAJSufrp7LwrYQvj4i5xaTALpQAFKGBigbSCdHR3hH7PSe8ml2/m+ZPeHnxtQQE2aZoAA8ppHHxDAeMKlK4J/d6E3q2pP3AU2QuyvCfF7LVcSXRp8S2QW3vMyD5fCS7LkGzPOKd8CRrlHoeFGSuwqPAmrJ3xMffVT22wnZOWEyhAAQpQIPoCqWU29DaFfs9JT03K1lYgJTPN85bPFKBAAggYPaBMgC5gEykQnEBeRTEKF5UFl1gjVXPlCaTmRXb4qUbWASfblKBQzqmcmX2B+1Yea2d85JxbOcjtLFaVvg8V+dcgJ60CdhvPwQkIywQUoAAFoiRQuLYQNbsORpTbjHUVES3PhSlAAfMJMKA0X58ZuMasmt4CpWFe7dVTr9HBQUykDnre8pkCFKAABSjgFsgsz0Jnc437dST/lPN2IZHwcVkKmFKAAaUpu42VTlSB8k2Rn5fSXl2NzHnpQKIist0UoAAFKHCOwERKPzqrms+ZHsqEsrUVSM/LDGURpqUABSwgwIDSAp3IJiSOQO7cIpRFOEopWvVHDiFrDn/0xcIsD9aTAhSggF4CzvlpaDpyKuLsy9bOjTgPZkABCphPgAGl+fqMNU5wgZlRGKUUwu6uBqTmpclLPihAgegKMDcKmEYgozwdDYcPR6W+M9bPi0o+zIQCFDCXAANKc/UXa0sBlG+aD4cz8gvr9LW2Iyk/PrcSYTdSgAIUMI5A4tYkJduB5tPHowJQtrYCmSU5UcmLmVCAAuYSYEBprv5ibSmAtFynElRGfi6lUDYePoHc5dnykg8KUIACFEgwgf6BVky6orNjsSxWh7smWB+xuRQwgwADSjP0EutIAR+B8o3zfaaE/7buwAHkLskLPwMuSQEKUIAC5hPIHMXgQGdU6p2ak4FZWxZGJS9mYi0BtiYxBBhQJkY/s5UWE5DzKPPmFkWlVRNjE+jurIWzzBmV/JgJBShAAQoYWyApG+hur4taJeddthzp+bzQW9RAmREF4iMQdqkMKMOm44IUiK9AhfIDHq0adNe2YsTWjaSUpGhlyXwoQAEKUMCAAqkFDnS2VkWtZsmpDsy7fEXU8mNGFKCA+QQYUMajz1gmBaIgIAGlszh6F0Bor6xFUsl4FGrGLChAAQpQwIgCyRnJaGs8BRcmo1a9isuXI2sGT5uIGigzooAJBRhQmrDTWOXYChi1NEdGKuQwo2jWr/VkJdLKOUoZTVPmRQEKUMAoAl1dVZh0RXfH4bzLODpplP5lPSgQLwEGlPGSZ7kUiIJAxWXLkZIZ3XtJNp86Aeec9CjULi5ZsFAKUIACFFARGLa3YsI1qjIn/EnyG5Q3rzj8DLgkBShgCQEGlJboRjYiUQUyCrOiPkoplg3HDyFzFi/SIxZ86CnAvClAgVgIJJeMY3iwL+pFzeO5k1E3ZYYUMKMAA0oz9hrrTAEvAdlDbLNH/6Ncf/IAnDMZVHpR8yUFEluArTelgKMIaK+piXrdZ52/CEVLZ0Y9X2ZIAQqYTyD6W6HmM2CNKWBqgZzZhZh/5Upd2tBw+gDSizN0yZuZUoACFKCAfgKSc0qJHW11p+Vl1B/zeO5k1E2ZIQXMKsCA0qw9x3pTwEtg4TVrkJzm8JoSvZdNtQeRmhfd8zSjVzvmRAEKUIACagKpJclorTmpNiviaTPWVaBs7dyI82EGUwJ8QQFTCzCgNHX3sfIUOCOQM6sAC69Ze+aNDv+2NB2GI1OfgFWH6jJLClCAAgktkFbqQEvNcd0MKnjupG62zNgMAqyjrwADSl8RvqeASQUWKaOU6fmZutW+rf0Y7A5+ZegGzIwpQAEKREEgrSQFzdXHopCTehbFy8oxa8tC9ZmcSgEKJKSAobcOE7JH2GgKhCkgwaQElWEuHtRinX0nYbPbgkrLRBSgAAUoEFuBtOJUNNcc1bVQjk7qysvMKWBKAQaUpuw2Q1aalTKAgBz2Koe/6lmVrsFTSE5L1rMI5k0BClCAAiEKpJekobn2SIhLhZY8f34JKi5dFtpCTE0BClhegAGl5buYDUwkgeQ0BxZesyaIJkeWpL37OFKyUyPLhEtTgAIUoEBUBJyzM9BUczgqefnLZOkNm/zN5jwKUCBBBRhQJmjHs9nWFVhw1WoUr5ilewNbW48grTBd93JYAAAiUIACFNAQyF6QjYYTBzXmRm+y3J6K505Gz5M5UcBKAgwordSbbAsFzgosed36s6/0fWquP4SMUqe+hTB3CphMgNWlQKwE8lfkofbQXt2LyyjMwrI3bNa9HBZAAQqYU4ABpTn7jbWmgF+BGevnoeLS5X7TRGtmY/UBZJbrd3XZaNWT+VCAAhRQETDtpKL1RajctSsm9V+uBJPOouyYlMVCKEAB8wkwoDRfn7HGFAhKYLEySinnVAaVOMJE9af2I2dhToS5cHEKUIACFAhGoHBdAU5u3RZM0ojTlG9eiPmvWhVxPtHJgLlQgAJGFGBAacReYZ0oEAWB3DmFkKAyClkFlUXNwT0oXJsfVFomogAFKECB8ARyV2bh1Es7wls4xKVkp6SMToa4GJNT4IwA/00YAQaUCdPVbGgiCsi5lNnlBTFr+qmXd6JoM4PKmIGzIApQIKEEnAuTUb1zX8zavOzGzcibVxyz8lgQBSgQP4FISmZAGYkel6WAwQUcGalYdsPGmNby5HM7kbeW51TGFJ2FUYAClhaQ2zTZS4bRcPB4zNpZvLwcy27kbUJiBs6CKGBiAQaUMe88FkiB2ArMvWQZFl2zNqaFVr28HxmLkpCSkwr+UYACFKBA+AJZc7LRM1iNzpqG8DMJY0le1TUMNC5kiLx6AAAQAElEQVRCgQQVYECZoB3PZgcpYJFkq952IQoWlcW0NY0HTmDC2YeM0oyYlsvCKEABClhFIG9ZHuqO78VI/2BMm7Tkug0oXTUnpmWyMApQwLwCDCjN23esOQWCFpALK6x+20WwJcX2I99RWYee3lpkz8sKuq6RJOSyFKAABawikL86F1V7YnNbEG+znNmF4OiktwhfU4ACgQRiu3UZqDacTwEK6CYg58OsVkYqdStAI+OBzh7UHtmH7EU8r1KDKFEns90UoICKQHJ6MnJXOVG5fbfKXP0nyVVdU5w8XUF/aZZAAesIMKC0Tl+yJRQIKCCHMc0+f3HAdHokqD2wH84F3EjRw5Z5UkB/AZYQC4HM8iykznaheseBWBR3ThkVly3H7Avi8xtxTmU4gQIUMI0AA0rTdBUrSoHoCMj5lJklOdHJLMRcGg4dQcrMCaTmpYW4JJNTgAIUsLZA3tJ8DLla0bD/ROQNDSOHwsUzsPbWS8NYkotQgAKJLmBPdAC2nwKJJiDBpASV8Wp36+lqDI43I3N2ZryqwHIpQAEKGEqgcE0BmqqOoON0Y1zqlZKZhvXvvRw81DUu/GCpFDC7AANKs/cg60+BMATksFc5/DWMRaOySF9bBxpOHEDmPF4BNiqgzIQCFDCtQPbSDJzatgPD3QNxa8OmD12FvIriuJXPgilgIgFWVUWAAaUKCidRIBEE5AI9xctnxa2pLrhQf+QgUma6kJKdErd6sGAKUIAC8RBwljmRXDqK2r0H41H8VJlr33kJyjcvmHrPFxSgAAVCFTBuQBlqS5ieAhQISUBuISJBpdxSJKQFo5y49XQlegfq4JzF0coo0zI7ClDAoAJZ851oqjmM9uq6uNZw4TVrsfh16+NaBxZOAQqYX4ABpfn70BAtYCXMKVCwqAzxPJ/SozY80I+GkweRVp7kmcRnClCAApYTkKMxUstdqDt8AJOTE3FtX/78Eqx/z2VxrQMLpwAFrCHAgNIa/chWUCAUgWlpFyl7qOdesmzatHi9aT51AhPOHqQX8yqw8eoDlksBCugj4Jydgd7BerScqtSngBBzveAzrwtxCSanAAUooC7AgFLdhVMpkFACGz/4KpStrTBEm/s62tFcexTps3he5ZkO4b8UoIDZBdJmJaPhxEEM9/cZoimX3/ZGOIuyDVEXVoICFDC/AANK8/chW0CBiAWSHEnY/NGrkTunKOK8opGBC5NoOnkUtoIhZJbz9iLRMGUeMRJgMRTwEsic5cRkZi+aTx73mhrfl+vfdwWKl5fHtxIsnQIUsJQAA0pLdScbQ4HwBdJyMnCBwQ6B6mpoRP2p/che4kRSanL4jeOSFKAABVQE9JrkyExB5sI01J88gN72Nhjlb/b5i7Dw6tVGqQ7rQQEKWESAAaVFOpLNoEA0BLLKcnHVd98WjayimkftvgNIKh1G3tK8qObLzChAAQpEW0C+p+Rc8PqDh6OddUT5yU7D8z91bUR5xHlhFk8BChhUgAGlQTuG1aJAvATy55Xg0i+/IV7Fa5bberwGtUf2o3BjHtILMzTTcQYFKECBeAhklDqRvzYbVXt3obOmMR5V8FvmtT97t9/5nEmB6Aowt0QSsCdSY9lWClAgOIHS1XOw5h0XB5c4hqkmRsZw6oVdmMjqRcGqghiWzKIoQAEKaAvkrcjF4GQzKl/eq50ojnMuv+1mJKfzQmdx7AIWTQFjC0RYOwaUEQJycQpYVWDJdRuw9PUbDdm81qM1OL1jB7KWpiJzJi/aY8hOYqUokAACuYtzkb7Ahqpdu9Fd22rIFssRJ8XLZxmybqwUBShgDQEGlLHtR5ZGAVMJrL7lIiy8Zo1h61y39wja208hZ0mWYevIilGAAtYTyJqVjdyVTtQc2IOmQ6cM28CL//f1kCNODFtBVowCFLCEAANKS3QjG6GPAHMVgfXvuRwVly2Xl4Z8DPcMoGbfPiSVjCBzNkcrDdlJrBQFLCKQkp2KwnX56O6vRvXOA3C5XIZt2YWfvQ4z1s8zbP1YMQpQwDoCDCit05dsCQV0E9j8kasx67xFuuUfjYw7aupRf2I/0mcnwZHpiEaWzIMCFKDAlEDhukLYiwZx6qWd6GvqmppuxBfnf/K1KN+8wIhVY50oQAELCjCgtGCnskkU0EPggk9fi7J1FXpkHdU8m06cUEYPapC1IAN2B7/iooobxcyYFQXMIlCwohC5azOUQHI7mg9XG77aWz5+DWZfsNjw9WQFKUAB6whwa8s6fcmWUEB3gUu+eAPMcHGHseEh1B06iMmcPuQuydHdhQVQwOICCdm87Lk5KD6vAI1Vh1H98kFTGGz68FWYe/FSU9SVlaQABawjwIDSOn3JllAgJgKX33azKYJKweiub0b1vj3IWGBH/rJ8mcQHBShAAb8Ccp5k6YWlGLa14sQzOzDU0e83vVFmbnj/lZh3+QoARqkR60EBCiSKAAPKROlptpMCURQwU1ApzW48dBJV+3Yhb10W8pYwsBQTPihAgXMFijeWuG8DcuzJrWg9Wn9uAoNOWffuy7DgqlUGrR2r5VeAMylgAQEGlBboRDaBAvEQMFtQ6Zp0oeqlfWiqPoy8NVnImp0dDzaWSQEKGFAgZ2EuMpc6cOKFl1Dz0mED1lC7SmveeQkWvWatdgLOoQAFoibAjNQFGFCqu3AqBSgQhIDZgkpp0nD3IKq27UNL41FkL81AelG6TOaDAhRIQIHcRTlIn29HzcHdqN97zHQCq952IZa8br3p6s0KU4AC1hIwaEBpLWS2hgJWFjBjUCn9Mdo/jNq9B9HeehLOeam81Yig8EGBBBHIXZKLtLmTqD6wB02HT5qy1SvedD6W3bDJlHVnpSlAAWsJMKC0Vn/GpzUsNeEFJKgsWzPXlA5jIyNoOHIEXd2VSC93wJ7Mr0VTdiQrTYEAAvYkO3KX5sAxawzV+3aj+VhVgCWMO3vTh67Cipu3GLeCrBkFKJBQAtxySqjuZmMpAOhlcMn/3Yi5lyzTK3vd8x0fH0XTqWPoGahBamkyklKTdC+TBVCAAvoLJKcnI3d5DlA0iOq9e9B2slb/QnUs4Yrb34h5V6zQsQRmTQEKUCA0AQaUoXkxNQUo4Edgy8dejcUmP59nwjWKlurj6OqtRNqspHifY+lHm7MoQAF/AnL7j9zl2Rh3dqN69x50Vjf4S274eanZGXj97z6AomXlhq8rK0gBCiSWAAPKxOpvtpYCugusfeclWPP2i3UvR+8CJl3jaD55Ak11h5A+147sedl6F8n8TS/ABhhBIK0gHTnLszBka1YCyb3orm8xQrUiqkP+glLc8P8+iLRcZ0T5cGEKUIACeggwoNRDlXlSIMEFlly/Aed/8rVIcaZaQqLp2EnUHtmLtHlAweoCJGc4LNEuNoICVhKQKzZnLU5Hz2ANanbvQ19Lp//mmWTurPMW4apvv9UktWU1KUCBRBRgQJmIvc42UyAGArMvWIyL//cG5M4pikFpsSmi+chpnN6+AxOZ3chVRkAySjlaEBt5lkIBbYG0ojSklLnQVHcYdfsPYairTzuxyebIzrkLPn2tyWqtT3WZKwUoYFwBBpTG7RvWjAKmFyhcMgNysZ45Fy4xfVu8G9BVK4fS7UNjzQGkzbEhc47TezZfU4ACOgs4Mh3ImJWK8YweNCuBZGtVJQCX8rDO/+vfe4UlTh+wTo+wJSEIMGmCCTCgTLAOZ3MpEGuB9DwnzvvEa7DyzRfEumj9y1O2X5uPn0L98QOYcPa4N3B5dVj92VlC4go4ZzmRMsOF9o4TaDx5BP2d7ZbDcBZn45Iv3YiFr15tubaxQRSggBEFIq8TA8rIDZkDBSgQhMDymzbjws9eB9lYCiK56ZL0dbS7N3Dl6rDJhRNIyU0xXRtYYQoYUSC9OAOZ89Mw7uxCw8kDaK2shMs1acSqRlyn4uWzcNlXbkLZWnPe1zdiAGZAAQqYUoABZQy7jUVRINEFyjcvwKX/9wbMWFdhWYpJ1zja66vR2nwUo8mdSJuRjJQcBpeW7XA2TBcBuXdkzqJspM5yoan2IOoPH0Z/hzUusqMFVnHZclx+283ILM3VSsLpFKAABQwpwIDSkN3CShlAgFXQSSBrRh4u/uINkItN6FSEYbId7O9Cc+VxtLYcha1wGFnzMpCal2aY+rEiFDCaQHZFNrKXZmA4uQU1B/ai5aScG2m0Wka/PiveeB42f+Tq6GfMHClAAQrEQIABZQyQWQQFKHCugNyr8vxPvhaZJTnnzgx5ivEX6KpvQN2Rg2htPYaMeUnIXZKD1NxU41ecNaSAzgJpBWnIWZKF1LmTqD26F7V7D6K/rVvnUo2Rvdxf8tIvvwESUBqjRqwFBShAgdAFGFCGbsYlKECBKAnIrUUu/cpNkOcoZWn4bFwTE2g8cgLV+/agveskUmcD2fMzkZKVQIfFGr6XWEG9BVJyUuGck47kkjE0NxxBzb59aDlWpXexhsp/0WvX4vKv3oTS1XMMVS9WhgIUoECoAvZQF2B6ClCAAtEUkBFKGalc+85LYHckRTNrw+c1MTKGlhOnUXt4P9rajrs3rp2z0+FwOgxfd1YwcQSi1VLnTCeyFmTAXjSM1pYjaDh+CO01tUr2LuWROP9nleZCvvPWvesyJKdzR1Li9DxbSgHrCjCgtG7fsmUUMJXA4tetd1/dsGjpTFPVO1qVdWHSvXHdcELZyO44AVvuMNJnpCgbnMnRKoL5UCCmAg5nCnIX5brPiUR+HxpOH0DdoYPorGuIaT2MVNjcS5bhsq/drOdRGUZqLutCAQokiAADygTpaDaTAmYQkGBSLpkvwaUZ6qtXHSW47GpuQFPlUXR0n8RERh/SZjiQVpCqV5HMlwJREcgsz0LBmgJkr0jDUHIzqg/sdp8T2d3YGpX8zZpJalY6Nrz/Smz52KuRUZhl1maw3lEXYIYUsIYAA0pr9CNbQQHLCMhhr3L4qxwSJofDWqZhYTbE5ZpEX2crmiuPuc81G05uRdpsO7IqMpGSzQAzTFYuFiUBe7Id+csKUbylCFkrU9DReQqnt+1A7a7D6G/pilIp5s5m5oZ5yqjkTVhw1SpzN4S1p0CiC7D9mgJ2zTmcQQEKUCCOAnKhnkS7YE8w3MP9fWg+cRJ1R/ejreMYUmZPInuxE5mzMmFLsgWTBdNQICKBtIJ05C3LRe7qTCTPGlXWxb048ew21O08iqHO/ojyttLCNrsNq952IS76wuuRO6fISk1jWyhAAQpMEzBiQDmtgnxDAQokrkBmSY774hUyYikjl4krod5y18QkWk9UoXb/AdSf3I/e0WoklY4hY3Yq0gp4v0t1NU4NVcBZ5kTOomxkLkyFvWhQGSk/hKo9u1G9fT9aj9ZgbGg01Cwtn75oyUxc9tWbseyGTZZvKxtIAQpQgAEl14EIBbg4BfQXkHMq5dxKOcdS/9LMW8LE2Dg6qmvReOKIstF/GL0jNbDljyCt1IHkjGTzNow1/jGpLwAAEABJREFUj5mAjKplV2Qjd3k2MhYkYSKnGw1VB1BzYC/qDx5BZ11TzOpi1oKWXr/BfYhr8fJyszaB9aYABSgQkgADypC4mJgCJhcwcfUlmJSgUoJLEzcjplWfdI2jq7EezdXH0N55HH0jdXBlDiO1OBmpvMBPTPvCqIWlZKUgb3Ee8lblILXChSFHE2qP7kX17r1oPHQCfS0dRq264eol31EXff56rH77xbAnJxmufqwQBShAAb0EGFDqJct8KUCBqAvIYa9r33kJLr/tZszcMC/q+Rstw2jXZ8I1ip72BrTUHkdLwxF0D5/GRFYPnAuVoGJlHnIX5fFCP9FGN1h+aYXpyFuai7w1WUiZo4xod59A1f5dqNqxBy1HKzHcM2CwGhu/Oul5Tsj30hVffxNmbpxv/AqzhhSgAAWiLMCAMsqgzI4CFNBfoHj5LPeFLuQS/Hlzi/Qv0MIl9LW1o+HgUVTt3IXqA7vQM1yF5DmjkNs+5K9RAo+leXCWOi0sELWmGS6j1NxUZMxIR9rMZNgKRtA/oYxW1x9C1d7dqNq2D63HazAxNmG4epupQguuXo0r73gzeOSEmXqNdaUABaItYI92hsyPAhSgQKwE5l6yDFd+8y1Y9ZYLkJKVFqtiLV3OSO8Q2o/XuW/7ULlNCTz27kJD9QEM2OtgLx2Gc4ED2Qsz3VeV5XmZxlgV0ovSkTVX6ZOKNDjKJjCa0qGMPleipfkIGisPofn0cXQ11GN8bMQYFTZELSKrROnqObj0K2/AhvddAWdxTmSZcWkKUIACJhewm7z+rD4FKJDgAkkpyVj2hs141R1v4X3edFwXxgZH0VndgIZDx1B7cL/7qrJyXqaMetnyh5A+Nxk5izORuyQX2fNykFGcAbnAi45VSqis7cl2OGcovotzkLM0E+nz7JjM7VUCx9NoqjuEumNKnxw9jLaqagz2dis2LuXB/6MtkFmSiw3vvwKXfvkNKF01J9rZMz8tAU6nAAUMLcCA0tDdw8pRgALBCmTNyFM29K7EZV+9CTPWVQS7GNNFKCCjXl2NjWg6dhw1+/ejet9u1B7Z4w5yJgu6kL7YhZzVachfl42CdXkoWJWP3MW5cM7MhCMzJcLSrbV4UmoSHNkOpBY4IFfmTSmzIaloBOPOTiVwrERDpeK7fw9q9u5H05GT6G1uA/9iJ7Dkug3uw1sXXLU6doWyJAqYUIBVTjwBBpSJ1+dsMQUsLVCycjYu/uIN2PyRq5Ezu9DSbTVy41wuF3rqOtC0vxI12w+j8qW9OP3SLpzesRPV+3ej4fR+tLUfxYC9wT3Sllw2jrQ5djgrUuGck4GMsnRklGZADudMzU1DcobDdCOeEiCm5qUioywDzlnKY3Y60mc5kFIGyO1cxtO60T/W4L69S/dwJTp6TqCt9RhaGo65r8zbWnUKHXX16O/owuT4BPgXH4HyTQtw5TfejDXvuBhpuRnxqQRLpQAFKKCPQFRytUclF2ZCAQpQwGACFZctx6u++RasfNP5cGSkGqx2rI5HYGxw2D3S1l5Vg+bjJ9Fw9Agajh9EY9UhNFYfdI90tjQfRkf3cQynNcM+ox8p88aQtmAS6QuBjEV2OBcnI3OJA1lLUpG1OA1Zi9KRtVB5zM9AZkXGmQC1PB3pEqQqD2e5Mn12JrIqspA9Pxu5i3Iho6Y5i3KQszAb2QtkeqayrBOZc9PhnJ2GjFkpSJvpQGpZElKKbXAUupCUNwFbzhiQOYxJ5wDG07oxnNyGgckG9JwNEFuajihtOYiGk8rjxCE0nTyG1qrT7tu59Hd3YHxCWdY1DsClPPi/kQRylB1Smz/6alz4uetQuGSGkarGulCAAhQwlIDdULWxcmXYNgpQIOYCyWkOLL95ixJYvhnzrlgZ8/JZYPQEXJMuDHX2o7OyBa1HatF8qApNB0+j8YAShO4/jvp9x1C37wjq9h9G3YFDqDuoPA4fRP3Rg2cC1FOH0CRBqvJoOHUQ9Sf2o+7oPtQe3ovqA7vdo6Y1B/ag5uBe1B6S6fuVZQ+g/tghNJw4jMaTR9F8+hhaqk6gtfYU2uqVEcWmanS11KK7vQG9Hc2QAHG4vxdjo8NKeMgAMXq9H9uc5Lzs5TdtgVy9teLSZbEtnKVRgAIUMKEAA0oTdhqrrL8AS7CWQHZ5ATZ96FW49P9uxMwNvE+ctXqXraFAdATkIlILrlrlDiRXvvl8ONJTopMxc6EABShgcQEGlBbvYDaPAgkgEHQTS9fMxUVfuB6XKIHlrPMWBb0cE1KAAtYVkCvoLnz1Glz13VvcF/bKqyi2bmPZMgpQgAI6CDCg1AGVWVKAAsYWKFMCyws+fS0u+9rNmHPREmNX1nK1Y4MoYAwBObR10WvW4molkFz/3suRN7fIGBVjLShAAQqYTIABpck6jNWlAAWiJ1CyYhbO+5/X4MpvvBlyEZ/o5cycKGARAQs2Q86tXnztOiWQfBvWvfsyXg3agn3MJlGAArEVYEAZW2+WRgEKGFBAruAotxm56ttvxfxXrTLd7SkMSMoqUcBwAnK1Z7mXpIxIrr31Usi51YarZIQV4uIUoAAF4iHAgDIe6iyTAhQwpED+glJs/MCVuPp7t2DRNWshh8QZsqKsFAUoELRASmYalr5+I67+7tvc95LMmpEX9LJMSAEdBZg1BSwjYLdMS9gQClCAAlESyJ1ThHXvuQwSWC65bj3vYxklV2ZDgVgKpGZnYNmNmyEjkqtvuQiZpbmxLJ5lUYAClhJgY/wJMKD0p8N5FKBAQgtkz8xXRjQugQSWy27chLScjIT2YOMpYAaBtFwn5D6SMiK56q0XwFmcbYZqs44UoAAFTCtguIDStJKsOAUoYFmBzJIcrHrrhbjqu2/Dijeeh5xZBZZtKxtGAbMKFC6eoewAuhgSSMp9JDMKs8zaFNabAhSggKkE7KaqLStrNAHWhwIJJZBRkOUOKK/50TtxwaevBe9lmVDdz8YaUCBNGY1c+OrVuOyrN+HKO94MuehOen6mAWvKKlGAAhSwrgADSuv2LVtGAR8Bvo2mgASTElRKcMlRy2jKMi8KBBYoWzsXGz/0Krzmx+/E+vdegZKVswMvxBQUoAAFKKCLAANKXViZKQUokCgCcvirBJQSWEqAKYFmVNrOTChAgWkCcnVWOZdZDj2/5Es3Yv4VKyFXcJ2WiG8oQAEKUCDmAgwoY07OAilAAasKSDApQaUElxJkSrBp1bayXdMF+E4fAXuyHbMvWOw+xPw1P74Vci5z/rwSfQpjrhSgAAUoEJYAA8qw2LgQBShAAW0BCSQloJTAUgJMCTS1U3MOBSjgK1CwsBRyqw8JIs//5Gvd5yvb7DbfZOG+53IUoAAFKBBFAQaUUcRkVhSgAAV8BSSYlKBSgksJMiXY9E3D9xSgAJCanY4FV63CpV9+A171rbdi6es38t6RXDEAEIECFDC6AANKo/cQ60cBClhCQAJJCSglsJQAc+4ly5CW57RE29gICoQrIFdkrbhsOWQU8rU/fRc2vP9KlK6eE252XI4CFIi3AMtPSAEGlAnZ7Ww0BSgQT4FZ5y3Clo+9Gq/72Xtw0eevx8Jr1iB7Zn48q8SyKRAzgczSXMitPmTdv/Zn78bmj1ztPk+SF9iJWRewIApQgAJugWj9Y49WRsyHAhSgAAVCE0hKTcbMjfOx/j2X4zU/uRWX3/ZGLHvDZsj5Y6HlxNQUMLZA7uxC9z0i5XBWCSLlVh+y7ielJIN/FKAABShgbgEGlDHpPxZCAQpQILBA8fJyrHrLBe7zx67+3i1Y8/aLzxz+x2uRBMZjCsMJyI6R5TdtwRVffxNe/cN3YM07zq7PhqspK0QBClCAApEIMKCMRI/LWlOAraKAAQTyKoqx5PoNODOi8x5s/MCVkENlHc5UA9SOVaCAuoB7p8hbL4TcK1IurLPyzeejaOlM9cScSgEKUIAClhCwW6IVbAQFKJCwAonQ8MySHMx/1Sr3vfjkvEu5gMm8K1bAWZSdCM1nGw0s4MhIRdnauVh766V4zY/feeaw7Rs3gfeKNHCnsWoUoAAFoizAgDLKoMyOAhSggJ4CKVlp7guYbPrQVZBz0WQEUw6TLd+0AHLFTD3LjkLezMLkAslpDpStq8DKN53vHj2/7tfvwyVfuhGLr12H7PICk7eO1acABShAgXAEGFCGo8ZlKEABChhAwJZkd59jKRfyufBz1+H637wfV3/3FvfhsfOvXImc2YUGqCWrYF4BQC6aU7a2wn1u72VfvQmv//0HcckXb8Dym7e41z1HeoqZm8e6U4ACFKBAFAQYUEYBkVlQgAIUMIpA3rxi9+GxGz/4Klzzw3fgul+9Dxd+9nVYesOmM+ey2YxSU9bDiAL2szspVr3tQvfhqzf+8SO45Es3uK8+XLJyNpJTHUasNuskAnxQgAIUiJMAA8o4wbNYClCAArEQyCjMQvnmhVitBAhytc2b//pxXHH7G7H6loswc8M88N5/segF45Zhs9kggeLKN18AWT9u+tvH3YeyLlN2QMgFdpIcScatPGtGARMLsOoUsJIAA0or9SbbQgEKUCCAgBzCWLSsHEtfvxEXfeH1uPGuD+OaH7/TfZjs3EuWIWdWAWw2DmMGYDTlbJvN5u7f2ecvwoo3nofLlR0Lb/z7JyCHsi6/abN7BFtGKE3ZOFaaAhSggH4CzDmAAAPKAECcTQEKUMDqAjnlBe7DZLd87NW45kfvxJvu+yRe85NbceFnr3OfOzfnoqWQ25gkOZKtTmGJ9klQmDu3CHMuXIKVbz4fF37mde7+lH6V/j3/U9e6A8piZceCzcadB5bodDaCAhSgQBwF7HEs+9yiOYUCFKAABQwhkD0zH+WbF7jPnTvvf67B1d+7BTff/XFc+/P34OL/vQFr3nEx5l2+HAWLyuDISDFEnROtEhLgyzmzcy9eilVvvRAXff56vPbOd+GN934Cr/7+23HeJ16D5TdtQfmWhZD+TDQftpcCFKAABWIjwIAyNs6WLIWNogAFEk9A7ok5Y30Flly3AZs+fDVe9c234A1/+qj7CrOXfuUNWPfuy7DgqlWQw2pTs9MTD0iHFmcUZKFQCdwrLl2O1W+/SAnoX+8O7CXAl6v6bvn4NVh24ybM3DgfWWV5OtSAWVKAAhSgAAW0BRhQattwDgWsJMC2UEBXgfT8TJSumoNFr1mLDe+/EnLhnxv+34dw018+poyavRtywZcLPn0tJOBcpgQ/Mropt6OQQ2nTcp1I1D9PsDjrvEVYfO16rL31EojTlUqgLvd4fPP9n4I8y/vNH70aS6/fiBnr50EC+0Q1Y7spQAEKUMBYAgwojdUfrA0FKEABANZBSE5zKKNmue4LvkjQJAGnHJ4po5tyOwo5lPb1v/sAJHCSZ3kv02W+pJP0slzR0pnufCQ/s+iEEixKECnBpASV0l4ZkZTlzdJW1pMCFKAABRJXgAFl4vY9W04BClDAUAIyUikjljJyKZ4+DiIAAAl2SURBVCOYMpIpI5oSbMkI52vvfLd7xPON934Cb/jzRyE32X/dL9+L1/z4Vsihn1d+482Qw24v+sL1OP9Tr4WM6G143xVY+85L3BcXWvaGzVj8uvVYcPVqVFy2HLPPX4yZG+a7R1ZldFVez75gsXuepFly3Xr3OYgS2K699VL3lXDlwkVSn4u/eAMu+9rN7kN+X/2DtyujsO9yjyTe+IcP4+a/fdwdIHtGFiU9g0VDrWqsDAUoQAEKRFGAAWUUMZkVBShAAQroLyBXMXWkpyAtJwPOomxkl+dDLk5TuGSGOzh0B4ZKsCjnHEpgKEGkBJOr3nKBO7iUIHPzR652B50SfEoQKg95ff4nlUBUmSdp1rzjEvdVUiWwXXztOveVcOXWKjKCOGNdBUpWzHJflCh3TpEyepoHGVFMyUqD3JpFfwWWEK4Al6MABShAgegK2KObHXOjAAUoQAEKUIACFKBAVASYCQUoYAIBBpQm6CRWkQIUoAAFKEABClCAAsYWYO0SVYABZaL2PNtNAQpQgAIUoAAFKEABCiSmQBRbzYAyipjMigIUoAAFKEABClCAAhSgQCIJMKDUv7dZAgUoQAEKUIACFKAABShAAUsKMKC0ZLeyUeELcEkKUIACFKAABShAAQpQIFgBBpTBSjEdBShgPAHWiAIUoAAFKEABClAgrgIMKOPKz8IpQAEKJI4AW0oBClCAAhSggPUEGFBar0/ZIgpQgAIUoECkAlyeAhSgAAUoEJQAA8qgmJiIAhSgAAUoQAEKGFWA9aIABSgQPwEGlPGzZ8kUoAAFKEABClCAAokmwPZSwGICDCgt1qFsDgUoQAEKUIACFKAABSgQHQHmEliAAWVgI6agAAUoQAEKUIACFKAABShAARUBAwWUKrXjJApQgAIUoAAFKEABClCAAhQwrAADSsN2jcErxupRgAIUoAAFKEABClCAAgkvwIAy4VcBAiSCANtIAQpQgAIUoAAFKEABPQQYUOqhyjwpQAEKhC/AJSlAAQpQgAIUoIBpBBhQmqarWFEKUIACFDCeAGtEAQpQgAIUSGwBBpSJ3f9sPQUoQAEKUCBxBNhSClCAAhSIugADyqiTMkMKUIACFKAABShAgUgFuDwFKGAOAQaU5ugn1pICFKAABShAAQpQgAJGFWC9EliAAWUCdz6bTgEKUIACFKAABShAAQokmkB028uAMrqezI0CFKAABShAAQpQgAIUoEDCCDCg1LmrmT0FKEABClCAAhSgAAUoQAGrCjCgtGrPsl3hCHAZClCAAhSgAAUoQAEKUCAEAQaUIWAxKQUoYCQB1oUCFKAABShAAQpQIN4CDCjj3QMsnwIUoEAiCLCNFKAABShAAQpYUoABpSW7lY2iAAUoQAEKhC/AJSlAAQpQgALBCjCgDFaK6ShAAQpQgAIUoIDxBFgjClCAAnEVYEAZV34WTgEKUIACFKAABSiQOAJsKQWsJ8CA0np9yhZRgAIUoAAFKEABClCAApEKcPmgBBhQBsXERBSgAAUoQAEKUIACFKAABSjgK2CUgNK3XnxPAQpQgAIUoAAFKEABClCAAgYXYEBp8A4yZvVYKwpQgAIUoAAFKEABClCAAgADSq4FFLC6ANtHAQpQgAIUoAAFKEABnQQYUOoEy2wpQAEKhCPAZShAAQpQgAIUoICZBBhQmqm3WFcKUIACFDCSAOtCAQpQgAIUSHgBBpQJvwoQgAIUoAAFKJAIAmwjBShAAQroIcCAUg9V5kkBClCAAhSgAAUoEL4Al6QABUwjwIDSNF3FilKAAhSgAAUoQAEKUMB4AqxRYgswoEzs/mfrKUABClCAAhSgAAUoQIHEEYh6SxlQRp2UGVKAAhSgAAUoQAEKUIACFEgMAQaUevYz86YABShAAQpQgAIUoAAFKGBhAQaUFu5cNi00AaamAAUoQAEKUIACFKAABUITYEAZmhdTU4ACxhBgLShAAQpQgAIUoAAFDCDAgNIAncAqUIACFLC2AFtHAQpQgAIUoIBVBRhQWrVn2S4KUIACFKBAOAJchgIUoAAFKBCCAAPKELCYlAIUoAAFKEABChhJgHWhAAUoEG8BBpTx7gGWTwEKUIACFKAABSiQCAJsIwUsKcCA0pLdykZRgAIUoAAFKEABClCAAuELcMlgBRhQBivFdBSgAAUoQAEKUIACFKAABSgwTcAQAeW0GvENBShAAQpQgAIUoAAFKEABCphCgAGlKbrJUJVkZShAAQpQgAIUoAAFKEABCrgFGFC6GfgPBawqwHZRgAIUoAAFKEABClBAPwEGlPrZMmcKUIACoQkwNQUoQAEKUIACFDCZAANKk3UYq0sBClCAAsYQYC0oQAEKUIACFAAYUHItoAAFKEABClDA6gJsHwUoQAEK6CTAgFInWGZLAQpQgAIUoAAFKBCOAJehAAXMJMCA0ky9xbpSgAIUoAAFKEABClDASAKsS8ILMKBM+FWAABSgAAUoQAEKUIACFKBAIgjo0UYGlHqoMk8KUIACFKAABShAAQpQgAIJIMCAUrdOZsYUoAAFKEABClCAAhSgAAWsLcCA0tr9y9YFK8B0FKAABShAAQpQgAIUoEDIAgwoQybjAhSgQLwFWD4FKEABClCAAhSggDEEGFAaox9YCwpQgAJWFWC7KEABClCAAhSwsAADSgt3LptGAQpQgAIUCE2AqSlAAQpQgAKhCTCgDM2LqSlAAQpQgAIUoIAxBFgLClCAAgYQYEBpgE5gFShAAQpQgAIUoAAFrC3A1lHAqgIMKK3as2wXBShAAQpQgAIUoAAFKBCOAJcJQYABZQhYTEoBClCAAhSgAAUoQAEKUIACrwjEP6B8pS58RQEKUIACFKAABShAAQpQgAImEmBAaaLOMkJVWQcKUIACFKAABShAAQpQgAIeAQaUHgk+U8B6AmwRBShAAQpQgAIU+P/s18ENgDAMA8D9t2YDQJGqOsm9KW1yfpkAgaMCCuVRXpcTIECAAAECBAgQIEDgr0C/cwplv8xMTIAAAQIECBAgQIAAgQiB1YUyIgFDECBAgAABAgQIECBAoKmAQtk0uIVjW5kAAQIECBAgQIAAgTABhTIsEOMQmCFgCwIECBAgQIAAgQ0CCuWGlO1IgACBNwHfCBAgQIAAAQJFAYWyCOc3AgQIECBwQ8CbBAgQIEAgSUChTErDLAQIECBAgMAkAbsQIEBgvIBCOT5iCxIgQIAAAQIECHwLOEGAQEXgAQAA//+pMQOjAAAABklEQVQDALcvwhWRx023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8440" name="AutoShape 8" descr="data:image/png;base64,iVBORw0KGgoAAAANSUhEUgAAA5QAAAIqCAYAAABbgQX5AAAQAElEQVR4AezdBYAj5d0/8G+ym7Ws+97tyZ67G66F0lIoFKq0pe596+3bvhVoqTt1+ZcqUKC0pRR3Ds7dZd3dfTf/+eUuSzY3E59kZvJdyCWZeeaRzzNJ5jfPiP3Lz77o4oMGXAe4DnAd4DrAdYDrANcBrgNcB7gOcB3gOhDqOmAH/0wkwKpSgAIUoAAFKEABClCAAhQwjgADSuP0BWtiNQG2hwIUoAAFKEABClCAAhYXYEBp8Q5m8yhAgeAEmIoCFKAABShAAQpQIHQBBpShm3EJClCAAhSIrwBLpwAFKEABClDAIAIMKA3SEawGBShAAQpQwJoCbBUFKEABClhZgAGllXuXbaMABShAAQpQgAKhCDAtBShAgRAFGFCGCMbkFKAABShAAQpQgAIUMIIA60ABIwgwoDRCL7AOFKAABShAAQpQgAIUoICVBSzbNgaUlu1aNowCFKAABShAAQpQgAIUoIC+AtYMKPU1Y+4UoAAFKEABClCAAhSgAAUooAgwoFQQ+H98BVg6BShAAQpQgAIUoAAFKGBOAQaU5uw31poC8RJguRSgAAUoQAEKUIACFJgSYEA5RcEXFKAABawmwPZQgAIUoAAFKEABfQUYUOrry9wpQAEKUIACwQkwFQUoQAEKUMCEAgwoTdhprDIFKEABClCAAvEVYOkUoAAFKHBGgAHlGQf+SwEKUIACFKAABShgTQG2igIU0FGAAaWOuMyaAhSgAAUoQAEKUIACFAhFgGnNJsCA0mw9xvpSgAIUoAAFKEABClCAAhQwgoBSBwaUCgL/pwAFKEABClCAAhSgAAUoQIHQBRhQhm4WryVYLgUoQAEKUIACFKAABShAAUMJMKA0VHewMtYRYEsoQAEKUIACFKAABShgfQEGlNbvY7aQAhQIJMD5FKAABShAAQpQgAJhCTCgDIuNC1GAAhSgQLwEWC4FKEABClCAAsYRYEBpnL5gTShAAQpQgAJWE2B7KEABClDA4gIMKC3ewWweBShAAQpQgAIUCE6AqShAAQqELsCAMnQzLkEBClCAAhSgAAUoQIH4CrB0ChhEgAGlQTqC1aAABShAAQpQgAIUoAAFrClg5VYxoLRy7+rUtltXLcftl1yg+nj94gUhlyrLaOX3sY1rQ86PC0Qm4K9/tfrJM/02Zb348kXn4X8v2IyPbFgD6duK3JywKyT978nb+/lLF27B6pLisPPVc8Hs1BTcvHQx3rp8qZ7FTMv78rmz8dWLz1f9TEp/Tkt89k04y5xd1DJP60pL8IF1q7GquMhvm2jllyesmbJeen+mPa9lPRbvsDI14UKLC/Lx+fM3qX52xeKKijlBt0rL1GMr35trS4P/3vzIhrVRqVfQDfCTUL7vpf6etng/y++En0VNM0ur/2Q9CPUzsSA/F+9duwqXzpllmvazouYWsJu7+mq15zQKUCBeAjalYIfdjvTkZJQ4nZAN9ltXr8BHlQ0Tea3MtvT/F80qx4fWr8HK4kKkJPHr1aidPSs7C+9Udoxdt2g+CjPSYbPJmmvU2rJeVhY43tGJ/tEx1SYmKetlQXqa6jzfiTOzMpGfnu47edr7lKQkzFDSTZuo8UYC3cwUh+rc0YkJNPcPqM7jxPgKeO/QlHXCrqxD8a0RS08UAW7xJEpPG7WdrJflBWRTvdiZAdl4f9OyxUhVNmqs1mjZG/yh9atx5bw5cDrUN8Ks1mYztkfWvdcsmIe3r1yO+Xm54MaWGXvRenXuGh7WbFSwAaXswMtwJGvmIzPc38UZGfIy4KNI2dEiAahawqGxcQaUajBxnua9QzNZ2bEb5+qw+AQTYECZYB3O5lIgEoFIlpWN92VFhXjLiqWQvaiR5GWUZaUdnsNbyzIzIRtsRqkb6zFdQEbIZfR488wypCUnTZ/JdxSIo0DLwCAmXC7VGjgdKZiTk606z3tiWZYTjiB21uWlpUFGrryXVXudr4yMagUlnUoA3DE0pLYYp8VBgDs044DOIs8RYEB5DgknUIACeglIwFWRm4MbFi+0xEjlhrJSLCsqgNaGl16OQebLZF4CF8yaAdlIlnXQazJfUiDuAnL4qBxGqlYR2flREOBQVlku2B1aGcoopoxmyjL+HlKm2mdlUgl8WwZ4uKs/u1jPu7B8JoLt/1jXjeUljgADysTpa7aUAoYQkI0U2eN+0exyQ9SHlaCAMQRYi0QVkIBSDiNVa7+MOsroo9o8z7R5yk663NRUz1u/z8HkJyOYMpKpltHY5CRalRFVtXmcRgEKJK4AA8rE7Xu2nAIhC1R2deMrz21Vffzl0BH88/gp7G9pQ+/IKNQP4DpTpIzorSkphmwInZmi/u+dO/eqlnXHi9uUclrVF0rAqU9X1+K2519StbrrwOEEFIluk+kbXU9L5BbFRsjho3IYqVqWsgNORgvV5nmmzcjKRLoy8uh57+9Z8pPRLH9ppLy0ZPXzMQdGx1Db0+dvcc4LU0C+q9V+X+W7Xb6DwsyWi1EgJgIMKGPCzEIoYH2BEx1d2NPcggeOncD3t+3E87X1GJmY0Gx4VmoK1peVaM7nDApQgAKJIiBBpdZOOBl9lAtKaVnIRc8cIVyEJTslxe95lEXODDg0rlLdbdLzJ7XsOJ0CFIiOAAPK6DgyFwMISHDyjlXL8ZktGyH3QpR7Inrfq0qmfeH8Te57M104a2bEF4YpysiA3GfxU5s3uMvzlCXlyv2y5N5Y1y6cB0kXTR7ZsJArVUpbpCx5SHlyGwQ5OT+aZUWS11NVNXiishrD4+pBpewpn5WdDbmFA3T6E3vpg49sWOO+N+bXfO7VKO//78It+MSm9XjDkkVYmJ8HI/15Lvoj/Sv9LA+5x6dcLVdPN28DKUcuPPS58zZBvGQ9l3rI5+njG9fhqnlzI/4seZeXCK8rcnPc65usd+IonuIqD3kv1m9ZvgRLCwt045B+fcOShZDvr69cdN7U/QalfCP1q9x/UO6n98ULtsDjJOvhFy/Y7P4ul+993ZBimHFT3wDGNHbAyejjXGWd0apOiRIAas1Tmy7nUZZnZ6nNck8rSE+D3LLE/cbrHwl424K4GI98b8n3gqxHsj55+k2e5b2s9/J9W+GnTV7FhvRSyr5+0QLV9VrWdfnNlt+FkDL1SizrWyy3M7yKjtlLMYxX/51tJJ9MKMCA0oSdxipPF5CrN8oP1HXKj8iCvFz3xq3srZWAxTulTMtwODBb+SGVL8uPbFgLCcwkQPNOF+i1fNnKBrbcJkLKzk1LheTtWU7KlTzlR2vTjDJIOkkvy3nSaD3LxpMED7Jh6f34qhIIXT53trttcpVUuVKltEXKkoeUJ7dBeMvypbhkziyt7GM+fUdjM051dWke/iqjlP6COAnKvR08r8VIrLQaJNZiLvbSByVOJ+TemHKlWe9l5L1cGl8u1rK6pAhvW7HU3V/+AnPZIPHU41LFWm3DS8qYp6yLnnTy7Ftn6U/pV5nn/fCkkw1+ub2F3NNS+lf6WR7SjuVFhe66rikplqKglZfke6uyk8WdKMR/pEzZMHvX6hXu+2rKPenES7KResg6X5iRDtk5I1dPlUvWy7xAj3D7VPKVQ6Rlh5G0y/fhcZN08vBNW6TsAJLpvg9ppwRW3vn5mkXLV9YrWSdl54+sb7LeiaN4euol78Vagsk3K0Hl/2xa576fq2d+oGepu3dbPK9luiwr7fX0q3yG5PtLDkGXefKQ8gvP9utHN6zDFRVzZHLMH7L+v3/tKtyoBL3ynS0Xp/E4yXooh2TKdPneF1OxVauknA8ogYTHwftZAtOr589VW0x1mtyb8fPKTknvPDyvpQwpS3XBICbKhW4Gx8ZVU8p3lNzGQ22m1Clb4/xJuR2J2tVjHUlJkD5Wy0+mFWl8ViTglcBX0qg9ZN2S31RZb+R7oVBZj2R98vSbPMt7We9l/ZfPgTykr9XyC3WarKtStgR9auu1TJPf7Pcp65XUU+obbBmynN7bGfIZ9axP3s/yOyHfQd519f4eld8a73me1/LbJL9R3nnJcp75vs/iIS5iGI/+860P35tF4Ew9GVCeceC/JhW4QgmyXquMAsoPlPxYhdIM2TCXwOxNykabfJEGs6zsUX3HyuVYUVwY9JU9ZWNNggLZMPcXPAUqX9onV0eVOshrtfTjk5PoGtK+p5naMnpP29vcCjnvRq0c+cErzXSqzQp7WpGyMXTLimUh9ZGnMNlQlfOLJBjdOKPUMznmzylJdvd9O0v8jDyMTkxCDpPTo3I2mw0SzKwrKwlqPXcqO2our5gNCVT0qI8V8pQNNdnhI+uXrGfBtEk+5wXp6e51QUalg/2e0spbPhuy0yTYfpUgTjYsY92vGY5kvHHZYsgomhhotUemy3wxfcOSRaqBd0NfP+p6e1V3akk/zMoOfEsOKUcec3Oz3Tum5LXvo76vD1KW7/Rg38uyvaOjqsnlN0R+49RmShArwbXvPLkaa1V3D4bHzw1SPWa+y8h72TEp/vLa9yEBrwS+vtPlvWfdkt9UWW9kWqCH+Et5b1V25EnAFii99nwbpP8vmjUzqFsCSf02Kd/v8j0fzGcq1tsZ2u3Ub058+0+/djHn2AkwoIyddUQlceFzBWSDX368ZI/nuXODmyI/rPNycyBBaaAlJBi8btF8yPkqslyg9L7zZcPwdQvnQ/LxnRfMe9lokquj+itbzm850NoWTHYxS3Oys8tv4FOsBIBiE40KycbBaxZUoEQJUv05BSpLdjZcMntW2H0VKP9A85cU5EN+4P2lax4YUDaU9bk4Rrkyii97vUMxlJ0Da0uL3SNK/uqdaPNknbxp6SLIBmy431Wy4S33cJUgX/ILy1DZSSCfjTnK912o/Sq3xolsgz/4GktbpawcjVE3rZycDgdktFF+F3zTnOrqhtZtOQrS0yCjfL7LqL2fpQSfUj/feZJ3dXev7+SQ37cPDqoGvtJfBcqOBbUMZYecfPZ858n56yc7u9E7MuI7y/1ezsuU3xP3G69/CpVRRa11TAJeCXy9krtfFinf4TcoI8mhrlvuhZV//PWdMjvg/xJsy05btb7RWljSLizIQ6AdyrI+xXI7Q6u+ek6Pd//p2TbmHTsBBpSxs2ZJURSQH9fzZs5Q9kYmR5yr/LDIBrwcJqOVmfzAXjK7HFKuVhqv6Zov5ZAbOXRF8tNMpDJD6iiHdMmeapXZ7klyfkttrz4BhruACP6R4Efqp5ZFarL/w6/UltGadvGccswNcYNZK6/s1BRcUD5Da7Zu01OSkiB77aXPtQqRS/fX9kS+AauVvwQ+shGrNV9rutRZPkuyEaaVJtGmXzlvDlYUFUJsImm79IcE+TcqG+7h5FPqdKIizM+G7GCRnQXhlBvqMtJOf99z/vKTekrgLhvI3umOtHWgU+PIDVlmrjLy6J1e7bUEnQVK8Kk2T65qfVoJWtXmhTKtfXAIcpSJ2jJ5aWnnXEinQAkyZYecWvq+kVGcUnbmNfUPqAapMkonb3dxXQAAEABJREFUwajvsoVKQOlQvoN8p8v3d6uyE8t3ury/bO4sd92k7+R9OA/pBxkND+fwVwmow/l8SX3n5mRD6xZW4hvL7Yxw3KKxTLz7LxptYB7xF2BAGf8+YA3CEFhamI+ctNRzlpQfPTlvRC6x/es9+6duo3DX/kPY19KKYY0LxMghQ0sLCs7JzzPhsrmzMVMZtfG8936Wc1SOtnfgzwePuMuTZ3kv073TeV7Lj7gEPp73wTzLD1+gH8zBsTFlA6I7mOxinqZneERzQ0mCF9lDHY1KyTm0snHhm5dspEmf3Hf0OOSWI3JpdrkS7X9PVaK5X32DS/Ioy8rEquIieRmzRzB9LRuLR9s7da+TfJ7kELf/nDztdhOzJ6tqIJ8xmadWAfksrVbMQt1popaX2afJSJusP1qfXc96Kd8Zsk7Kd9b2xibIZ1mt7bJuyBEOV4ZxXqMcxuiph2+5Un5ldw/kMEm1cmWaBDRyNIe8jtVDvkPlcyv18/j4+x6XehUqo2W+OwdltK42wsNeZ+dkqe7AlM+B5B2Nw88l+BtWOURV2iWfKwlw5LXnIb8lcsEez3vv51ZltFParRWkStBYlnnu6QYSoMp65p2XvB6bmECLyv0nt8wsw6L8PKgtI+tTjbLj6/6jJ9y/jbJ+S/9JvSRP30euEjRLfr7TQ3nfrfzWyHeUfFfJd718d8l9PqWf1PKRnRfLiwpQpKw3vvNjvZ3hW34s3ou3kfovFm1mGfoIMKDUx5W56iwgh51KIOJbjJw/+JeDR/FsTd2081lkY+kfx07iiapqJag895wSyUd+nNU2mORHXL5wtQKVrXUNuPvwMcihnZKPPMt7mS4bbjLN+yH5SPAq+XpPj/R1h7IH/niH/kFGOPXsGx3T3FhNstshI7fh5Ou9jIzqZaakeE9yv5aNml1NLe4+OtjaPnUrExlV2NbQhN/vOwi5v6baBodsxM3Ly3Hn4/lH7rUpG7fykPVMNno987yfJU9J43nIxs1+ZaeGd5pwXzf29/s9jDjcfL2XE7ejysjO7/YehFxcSTYCxUxuB/MX5TMmI6RqZpKHfJbkgi/yOuqPIDOUz7xsVHr825QNbLVFpV0PKN8NnnTyLPeDU0sb6jQZ1ZORF7Xl+kZH8a8Tp9zrpXxnSBo5nPDhk5X466GjqhvvkkY2gOXwvnBGcmR5tXKlfNnpdkTZMabVpzKiJbeTkDxi8RhWdv7JlaLlu1TqJ2WKj3yPP3zqNKQdMs33Id+v8n3t+/0qtzXSOpe7SBmVkwtd+ebl/X52drbqlU+HlQCwsqvHO2nYr2WUs19ZL9QycCTZ4etfnp0JtR03cgRDY1+/Oxt5HlK52I8EgIU+QZSYaR1qPKz0R5tKQCluclSFuzCvf+T7Q06/+L3y/SrPMsvTf4+7r/597u+w1KkiNxey00TSh/KQ9VaCV9n5IN9R8l0ln2357pI6yHeZ1EktTwlk15Seu+MwltsZavXyN+3OnXvdQbp8X1VqjI7Lb5P8Rkkaz0OW887XKP3nXSe+NqeA3ZzVZq0TXSBbJXAQE/nB6NU4Z0Tm72xsdgd+Euj1K0FOfW8fZCP/0dNVyobdUchGqKTzfsjeS62Ap1LZkJC9od7pPa9lusz3vPd+lsMp5RBW72nBvvb8SMoPg/xIyLPsAX5EGW0LNo9YpxNv6Ru1cmUjQjaW1OaFMk2CSbUNG9nQEDOtvGTeS/WN6Fc25OS1jDRIYP5yQyPuPXIMj5yq0lpU9+kyUvVMda37vp7S17KHX/r6meo63cuW0ZIHj5+cCsC9C5TgTDYKu4fVLwAl/RDMYYTeeVrttYySlWhcVEk2zp9Tdnrtb1E/37lO+V4SX9koVnORjX65MJjaPH/TZANzt7JzRatcvxfQUnb8OB0Of9mrzgtnonxX7G9txYvKzjq15aX+sjNIAie1+WrfrxKUtmocsik7jvytrxLgSLClVla3MiIm3xdq88KZJjsG1ZaTQLnA55DbMqdT9VBqOaezbXDInY38pnVr/CbKeZTeO1FlR5DWiKfkIXm5Mz37j4y+S9B19u20JxnNlJ0j0yaefSO/w7JzT76bz06aepKRdN+deFMz/bzoVr6L5DPTprLjSL7X5btMvtPUshDbOTk558yK5XbGOYXHYIKR+i8GzWUROgswoNQZmNnHVkBOzr9l5TIsLSzQLPi+oydw+wsv47sv78Bv9h6AjE5IQCF7T9UWKs/OUr3Spfxon+zqUltkaprMl3RTE86+kA1uuTrf2bdBP0lgtl0ZVfvPydPw/HDKs+wB1qp/0JnrmHBobAxjE5OqJchheFqjOKoLhDhRNhY2lpX4vV+ibGx+7+Wd7sM6f7Jjj3uESAJJOfdKNkZCLDIqyYeVkY+nlGDymZo6eAIL6WPpa+nzqBSikYmsZ3Koob+2S9BzqrNb9fwsyVbtEDKZnigP2VBPTU5Wba6M7srIierMsxNlnTzU1g4JAs9OmnqSz8xcZQNYbXRqKpHKCzmCQ4IxlVnuSVLmgPJZdb/x+UfK1Ao2fJJG/FbW9wMawbYn8x3K96Aczul57/3sSEqCWjAvAZGs295p5bXs1JJbkMhrtYeMBqu1XQIiOdzV3+dELT9/06RNan0uy3gHlPL7kZ+eLpPPechOVe8gt6m/X/Vz6jvqXOLMgPw2+WYo7WxXCdRmaRwGLDsEKru7VXdGefI+0dmlemi3rGczMjM9yYJ6lvrJd5F8J2ktIH0k32lq/S/LSHA9Jye4K/7mK4F9tLczpA6xfhil/2LdbpanjwADSn1cmavOAnK1ObUi5MdIfhTkaohyvzC5HLmcIyB7rNXSB5omG2yFGj/aw+MTkHMz/OUh8yWdWhq1DR61dN7T2pS9zi/U1ntP4uuzAjLCODoxcfbd9KcMZWRFLvgg9xH78Po1kKv6ygb/9FTGelfb0wfZkx+PWvUro/dy+F2gsuVWCVrmspPA6MaB2hfufPneKFFGjyRQ8c1DvGRHk+90tfcnOjo1b7kjR00syM9TW0xzWvvQUMBDpQeUkXq1DKQtaqcZqKWNdFqzMpLoLziQ/CVA0AqUpK75aWmSbNpD1mlZt6dNPPtGDnuUw//Ovp32JMGm7JiaNlF5M6zs9InG1V2VrKb+bxkY1LwirdORAvl9k8SyozPDce4OCwmumvoHJMnUQw57lfVuasLZFxJ4l3mdR1mYka56WK8EYe3Kb8/ZxaaetM63HFV2Hjb1Ta/D1EJnX0jAq9UXcr6uBMxnkwZ8kn6o7A582LEckTSocvivFCAXh5N1QF57HrHazvCUF/pzZEsYpf8iawWXNooAA0qj9ATrEZKAjNSo/UB6MpENCjk8S644Kfd/+9TmDfjceZvwjlXLIVcBlA0+T1p/z/KjLT80amlGJsYh52yozfNMk/mSzvPe+zk92eG+Mp73NH+vZUMh2nvD/ZVntnmysdg1rH6JfE9b5PwzOaxr84wy3Lp6Bb580Xn42Ma1kNu5hLIB48lPr2c5lK+6J/AGkl7ly4aUfMYC5d+qbPyqnZ8ly8nnJivEWz/IclZ4SKCXlXru+bzStuEgdkRJOnnIRrIcaiivfR8S3BUpAYDvdH/v5RBqf/NlnvpxBDInNg8Z3ZLDzoMpTYIcCXbU0qr5yzpdp3FxHq3DXmWnSKHPuYae8mQH32FlFNnzPhrPcmXWAWWHjlpeMqJYcHYHpwR/EhD6phtTdqr5BpSyc0otT/md9A4oC5SRN9/85P2wEjj75im/oVkap57Ib3O/xo4Jyc/zGNBII98dvsGdZxm1Z/kOkp23avO8p8nnaWBM+16fvu2X9UXa4p2H92vxi8Z2hneesXptpP6LVZvjXo7FK8CA0uIdbNXm7WtuhfyYB9s+GbnMTHFArgJ67cL5kNHLD6xbjUAXDtE6L0/KLVI2Mm6/5AIEekg6Se/7SLLbVK8a6JvO8142FGQDyvPeTM/pygihI0n960YCZdmIjEZ7ZK+3BGPB5nVmozwDcpuL9yvrw+fO24jrFy1AuCPawZYbKJ1sxISyfgfKL9T548pGaTDLyAbX2KT6qLDdZkOW8pkLJh+rpZHvGrURLWmn7GCq6Qn+li9y+KIs5/tIsttDWk/lMEo5lNQ3H9/3WuX5ptPrvXwfjCkjXMHk36cEXlrfHQ57kuoOuxpl5F++S33zl+BARiJ9p8/NzYFTZT0WzxoddvqMKJ89rZ0IskOsyJnurmJZZqbqlVUHlRE4GYlzJzr7jwToco7h2bfTnpzKqKcEzTLyKa+nzTz7RoJD2WF39q37SXbAqR0eKzPl+1N22AX6bZTb4Eh634d8diTg8Z2u9X7CNRlw5N2zrASfntfez/J9le4z4hur7QzvesTqtZH6L1ZtZjn6Cqhv4elbpp65M+8EEZAfXbkoQ7+yQRFOk+WHWb5Q5Z5uH1q/Ggvyc1WzSUtOUv3RVk0c4kT5Mc7U2MOrltWEy4Vw26uWXyynibf8YKuVKRuE0WqXHA5c2dWteUVZtfI902SDUvpDLqby0Q3rICPboWzUePKJxrNsUPdr7L2PRv6B8pARykBpPPP7NT6D0t+yjnvSJdKzjFok2dV/XvtG1EdItHxGlQBDbZ6sr2KsNs/M0yYmJ9Ed4EgDT/v6lc+Ilo/YqH1+97e0KsGH+sWkZFTM97DXGUrgJgGOp0zPswQm0T7c1ZO33KpHvhc97z3P0iY5lFoCQDnnzzPd+7lreHjaFc4985oGBlS/FyWImpGVCTlyQ37voPKndqEgR1ISkuyyFqosEOGkJLsdckh3sNn0a3wHqS2v9d0mLXEo5XovE6vtDO8yY/XaSP0XqzazHH0F7Ppmz9wp4E8gsnmyYfBYZdXUBUvCyU1+RGRP7xuXLoaca+mbh78NQ9+0er8fU/bay8Vt9C5Hj/yzlD38dmXESi1v2XAa1dhoVksfaJpcBVUuviD5BkqrNV82rDbPLMNbViwNaRRIK79Qp8uon4z+hbpctNKHYudSdnREq1zmQwEZoZSdZ8FIyLoX6uonQYKcOiDl+JYhh71KsOaZLhfj0bqKqVwxVi5i5EkbzWc5lFzrSAsJJGdmZ0ECQd8ypU1y/0nf6fK+vrdf9SI5srOvMCMd8pAgQ9J6P+SQYqmP9zR5LVayrLyO90PWg2DrEMp3m+QZi+0MKSfWDyP1X6zbzvL0EWBAqY9rwuaa4XDEtO37W9rwm737IaOVA2NjqleyC6ZC8uV64axyyOXhvdNLoBPqD5D38pZ6HUFjctJSVa+UK1nKBktXkCMSkj7QQzYY7z1yHPKo6+1TvUpmoDxkvuxsmJuTjSsr5sjbhHrIRmtCNZiNNYyABCm+57JFu3InOrpUL3Ykn3n3efPK6JuUWZGbAzl8WV57P+Q7qzKIi8B4LxPKawngZARUbRkJJOV7yXc0TdLK75VcgEde+z7k3Ey10XFpc1mmEwXp6apH48j3qe/5k5K3GBjlt1HtfFmpY7Qeem9nRDigPlAAABAASURBVKueoeRjpP4Lpd5Ma1wBu3GrxpoZVcDfRRtSfA4ZibQNQ+Pq52d55yvnBf33VCW+89IOPHD0BE51dWNofDzk4FJ+lNaUFHlnDX/n6LQNDk7dWFjuERjq444Xt7nvgTmtQD9vZGMhnqNWfqoWcFaRxsaKLCgbTsFcUEHShvKQUcrf7j2AX+zah611DZDzT0PdAJJR1QV5eefsaAilHuGkDeUQLq38YzVdPjdqZckGi9qhcmpprTZNDtmUQzfV2qXlpZZWpmkdNiyjUaGuz5KflR5ZqamQC7iotWlkYhxaQZ+MLMp5hWrLyaGWiwvy3bMkuJQA1/3G6x/5fFbpGFDK93zXsPphubI+lCoBoFd1pl4OjI5BLsAzNcHrxcjEBLRGL7NSUqB1NXPJs1qlrXK0zNiE+taA/Cbftf9Q2L+Ptz3/Ep6urvWqffReau0sk1FxqbdWSTJPr+0MrTL1nG7W/tPThHlHJsCAMjK/hFy6V+MmyeFiyA+k1rLBXhzEs7zco+9PBw7jW1u34zd79mN7YxNkj638mMoGmCed2rPsqZXzU7zPu5GNYq2NNpuyP9c7rVqe0ZzmUkJkaUc084xFXnLYWL4SUGqV1a1sOGlt3GktE8p0Cfwfq6zGT3fuca8Xcg/PYx2d7kOltfrWO38ZEZA2eE/T+3Uoh3DpUZds2VA/O0rjL38Z1Uiyqf+MiK18fvwtH+o8m0351NlCXSr26eVoCa1DFlOTkqdu/eBVM82X0hdqMyVglY1ctXlmnibnK0pQF0wb5NB0rdUh0LonQaVaGjlaRS5QI+fYlzqdqtVoHhiAHP2gOjNKE+U7Ue03S0YmJQBUK0YCRllObZ5Mk99CtfXSqQSU2RpXJe5Uvp/VfndkmnzGJV/fh/Ixhc2m1TO+qSN/L302P0/9Ogi+uSdrfK9JW0aVoNs3vdr7aG9nqJWh9zQj9Z/ebWX+sRFQ3xKITdksxaQC8oOk9kMnzZGLGshGprwO9uH0c5js6KT6HtBg8pa9vA+frMSvlMBSRgMlwJT7+snGntby8sMkGxKe+RLsjGiMkkqgIVcA9KTls7rAksJ8ZGlsrMhe4drePvUFdZgqP6I7Gpvxt0NH8f1tO6cCzJqeXtULVkgVZANXa2NL5lvxEey6LSMlklbNQD438vlRm6c2TUaCCjRuW+BJn6ls+PrbAeVJF+9nGQ2X9qvVQ4IgcVOb5ztNzufTGlGRdVntUETfPMz43t8OKO/2aJ33J2l6Alz8SEYYZaRR0no/JAySkUm5Aqna1V0l6Djd1e29iC6vWwYGoXY1Wq3C5Ls00JEebYNDkPr75iFttqsEgP7ylN/XofEx36zc72VHq/SN+00M/gm2PPltz1a+Q9SqJDsXusI49UIcIt3OUKuP3tOk3kbpP73byvxjI8CAMjbOlipFDoGRveNqjcpMcSDYPYWyvIz85KWlyUvVh9Z90xYV5OHi2eV447LFkKu0yj0m5Z6Cb12xVDUfmShfoA+dPI1HTlW5D4mVaYEeskzn0JBqMgk+Z+dkqc7jxDMCskG8qrgIEpSdmTL93z5lo09GCqZPDe9dUUYG1pYW49qF8/DOVcvxP5vW4UsXbnHfIsb3yo2eEmSjXALM3+87iFOd+m8keso1+rOcC70oPy9gNaV/5XOgllCupiifH7V5WtNsNtm01ZoL94VDJPDUTmGMOTJKJKNFarWRgHhhXmBbWXZRQb7qLStkXu/ICOQ2OfLaao+ijHTI94a/dkkQMTs7G2prjIw2SR/4W15GGOs07kkpI6Sy/stooG8eMioci++KNiWgHNbYmelbJ3kvgaIEofJa6yHri6w3WvN9pwfKU3ZoqO1cdiijgGq3YPHNP1rvA36mzhYk2yayjXL27bQntVMvYrWdMa0iMXxjlP6LYZNZlI4CDCh1xLVq1p1DwxifVPsZAeSLfeOMEsjGfTDtlw19rdGrcWV0sltlj+HV8+fircuXui+WsqKoEHKVVvmRkB//GZmZkI1cf2X3j44qe361Rz5lr6z38g39/aoXdpEgaXF+vt+23rx0Eb5y0Xn4wvmb8JENa/CW5Uvc9V5WVADZIPIux2qv5VYs1y6cj5zUVNWmyRokG3R1URihLEhPx9uUnQk3LF6ITTPK3Ds1ZJoYS3C0WNkBoVoJr4n9Y+q3c5B6ygaqV1LLv5SN9MVKMON7kSrvhstnfF5ejuoGvZg1KZ8b7/Se10MaG8nyeSrwM0IpfbkgL1dz54Qnf6M81yqj3nI0h1p9ZudkK+tpqdqsqWliL99v4jI18ewL+Y6Sc8XPvrXck+ykkJ1D0udajZP5WuuL7CiSq5pqLeuZXqNxT0opX3Z2etJ5nj3rdaBg1ZM+kmc5/3NA4ztJLd8+ZeecXHhHbZ73tKb+AUg7vKdpvZadx/7ybOwbUH5Lz73OgXx/yNE7sg5r5f2qeXMgO4H/94LN+NjGte7v72sWVGBlcWFYV9aWnbtyP2Gt8mRdWqTsJNPaISU7gLz7NdbbGVr11nO6kfrPu518bU4BBpTm7Le41lpGHbRGDqVixU4nrls032+gJekunDUT60pLNDcQZaNAfvwkrfejsqsHg2Pj3pOmXktwepEycik/HlMTfV5oHcokyQaUH/AaZUNQXnsex9o7IT/Wnvfez4XKnvQr5s5WDQ6XFhZAypIfMAlq5PxMmSYjq29atgRXzZvrnZUlXi9SAjdp3/vWrnIH/eKj1TAx3d3UojU7pOmyIdDQ16e6oWRTclqiBEf+NjaKlNHN8qwsJeW5/8uODdmJcu4cuA+T1TrfUc5LUlvGLNPkMN+rlI0+sfGts8x7rTISrHVoomyIypU0fZeT9/6+O+SqmvIZkXTeD/k8y86CMo2LkXin1XqtsQ/M/f2Tl6a+00Mrr2CmH1W+N7TWGzns9ZI5s7Da5yJgnnwlmJHvB3H2TPN+7h4exr7mNu9Jlnotn1lZF2QdU2uYHEYvV+WWHZhq8+UqqYfb2tVmTZu2X+OelFK+2iGgMmIXy0A+lItaSUAkv5nTGqjyRn5Tgz2Utn1oSPVWI55stfxkvhyeLr8Fat8fMm2Z8vsoO4HTk5Pd2wqLle/o82bOwM1LF+O6hQsQ6p/sBLhk9iyoBbHy/fE6ZZtEDmVWy9fdrz5HqMR6O0OtXsFO09o9Luuw7GzXysdI/adVR043vMBUBe1Tr/iCAkEK+Nt4lyzkx3iOsgf+PWtW4A1LFrn3OMoXusyTH5LzymfgA+tWu0fqZMNKpqs95DwkOUTHd54cIukveJAg7sPKaOClygablCfLy4aZBK+3rl6BC5RANpS9/jKCVt3ToxqsyBf2UmW08T1rVrpHHKSdUubVSrB4vfID5nQ4pPhzHrLBLReGOWeGwSeI7e2XXACtxy0rlrn7VTaIJZDWao6MsOxTNuZkL7xWmlCni+fwuPqOBtnYuGZ+hXuEWEaHPXnLaParlelyiGyxM8MzedpzjzJKLsHBtIln38g5N9KWs2+nPUmQIrcckXViTUkxblJGq1crz9MSGfyN7AR5t/I5lvVZ1mtpy5aZZXj36pWQDX75rPs2QUY/5PMin1PfefJevj+0Rnzl8yKfm8uUz658ZuVxvvJ98X7l+0I+Z/J5kzzCeQyMqo9Ay3oqOxxknZVzrCSQkx1i4ZThvYy0Uy7eoTVKmZWSgusXLXCvk56NYClfgigZbS/RWB8lvz3NrWgbHPQuznKvpa/l8/Lh9WumfbfKUQ83Ll6kOYolwUEwwaSASQBW36u+I0rm+z7ku+BIW4fvZN3eS2AsO7QCFSDrRGNff6Bk7vnS3kGNHbLuBGf/kc+orMNn36o+iZ/8Rqt9B8p3g4zE37JyKSSwlM+yPOT121cuQ0F6umqe0n8nOrtU5wWaKPlLQHrjkoWQz5Kkl0On5TtsZXERZJ2Sab4POfdUgivv6fL91eBnJ6X8FkZzO8O77FBf946MqC4ifSCH+coOGPn+lp3t8jvksTda/6k2ghNNI8CA0gxdZcA6yshS34j6BpqnujIqJ3vg5QtezmWTIEQObZENe/my1/pyl+XlB9Lfj8rL9Y3o9fMlKudlXq6MHEp5Uu5ntmzE6xcvgAQQasGklNkxOAStvf4v1DZA61xK+dKWi2zIho60U8qUoFXaL/n6PuSH+nB7O+QHy3deIrx3BxzdPXihtj6qzT3Y2g65VYj4qmUsgYOMfr1ZGR2WdUIesoNBAhbZEFFbRjaUjrR3QGvDSgJYrQ0+GT2RjSdZJ2QDRw7vLvBzSKda+UaYJkGerM+yXktbXrNgHvKVdsh6r1Y/+VzuamxWm+We5m/PvySQz81lymdXPrPykIBfzqnTKk+WCeYxqLGzQZadkZUJGVWXHV1y5ITsEJPpkT5kHZfgJtA6KRvYsj5K+ZtnlEEM1MqWfCQ/yVdtvtWmSZ/7frdumlEKrR2R8t0iF/na1tAUNIX8zvgbNfdkJHnX9PT6HbHzpI3Ws4wmykZ/oPyGlACxMciAUo4w0vot8y5ndGISTX0D3pNUX8stmRqUoFxtpvSf/BbLjjX5LMtDXss5qmrpxVgulrSjMfj+881H1g3ZgSefJflMSQAlp8VIXXzTyvsh5XtBdtCoOcd6O0PqE85D2iDfDWrLir+cIiTf36+qmIO5OTnI8bpIntH6T60NnGYOAQaU5ugnw9VSRpZkhElrYzqSCsuPivxw+9tokvKfVwIS2aCPpCzPspKP3GJEa6+/TH9JCWIlnWcZrWd/06Vt8oP5ZGWNv2SWnedp/4PHT+qyYSYXXKpSglUpJ1JEyUPuv+ZvPZS98xJABVOW7EDRuiJqMMvHKo1smEggHU558vmQz6V8PrWWlx0p1Roj/lrLeE/3t/Hknc73tWxwy44q3+lq7x32pKkRDrX5oUyTK0CKh6xPoSznm1b6RS4GI/n5zrPSe1n3pK3htKl1YMB90bVQlpXPsBwNE2gZWbdrlIAyULpozpfvn4FR9SupepfTrexclXXMe5q/121DQ6pH3HgvI0G2BJ/e09ReSyD2nPJbLBcrUpsfyjTpv8dD/G2Uz1W42yGynFz5fU+z+qkXYirfZ9L3obRDK63k4287Q2u5QNPlfGHph0DpZL4jyY50ryOnZLl49p/UiQ9rCDCgtEY/xqUVT1bV4FBbu/s8smhVQH4cWvqD2yiQH4JHT1dDLrITSfkDY2OQfCQ/f/nIfEkn6f2l05onbavs6oZewZRWuUaZLj/eB1vbcPeho8rosv/R7XDrLD+O9xw+hhMdncGul6pFyQbtyY4uSF6Sp2qisxOPK+lkI/jsW80n2UPusBv/K1eCrl1NzRjWuHiOVgPFSfboy+dEK41n+jPVdZCNR8/7YJ9lpPhAS1vAjWG1/I76OafRN70E/3J4r+/0cN6Ly73KOrmnqQXyGQgnD1lub3Mr7jt6XJcdMeHUSa9l5LxTOW9dPoOhlCHrhgQjsvMvlOUkrezkEGN5rfXeiz+0AAAQAElEQVSQ81blEGat+XpMl3VH7gPpL2/5XWkP8fBn2bkih5b6y1faK6b+0njmid+/TpzSPJLDk07rWdogh53++8TpkA/llvVkv/Kd0KdxSLtWmfKdLcvJdoxWGpku32fyux+r7QwpM9SHHLXQFOQItXy3ydE63mXEs/+868HX5hYw/taNuX0tX/t/HDsJue2CbIRG2lj5UalRRpfuO3oi6B+VPcqexbuVjTU5bCnQBoFv/eQH5bQS4Mk9CSUf3/lq7yWdpJfl5IdMLY3aNNnb+1JdA/544LBuwZRauUaYJs5yHurfDh/F/UrfykaSnvWS/P+qBK1PVdWiR9lzL+tVsOVJWtlwkGX/cuhIUBvvcsjQodbgdqxo3VMw2PrFKp3s8X741GnIxr2Y+CtX5ku6/5w8jWdq6vwlnZonG/1/P3ICwX6O5LMmaf9x7GTQt/yZKuzsC9k4fqq6xr1OnJ2k+ZSanIQsjasTay7kZ4ask7LBLZ8BOYdN2uMn+dQssZXz6P5zshKyvOQzNdOyL1y458gxbG9oCmqnhljKuvG3Q8fCPo2gSvnd6fczEihlyGhVPMhlvZXytcoem5iAHBqrNV9tem1PH/yNfMp6J6OYastqTZOg5A/7D0FOPQjlt1jW6f0trfj9voOQ3wmt/P1Nl2BSflua+vuD2tkkO4WfqKx2f6b85euZJ7/7sdzO8JQbyvNT1bWQoFz6zt9yEkyqnXoRz/7zV1/OM48AA0rz9JVha/rfU5W4WwkWQtlQ8m6MfAHKhr8cBvr/lB8k2dj0nh/otfwI/eXgEfxy9373eXmy91UOi/P9UZMfZZneMjCgBMFN+MWufe4AT5YPVIb3fEkvgaE89it7RmVjWvb2Sjs86aQsCSLlfJ5HT1fhR9t34zHlB8wz36rPYiA7F6TtcriUnMskzr/deyDm93l8oa4eP9i2Cw8oQaycWymHZPn2k6e+Mk+u3vhvZS/7d1/eCVk22D6SDaIHjp1QRp5PQfpbRvYkX1lensVD8pc6bPdzbqGkN9JD1u0f79gNMZFD/QbHxqdGfaVdYikbMPK5/eXufZD0odRfPufyGbr3yHGIvW/+4iafLclX0slDPnuhlOGbVka+ZF2Uc8C7h0emjRjKZ1a+H+T7Q4KZqu5u38Ujfi+HrP5G+SxIHWTkQwxk/RFPT+bSbs/6IiPkP9u1F7JB65lvqucIKvuI8r35s1178KKyI06cZH3zOElfyfoi642sP7JuSJpwi5P1qr6vT3NxKauyq0dzvp4zmvoGMDqhdR1PuK94Lr+9odRBglS5KqzWMmItnwOt+VrTZb2VUfRfKr/Fch6k9Ims39JfnmXk9fD4OCR/OZz0zp17IDumJZ0nTTjPVcpOASlXPjMSHMkOAinLk5d8rtoHh9zr0y+V7ys5hcUzL5hnWUdiuZ0RTJ2800j9JCiXUzSkndJez3xxEF/pj91Nze6g3zPP+zme/eddD742pwADSnP2m+Fq7b2hJOcISDAhQYV8qXk2AjyVli83+cHqGh52X0RFNvhlwz+UjXhPXt7P8mX5RFUNfrVnP761dTtuf+FlfOW5rVOPrz3/knv6z5VAUvb4S3rv5UN9LT9gEkjIRvc3XtyGr/qU9e2XduB3ysaj/HDJl3kw+e9X9tTeoeTlXW/P6zt37g0mi4jT3KWMonrKDPVZDL6uuEvbf630g+xsiMRZ2qxWBzESq2AaK4epyd7l72/bCd9+8tRX5v1JaffuJvVzaYIpR+oj/f3Nra+sC975Sx0kqPTk9bSyR/k2ZZ1Ua5/0gSddMM/h5KW1jK+tmMiGyrdf2g75DEl9pV1i+Qtlw0w+t8Gu32ptEROx981f1iP5bMlnTD5rnmWDrbcnve+zbDTJaN8Pt++a9h0hbZPvDfn+eFL5HpF0nmW1yhSLUPtK8pTvx4eUEV1Zv8VbPCUveUi7ZX30XV9kuWAeUh/Jx/ch65q0I1Ae/zx+auo70zcPmRdo+WDna9VTTDx5SB88ruyIk2myvnmcpK9kfZH1RtYfT/pInuX2P76/VZ78JACTIMXzPpbP8v0l3ym+feF5L+uxrE+h1kmOtPHk4Xn2PMs6ube5NdQsp9LLd778xkq/SV7SX5685fU3ld9ntc/ZVAYqL+T7VfLy5ON59l2vZX34s7KD+bsv75j6vpK08rn6qRK8yvok65VKEUFNkrY9oXw/SP3l+yKa2xlanwnfNmpVVL6H5btL2intlXbLQ8zFTvpD+kXaoJWHTJf5kk7Sy3KyvOQjD3kdTv9JvnxYW4ABpbX7N+atkx+2h09WQoIJCSrkS82zESBfRvKQLyTZOJBRO9lokh/MmFeUBVKAAhSgAAUUgYL0dGhdCVQO2a/t7VVS8X8KGEqAlaGAoQQYUBqqO1gZClCAAhSgAAViKSC3t8pLT1MtUm7JUd3NgFIVhxMpQIEgBayfjAGl9fuYLaQABShAAQpQQEVgYX4e1pWWQOv+xHI14ngd7qpSXU6iAAUoYEgBSwWUhhRmpShAAQpQgAIUiKuAHNa6pqR46v6iRRkZuHzubNy4ZCGyU1NU6ybXADjdHZ+L8ahWiBMpQAEKGFSAAaVBOyYBqsUmUoACFKAABWIikKMEjVdWzMEH1q3G7ZdcgI9tXItL58yC0+HQLF9u2bKjoUlzPmdQgAIUoMAZAQaUZxz4LwUo4FeAMylAAQqYV0CugClXGA+2BXJriz3NLZDlgl2G6ShAAQokqgADykTtebabAhSwrgBbRgEKTBOQK5CPTU5Mm6b1Rq7seritAzsbm7WScDoFKEABCngJMKD0wuBLClCAAhSgQKwFWF5sBPpHxwIWNDw+gRfrGvCvE6cCpmUCClCAAhQ4I8CA8owD/6UABShAAQpQwMIC3cMjGBofh/ehry6lvXJYq9zMXQLJn+3ag6eqapSpmv9zBgUoQAEK+AgwoPQB4VsKUIACFKAABawn8ODxk/jW1u342vMv4SvPbXU/vqo83/HiNty5cy8er6xG78io9Rqe0C1i4ylAgVgIMKCMhTLLoAAFKEABClCAAhSgAAW0BTjHtAIMKE3bdaw4BShAAQpQgAIUoAAFKECB2At4l8iA0luDrylAAQpQgAIUoAAFKEABClAgaAEGlEFTxSshy6UABShAAQpQgAIUoAAFKGBMAQaUxuwX1sqsAqw3BShAAQpQgAIUoAAFEkiAAWUCdTabSgEKTBfgOwpQgAIUoAAFKECByAQYUEbmx6UpQAEKUCA2AiyFAhSgAAUoQAEDCjCgNGCnsEoUoAAFKEABcwuw9hSgAAUoYEiBSRsgjyhWjgFlFDGZFQUoQAEKUIACFDCdACtMAQpYViDlWCZyfjcHRR9fiRnXb0L55ee7HzOu34yi/1mJ7D/MhqMqI6L2M6CMiI8LU4ACFKAABShAAQpQIHYCLIkCwQikHsxG4WeXo/iDq5H1l3KkHsiGvccxtai9Jxmp+7OR/cdZKHnXWuR/fRGSG9Km5ofyggFlKFpMSwEKUIACFKAABShAAQpQIDiBuKTK/vMsFH1sJdJ25gZdfsZTRSh591pkPFkU9DKehAwoPRJ8pgAFKEABClCAAhSgAAUoYGKB3DvnIfv3s8NqgW3EjvxvLELmg2UhLW+dgDKkZjMxBShAAQpQgAIUoAAFKEAB6whk3zUbmQ+EFgyqtT73J/OQ/myh2izVaQwoVVk4UW8B5k8BClCAAhSgAAUoQAEKREdADm/NvmsWovWX96N5sHe/cs4l/PwxoPSDw1kUoIBbgP9QgAIUoAAFKEABChhYQK7WGs3q2XscyP5TcAGqPZoFMy8KUIACFIi3AMunAAUoQAEKUCCRBNJezkPKkayoNznzn6Ww9ycj0B8DykBCnE8BClCAAhTQS4D5UoACFKAABSIUSH8++PMdQypq0ob0F/MDLsKAMiARE1CAAhSgAAUoQAGABhSgAAWMKJC6P1u3aqUcCJw3A0rd+JkxBShAAQpQgAIUoECcBFgsBRJCwDZmR3JjGvT6c1RnINAfA8pAQpxPAQpQgAIUoAAFKEABCugowKzDFbD3Bj7HMdy8ZbmkjhR58vtgQOmXhzMpQAEKUIACFKAABShAAQpQYErA5wUDSh8QvqUABShAAQpQgAIUoAAFKGAGgcmcMV2rOVE4GjB/BpQBieKagIVTgAIUoAAFKEABClCAAhRQFXAluzBePqQ6LxoTx+YOBsyGAWVAIiagQLACTEcBClCAAhSgAAUoQIHYCoys6dWtwJHVPQHzZkAZkIgJKEABSwqwURSgAAUoQAEKUMACAkOXtOvSCpdjEkMXdwbMmwFlQCImoAAFKECBeAuwfApQgAIUoAAF1AWGN3ZjZFX0Ryn7b2yCK21CvVCvqQwovTD4kgIUoAAFKECBiAWYAQUoQAEKxFig9921US1xonAUfe+oCypPBpRBMTERBShAAQpQgAIUsKIA20QBClhBYGRND3reVxO1pnR96jQmnYFHJ6VABpSiwAcFKEABClCAAhSgAAWMLsD6UcCPQN/b6tH3lgY/KYKb1fW5Uxg+P/C5k57cGFB6JPhMAQpQgAIUoAAFKEABClAgSgLxyKbnA9Xo/nBVWEVPZo+j4+vHMPCalpCWZ0AZEhcTU4ACFKAABShAAQpQgAIUMK5A/xsb0fLbfRi6qCPoSg68tgUtf9gb0jKezC0SUHqaw2cKUIACFKAABShAAQpQgAKJLTC2cMA92thy1170vLcGw5u7MF46AlfKJFwOFyaU18NbutDzwWo037MbXZ89hYmC0bDQGFCGxcaFIhLgwhSgAAUoQAEKUIACFKCA7gJjcwfRd0s92r9zRAkcd6Hh8ZfR8MRLaLpnF9q/fQR9b25QAs3hiOrBgDIiPi5MAesLsIUUoAAFKEABClCAAhTQEmBAqSXD6RSgAAXMJ8AaU4ACFKAABShAgZgKMKCMKTcLowAFKEABCngE+EwBClCAAhQwvwADSvP3IVtAAQpQgAIUoIDeAsyfAhSgAAVUBRhQqrJwIgUoQAEKUIACFKCAWQVYbwpQIHYCDChjZ82SKEABClCAAhSgAAUoQIHpAnxncgEGlCbvQFafAhSgAAUoQAEKUIACFKBAbATOLYUB5bkmnEIBClCAAhSgAAUoQAEKUIACQQgwoAwCKV5JWC4FKEABClCAAhSgAAUoQAEjCzCgNHLvsG5mEmBdKUABClCAAhSgAAUokHACDCgTrsvZYApQAKABBShAAQpQgAIUoEA0BBhQRkOReVCAAhSggH4CzJkCFKAABShAAcMKMKA0bNewYhSgAAUoQAHzCbDGFKAABSiQWAIMKBOrv9laClCAAhSgAAUo4BHgMwUoQIGIBRhQRkzIDChAAQpQgAIUoAAFKKC3APOngDEFGFAas19YKwpQgAIUoAAFKEABClDArAIJVG8GlAnU2WwqBShAAQpQgAIUoAAFKECBaApYIaCMpgfzogAFKEABClCA2iNaHgAAEABJREFUAhSgAAUoQIEgBRhQBgnFZNESYD4UoAAFKEABClCAAhSgQDwEbC4X5BHNshlQRlOTeVHAagJsDwUoQAEKUIACFKCAaQWym5swf+vzWH/f33Dxr3+Ky3/yXffj4l/91D1t3rYX4exoj6h9DCgj4uPCFKAABYwjwJpQgAIUoAAFKEABEchtrMeaB/+Ojff8CXN3vozchjo4hoZklvvhGB5yT6vYthVb/vx7rHjkIaT3dLvnhfoPA8pQxZieAhSgAAUoELkAc6AABShAAQroIjB3x0tY//e/oqCmKuj8S44fcQeWpceOBL2MJyEDSo8EnylAAQpQgAIUoICqACdSgAIUMIfAomefxPyXXgirsvbxcSx/9CGU798T0vIMKEPiYmIKUIACFKAABShAAUMLsHIUSFABOR9y1r7dEbd+8TNPoPjk8aDzYUAZNBUTUoACFKBAPAVcEy6MD41jtHcEQ+2DGGjsQ291D7pOdKLjcBta9zajeXsjGl6oQ91T1ah+9DQq/30CJ+8/huN/O4wjfzyAQ7/di/0/34U9P9qBXd95GXVfaULRp5ej8PPLUPB/S1HwtcXI/8Yi5H1nIfJ+MB+5P5mH3J9VIOdXc5HzuznIvms2Mu+fgYxHi5H+Yj5S9+XAccqJ5OZU2PuTwT8KUIACFAhNgKmjIyCHt8r5kNHJDVjy9GNwDA0GlR0DyqCYmIgCFKAABfQUGO0ZUYLDbrTuaUatEgyevO8oDv5mL3Z++yW8+Lmn8eT7HsZj7/y3+/npDz+K5z7xBF5Qpr/0f89i++0vYOe3XsKeH2zHvjt34uCv9+DwH/bj2F8O4cTfj+L0P4+j6r+nUPtEFeqfq0XTyw1o3d2E9oOt7ial7s5F2vY8d4CY/mwhMp4sgvORYjgfKkXmg2XuADLrnpnI+ku5ElDOcgeY+d9e6A5Aiz6xAiXvXYPSN2/AjGs3o/zSC9zP8l6my/wCJUjN/fE8ZVklGP1nGdKVMlIlEK3OgL3bAf5RgAIUoAAFIhWoePnFSLOYtrxjaAgV21+aNg2A6nsGlKosnEgBClCAAtEQkFFFGU2UUcTmbQ2ofuQ0jv31EPb9bJc7EHzuk0+4A8WnP/IoXvq/57Dnh9txRAkGT//rBBqer0XHoTb0KyORMjIZjfrEIg8ZqZQRS4cycpmqBI4SQGYqgWT2XUowqgSWBUqAWSSB6K1rMeP1m84EocpzifJepsvIaNa9M5H2Uj6Sa9MBF/hHAQpQgAIU0BQorDqNnOZGzfnhzpBzKZNHRgIuzoAyIFGcErBYClCAAiYRmBybRG9NjzLyV+8+vHTfT3e6g0MJEmVUUUYTZRRRgkgJJiWolOBSgsyhtkFI0GmSpupWTbsyUulQRixTlQBURkZzfjkXhV9citJ3rEP5ZReg9Jb1KPzCMuT+vALOf5UidU8OktpSwT8KUIACFKBA8angz3cMRcvmcqHo9ImAizCgDEjEBBQILMAUFEgEgbGBMXSf7HQfNirnJO7+/jY8/6kn8Pi7HsJLX3oW+3++2314afOORvRWd0MOY00El1i0Mbk+DWnb8pB53wzk/Wg+ij61AmU3b8DMV29B8YdXIe97C5D5wAx3oGnv4mG0segTlkEBClDAKAK59XW6VSW3oT5g3gwoAxIxAQUoYDEBNieAwEjXMOQiN3LO4ZG7DmDHN7fimY8+hqc+8F9su+0F94Vt5JzEtn0tGGwN7oT9AEVydpgCtuEkpBzJgvPhEuTeWeEONGfcsAnykKBTpsk8SSNpwT8KUIACFLCUgH1iAuk93bq1ydnRHjBvBpQBiZiAAhSggHUF+mp7UfNopfsCONu+9jyefP9/8czHHnNf5Eauilr7ZBU6j7RjpHs4TggsNhwBGaWUw2Jl1FJGL2UUU0Yz5TxNeS9BpqM6A/yjAAUoQAFzCziGh3RtQOpAf8D8GVAGJGICClCAAtYR6K/vQ83jVdj7k5146oOPYOsXn8HRvxx0XwCn+1QXxgfHrNNYtuQcAYcSREowKUGlBJczXrsFhZ9d7r4CbdrOXNgHkhDRHxemAAUoQIGYCrhgi2l5aoUxoFRT4TQKUIACFhEYaOxH7VNVkAviPPvxx/HiF57G0T8dQMvORoz1j1qklWxGuAISQEogmX3XLHdgKQGmBJoScGY8Wuy+vyb4Z1kBNowCFDC/wHhamq6NGMnMCpg/A8qARExAAQpQwDwCg80DqHumBgd/vRfPf+ZJvPC5p3DkDwcgV1Ud7tT3sBjzKLGm/gQcZ0cx87+90H1/TbmnpryWe3PKPPCPAhSIhwDLpICqwGRSEgZz81XnRWPiQEFhwGwYUAYkYgIKUIACxhWQi+I0bq3D4T/sx9b/fcYdRB7+/T40vFALCS6NW3PWzCwCyc2pkNHKvO8shIxeugPMby1E5j/LkHI8E/yjAAUoQAFfgdi+7y6fpVuBXTMD523XrXRmTAEKUIACURdwTbogV1eV+zm+/NXn3bftOPDLPah7qhp9db1RL48ZUsBXwB1gPlaM3B/PQ/EHVqPsjRuQ/41FyHi8GPZu3rIE/KMABSgQY4HWhYt1KXFSGf1sW7AoYN6mDygDtpAJKEABCphcYGJ0Ai27m9yjkM9/+knI/R+rHzmNntNdJm8Zq28FgaTWVGQ8WYT8by5E6dvWo+Bri+H8bwmS2lPAPwpQgAIU0F+gY04FumeWR72g+tXrMeEIvKPQHvWSmSEFtAU4hwIUCFJArrbavL3Bfc/HF5Qgcu+PdrhHIYfaeN/HIAmZLA4CcpGf9GcLkffdBWeCy/9bAue/S3lxnzj0BYukAAUSS6DyvIui2uCRzExUbTk/qDwZUAbFxEQUSEQBtjnWAqN9o2jcWo8Dv9wNGYncd+cu1D9Xi+Gu4VhXheVRIGIB24gd6S8WIO+H893BZeH/LkPmP8qQ3KDvFQkjrjgzoAAFKGBCga7y2Th9wSVRq/mxy6/GeEpqUPkxoAyKiYkoQAEK6CMgwaIEjRI8ShApwaQElRJchlQiE1PAyAITNqS9nIfcn85D6dvXoeBLS+H8TwmSOlKMXGvWjQIUoICpBKo3bkHNhs0R1/noq65B+7wFQefDgDJoKiakAAUoEB0BOWxVLqIjh7HK4ayHfrsXcnirHOYanRKYi9EFErp+kzakb81H3vcXuIPL/K8vdp+DaR9ITmgWNp4CFKBANAROXXgpTl58eVhZjaWl48C1N6Bx+aqQlmdAGRIXE1OAAhQIT2C0dwS1T1a5L6gjI5Fymw+50I5ccCe8HLkUBcwvYBtMQsZThe6rxJbcss597mX6CwWwjduM1DjWhQIUoICpBGrXbcSOt96KYK7Q6mlY44rV2P72d4e0jGdZBpQeCT5TgAIU0EGg43Cb++qsL37+aRy564D7lh9y6w8dimKWFDC1QFKXw3112IIvL0HJ29e5D49N3ZsD/lEgNAGmpgAFRKCvuMQ92rjt7e/B6fMvRsfceRjOzsFkcjLkdiDyuqNiPk5ddCleevcHcfTKV2PEmSmLhvxgQBkyGRegAAUo4F9guHMI1Y+exvbbX8DOb73kvjorz4n0b8a5FPAWSG5Kc1/Ap+iTK1D0sZXIvH8G5PYk3mn4mgIUsIAAm6C7wEBBIao3nYd9r78ZW5XA8ZmPfhrPfOwz7tf7rr8JNes3Y0gJNCOpCAPKSPS4LAUoQAEvgbb9Le7bfMho5LG/HELXiU6vuXxJAQqEI5B6MBu5P6tA6a1rkffthe6L+4B/FKAABSgQcwGtAhlQaslwOgUoQIEgBAZbB1D1n5N4+SvPYff3trlv8zE+NB7EkkxCAQqEIiDnWzofLYbcfqTkfWuQ9ZdyJNelh5IF01KAAhSggA4CDCh1QI08S+ZAAQoYXaB1d5P7fpEyGnn8niPoqew2epVZPwpYRsBx0omc381B6TvXouC2xUh/ocAybWNDKEABCphNgAGl2XqM9TWeAGuUMAIDjX04/c/j2PrFZ7DnRzvQuLUek2OTCdN+NpQChhOQW5A8Uwi5kI+ca+n8Twlso9y0MVw/sUIUoIClBfita+nuZeMoQAFfgXDet+5txr47d+KFzz+Nk/cfQ19tbzjZcBkKUEBHgdSD2e57W5a858zhsEmtqTqWxqwpQAEKUMAjwIDSI8FnClCAAj4CEkju+cF2yKN5eyPg8knAt3oLMH8KhCyQXJfuPhy25L1r3BfzkcNjQ86EC1CAAhSgQNACDCiDpmJCClAgUQS8A0l5nSjtZjspEJmAsZa29ya7bzciF/DJv2MR0nbmGquCrA0FKEABiwjYLdIONoMCFKBAxAISPMpopDzkdcQZMgMKUMAQAhlPFKHws8tR8KWlSNueZ4g6xb0SrAAFKECBKAkwoIwSJLOhAAXMKyDBowSR8pDX5m0Ja04BCvgTSN+aj8LPL0PBV5cgdTdHLP1ZcZ6xBFgbChhZgAGlkXuHdaMABXQVkOBRgkh5yGtdC2PmFKCAYQTSnytA0aeXI//ri5G6P9sw9WJFKEABSwgkXCMYUCZcl7PBFKCABI8SRMpDXlOEAhRITIGMpwpR9D8rkf+thUg5nJWYCGw1BShAgQgFzB1QRth4Lk4BCiSWgASPEkTKQ14nVuvZWgpQQEsg47FiFH9kFfK+uwApxzO1knE6BShAAQqoCDCgVEHhJH0EmCsF4iUgwaMEkfKQ1/GqB8ulAAWMLeD8bwmKP7AauT+vAO9jaey+Yu0oQAHjCDCgNE5fsCYUMJKAJeoy2DyAQ7/bBwaSluhONoICMRPIvG8Gij+8Cln3zgQmbTErlwVRgAIUMKMAA0oz9hrrTAEKBBSofuQ0tt3+AuqfrQmY1vwJ2AIKUCDaAkntKcj55Vx3YJnxVFG0s2d+FKAABSwjwIDSMl3JhlCAAiLQfqAVO+7YimN/PYTR3hGZxAcFjCXA2phKIOVYJvK/vggFX16C1AO8IqypOo+VpQAFYiLAgDImzCyEAhTQW2CofQhH7jqAXd99GZ1H2/UujvlTgAIJIuBpZvoLBSj6+Erk/mQekhvTPJP5TAEKUCDhBRhQJvwqQAAKmF+g9okqbP/6C6h9ssr8jWELKEABQwtkPljmPgzWfX6loWuakJVjoylAgTgIMKCMAzqLpAAFoiPQcaQdu77zMo788QCGO4aikylzoQAFKBBAwN7tcJ9fWfTp5UjdmwP+UYAC4QhwmXgIuCZdkEc0y7ZHMzPmRQEKUCAWAiM9Izj2l0PY+c2taD/YGosiWQYFKECBcwRSd+ei6JMrkPPrubAPJJ8znxMoQAEKxFugp7ILJ/5+FNu//iKe/tAjeOwd/3Y/nvrgI9jxjRdx6oFj6K/vC1xNPykYUPrB4SwKUMB4AnXP1GD77S+g+tHTxqsca0QBCiSkQNbdM1H0sRXIeLowIdvPRlOAAsYT6DrR6T6K6+WvPI/Kf59A1/EOjPaNTlV0rH8Uncc6cOrB43jxC09j/893Y7BlYJ0y4ucAABAASURBVGp+KC8YUIaiFZu0LIUCFFARkC/GPT/cjsO/3xf2F55KtpxEAQpQICoCjkon8m9fjPxvL0RyfXpU8mQmFKAABcIROP2vE+6d76EcxdX0cj1e/N9n0PhSfchF2kNeggtQgAJeAnwZC4HT/zzzxdi6pzkWxbEMClCAAmELZDxa7L4abOY/ysLOgwtSgAIUCFfg6J8P4uR9R8NafHJ0Agd+sRtyscNQMmBAGYoW01KAAjEV6Knsdt8G5OT94X0xnlNZTqAABSgQA4GkTgdyfzoPBbctRnIDbzESA3IWQQEKKAKn/nEMNY9VKq8i+//IHw+geUdj0JkwoAyaigkpQIFYCsgXovuiOwd40Z1YuhupLNaFAmYXSH+mEEWfWoGMJ4rM3hTWnwIUMLiAHN566h/Ho1bLI3/YP+2cS38ZM6D0p8N5FKBAzAUGmvqx786dkEM2xofHY14+C6QABcIS4EIaAkktqci/YxFyfzIP9sEkjVScTAEKUCAyAblaa2Q5TF9aLuBz+sHgAlQGlNPt+I4CFIijQP1ztdjxza1o3h78YRZxrC6LpgAFKBC0QOaDZShURivTduUGvYx+CZkzBShgJYG2fS3oPtUV9SbJuZTjg2MB82VAGZCICShAAb0FJkbGcfgP+3Hot3sx0jWsd3HMnwIUoEBcBFKOZaLwM8uR/adZcSmfhZpUgNWmQACBUM53DJDVtNkulwstu5qmTVN7w4BSTYXTKECBmAl0n+zEzm+/jLqnqmNWJguiAAUoEE+B7P83G4VfWAZHpTOe1WDZFKCADgLxyLLreIduxQaTNwNK3fiZMQUoEEhAgkgJJiWoDJSW8ylAAQpYSSBtWx4KP7cM6c8WWqlZbAsFKBBjgcmxSV3vz93f0BewRSYOKAO2jQkoQAGDCngOcZXDXOW1QavJalGAAhTQVSCpPQUFX1uM7D/zEFjwjwIUCEtgbGA0rOWCXWg4iFORGFAGq8l0kQlwaQqcFZDRSBmVlNHJs5P4RAEKUCChBbJ/Pxv531wEe29yQjuw8RSggPEEbEFUiQFlEEhMQoFEE9CrvfXP1rjPl5SgUq8ymC8FKEABMwpkPF6Ews8vQ8rhLDNWn3WmAAXiJODITNG15NT89ID5M6AMSMQEFKBANARO/P0IDv1uH3iIazQ0p+XBNxSggEUEUo5mofBzy5DxaLFFWsRmUIACegvYk+1wlmbqVkzmzMA7uRhQ6sbPjClAAREY7RnBvjt3ofLfJ+UtHxRIcAE2nwL+BewDycj/9kLk/HaO/4ScSwEKUOCsQN7SgrOvov+UvyRw3gwoo+/OHClAgbMCcmjrru9vQ/P2hrNT+EQBClDARAJxrGrWX8tR8JUlsPc44lgLFk0BCphBoHTTDF2qKaOfJRsD582AUhd+ZkoBCjS+WIdd39uG3qpuYlCAAhSgQBgC6c8XQM6rdJzm/SqD4WMaCiSqQOHKYuQtDjySGKrP7KvmISk1KeBiDCgDEjEBBSgQqsCpfxzHgV/twfjgWKiLMj0FKEABCngJpBzLRNFnliNtW57XVL6kgOkF2IAoCyy8aUlUc0zLS8OCGxYHlScDyqCYmIgCFAhW4OT9R3HqH8eCTc50FKAABSgQQMDe5UDhF5bB+Z+SACk5mwIUSFSB/KWFWPSmZVFr/rJ3rUZyuudWRv6zZUDp34dzKUCBEARO3HsEp/95IoQlmJQCFKAABYIVyPv+AmTfNTvY5ExHAQokmMC81y1ExbULI271ivetQfG60qDzYUAZNFVsErIUCphV4Pjdh1H5EK/katb+Y70pQAFzCGTfNQsSWIJ/FKAABVQEFr95GZa8bYXKnMCT5J6Waz+xCeWXhHaVaQaUgW2ZggJaApx+VuDYXw+h6uFTZ9/xiQIUoAAF9BSQQ1/lEFg9y2DeFKCAeQXmXjMf53/jUpRsKAu6EeWXzsGF374spGU8mTOg9EjwmQIUCEvg6J8PovqR02EtG9uFWBoFKEAB6wjIRXoKP7PcOg1iSyhAgagKZM/NgYw2Xvidy7HojUtRtLoE6UUZsKckQW4Hkl6YgaI1JVj8luW45Eevwor3rkFqbhrC+bOHsxCXoQAFKCACB3+9BzWPVcpLPigQXQHmRgEKBBRI25WLgi8tDZiOCShAgcQVyJyZhXnXLcL6z25xB45X/b9rcdVdr8MlP34V1n9mCypeu8AdaEYixIAyEj0uS4EEFtjzw+1oeKEugQXYdApQwCPA5/gJpG/NR/7ti+NXAZZMAQokvAADyoRfBQhAgdAFtn/jRbTuaQ59QS5BAQpQgAJRF8h4uhB531kQbL5MRwEKUCCqAgwoo8rJzChgfYGt//sMuo51WL+hbCEFKEABEwk4HylB7o/nmajGrGpwAkxFAeMLMKA0fh+xhhQwjMCz//M4+up6DVMfVoQCFKAABV4RyPxnGXJ+ORf8owAF4iSQoMUyoEzQjmezKRCqwBPvfRjDHUOhLsb0FKAABSgQQ4Gse2ci+//NjmGJLIoCFEh0AbMGlIneb2w/BWIq8Pi7HsLE8HhMy2RhFKAABSgQnkD2n2bB+XBJeAtzKQpQgAIhCjCgDBGMycMR4DJmFnjhM09hcmzSzE1g3SlAAQoknEDe9xYgdX9OwrWbDaYABWIvwIAy9uYskQLGFvCq3c5vvYSB5n6vKXxJAQpQgAJmESj6nxVIOZFpluqynhSggEkFGFCatONYbQroLXDot3vRcbhN72KYf4QCXJwCFKCAP4Hi969Gcl26vyScRwEKUCAiAQaUEfFxYQpYU+DUP46j/rlaazaOraJA/ARYMgXiIlD4uWVIak+JS9kslAIUsL4AA0rr9zFbSIGQBCSQPPWPYyEtw8QUoAAFrCdgnRYlN6Uh/5uLYB9Isk6j2BIKUMAwAgwoDdMVrAgF4i/QebQdR/94IP4VYQ0oQAEKUCCqAql7cpCnBJWYtEU1X8NkxopQgAJxE2BAGTd6FkwBYwkMdw7j6J8OYmJ0wlgVY20oQAEKUCAqAulb85H3w/lRyYuZUCASAS5rLQEGlNbqT7aGAmELHP3zAfTV9Ya9PBekAAUoQAHjCzj/U4Kse2Yav6KsIQUoYBSBgPVgQBmQiAkoYH2B4/ccQcvOJus3lC2kAAUoQAHk/GouZLSSFBSgAAWiIcCAMhqK0cqD+VAgDgL1z9ag6j8n41Ayi6QABShAgXgJ5N45D8k1vJ1IvPxZLgWsJMCA0kq9ybbEVMAKhbkvwvOng1ZoCttAAQpQgAIhCCQ1p0KCSvAiPSGoMSkFKKAmwIBSTYXTKJAAAqO9Izj654S5CE8C9CibSAEKUCA0gbRduUpQWRHaQkxNAQpQwEeAAaUPCN9SIFEE5LzJvlpehCdR+ttc7WRtKUCBWAlkPliGzAfKYlUcy6EABSwowIDSgp3KJlEgkEDtE1VoeL42UDLOpwAFKDAlMIAObMXv8Qu8Hp9HOT6IJHwANnzA6/FJ5ONLmK+keht24z6MYAD+/h7Dd87JQ/L8GJyoUXKQZXvQhH/h//BFzIXMk8fHkYmf4tU4hqcxiQlo/T2mc/5a5Zptuhz6mronx2zVZn0pQAGDCDCgNEhHsBoUiJVA98lOHL/ncKyKYzkUoIDJBcYwhP/gdnwKhfgT3ov9+Be60QAXJuH7N4gutKMSO/A3/AZvxOcwAwfwH7iU/3zTBn7vwrP4Bf4Xc/Bf3IEO1MDzN4IBHMZj+BGugJQzgE7PrBCeXdA3fxjyT6tSOb+fA9sINwu1fDidAhTQFuA3h7YN51DAcgKTY5NKMHkEEyMTlmsbG0QBCkRfYAJjuBf/g4fw1bAyH0YvfoHrsRf/CGl5F1x4GN/A3fgIJjDmd1nJ+zd4I4bQ4zed90yXzvl7l2WW1ymHs5DzuzlmqW6i1JPtpIApBBhQmqKbWEkKREfg+L2H0XW8IzqZMRcKUMDyAlvxe7yA30bUThcmIQFpH1qDzmdMCQ/3419Bpz+Gp/A8fhV0er3zD7oiBkuYed8MpD9baLBasToUMItA4taTAWXi9j1bnmACjS/WoebRygRrNZtLAQqEKyAjfi/hLkTjrxGHUYlt0chKM4+ncSfaUaU5P9IZeucfaf2itXzO72YjqS01WtkxHwpQIAEETBlQJkC/sIkUiKrAcMcQTj5wLKp5MjMKUMDaAq04hQZo36d2I96Cbyhpfolx/BoufEdJvRiXaaJUYbvmPK0ZmSjEx/EIpIyfoh+vwf9pJUW3Uv4RPI5Q/vTOP5S6GCVtcn06cpSg0ij1YT0oQAHjCzCgNH4fmb2GrL8BBE49eBxDbYMGqAmrQAEKmEVgDtZDgsSv4wQ+gPtwFT6LJbgCWSjCIlyKt+M3yqv5sCMJ8peLGbgSn5SXqo8u1KtO15pogw3vxp+xHK+GHUlIhRPX4itYj5uh9XcUT2AS41qzp03XO/9phZnsTcZjxXD+u9RktWZ1KUCBeAnY41Uwy6UABWIj0PRyA+qffeXqiP5L5VwKUIACrwhkIBfFWIh1uAlvwHfxSTyJ76MVn8YzSoCXCfkbwzBO4yX8FR/EH/AOmRSVx2ysRwU2T8srCQ5lyi3Tpnm/acJRDKIbwfzpnX8wdTBympzfzYHjlNPIVWTdKEABgwjYDVIPVoMCFNBBYLR3BDI6qUPWzNIIAqwDBWIsIMFjIw5hK36v/Pc2fB4z8VGk47u4AM/j10EHc8FUuwSLkI5c+P7lYiZSkOE72f1+BP2YwJj7daB/9M4/UPlGn2/vTUbWPTONXk3WjwIUMICA3QB1YBUoQAGdBCSYHGjs0yl3ZksBCoQiYNa0A+jAE/gBvoIl7uDxNqzEn/Be7MDf0I1G6PVnRzJsyn/Q6c+uc/6wwF/Gk0VIf6HAAi1hEyhAAT0FGFDqqcu8KRBHgZZdTah9Qr8rHsaxaSyaAhSIkcBBPIwvYDbux2fQguOI5d8kxuFS/tOrzEn/+etVrOnyzbp3hunqzApTgAKxFWBAGVtvlkaBmAhMjk/i9D9ju/EXk4axEApQIGYCddiL/4dbMAr1C3olwQE5x/EqfBZy0Z4zF++5P2r1a8EJDOHc8yH70AqtOiGEP73zD6Eqhk6acigbcn9KQ1cSrB0FKBBPAQaU8dRn2RTQSaDmsUr0VvfolDuzpQAFEkFgK/6ghJLnBnTS9uvxdfxMCfe+gG2Qi/Wsw00oxkL0oElmR+VRi904jmem5TWJcezBA9Omeb+ROqQh23uS5mu989cs2IQzsu6diaSWVBPWnFU2pAArZTkBBpSW61I2KNEFhjuHIAFlojuw/RSgQPgCI+hHAw5oZtCEo/CMHk5gDI04jD/jfbgHH9NcJtQZLrjwJ7wHu3EfJjCGEQzgv7gDckEgrbxkxDQVwV2Z1KVz/lp1NOP0pPYUZP2dF+gB/yiQgALBNNkeTCKmoQAFzCMgwaQEleapMWtKAQqYTUAuyPMpFOIDsOHDSMFtWIEX8buoN2MQ3fhCXJp9AAAQAElEQVQN3ggp4+PIxEP4GrT+kpGCVbhWa7bqdL3zVy3UpBMzHyhD6v7gRn9N2kRWmwIUCFOAAWWYcNFfjDlSIHKB3uoejk5GzsgcKJDwAqnIxEwlPAsHwgZbOItFvMwmvBVzsCHifLQy0Dt/rXKNND2To5RG6g7WhQKGEWBAaZiuYEVMJWDQytY8dhpyQR6DVo/VogAFTCRwsTL+mInCoGtsgx034FtYiEug9teNBvdhq2rzIp02A8txLb6GJDigx5/e+etRZz3yTN+aj/QXeRsRPWyZJwXMLMCA0sy9x7pTwEug/UArGl6o85rClx4BPlOAAqELSBD1PtyLYILKNGTjw/gXrsbnMRMrVQtrwyl4zrtUTeAzcQPehKvxOZ+p575dgivwSTyJAsw5d6afKRugb/5+ijb1LOe/Sk1df1aeAhSIvgADyuibMkcKxEWg9qnquJTLQikQZQFmZyCBJbgcd+A0bsL3UY7V8B4BTIUTFdiMd+PP+C4aIecv2mDDSrxG+dcG378O1OAkXvCdrPk+Gam4Ed9Ryq/EpfgwcjEDnj8peyVei89hK/4HjyEboQc5eufvqavVntN25iLjmUKrNYvtoQAFIhCwR7AsF6UABQwi0HmkHa27mwxSG1aDAhSwkoCMPr4Kn8aXsQ+/wCh+DZf78VP04wvYhs24BalwwvO3HK/GrzDpTuNJ63neiDd7kgX9XIgKvAU/x3fQAE8+UvZH8R/Mx/mwIynovNQS6p2/Wplmn8ZRSrP3IOtPgegK2KObHXOjAAXiIdDwQm08imWZFKAABShgJoEo1TV1Xw4yHi8G/yhAAQqIAANKUeCDAiYWkCu7NvDcSRP3IKtOAQpQwHwCmTyXUvdOYwEUMIsAA0qz9BTrSQENgYbnOTqpQcPJFKAABSigk0DK4Sw4Hy7RKXdmSwHTCSR0hRlQJnT3s/FmFxhsGQADSrP3IutPAQpQwJwCzodCvxiSOVvKWlOAAv4EzBdQ+msN51EgwQQaXqjF+PB4grWazaUABShAASMIpBzLRNrL+UaoCutAAQrEUYABZRzxE6FotlE/gYnRCTRurdevAOZMAQpQgAIUCCCQwVuIBBDibApYX4ABpfX7mC20qEDLjkYMtQ1Gs3XMiwIUoEBMBa7G56duBeK5JYjn+V34Y8R10Tv/iCtogQzSnylAckOaBVrCJlCAAuEKMKAMV47LUSDOAs1KQBnnKrD4uAqwcApQgALxF7CN2ZHOUcr4dwRrQIE4CjCgjCM+i6ZAuAJ9NT1o3dMc7uJcjgIUiLUAy6OAhQUyGFBauHfZNAoEFmBAGdiIKShgOIHmnY2GqxMrRAEKUMAqAmxHaAKO006kP18Q2kJMTQEKWEaAAaVlupINSRQBl8sFHu6aKL3NdlKAAhQwh0AcRynNAcRaUsDCAgwoLdy5bJo1BeRiPAON/dZsHFtFAQpQgAKmFJDzKJPr001Zd1Y6lgIsy4oCDCit2Ktsk6UFWnbz3ElLdzAbRwEKUMCkAmnb8kxac1abAhRQFQhyIgPKIKGYjAJGEBjtHUHbvhYjVIV1oAAFKEABCkwTSH+ZAeU0EL6hQIIIMKA0RkezFhQISqB1bwvGB8eCSstEFKAABShAgVgKpO7OhaMqI5ZFsiwKUMAAAgwoDdAJrILZBOJXX45Oxs+eJVOAAhSgQGCBtJfzAydiCgpQwFICDCgt1Z1sjJUFhjuG0LaP50+G3MdcgAIUoAAFYibA8yhjRs2CKGAYAQaUhukKVoQC/gVa9zZjcmzSfyLOpYDJBVh9ClDA3AKpB7KRciLT3I1g7SlAgZAEGFCGxMXEFIifQBsvxhM/fJZMAQqoCXAaBVQF0nhxHlUXTqSAVQUYUFq1Z9kuSwmcOdyVV3e1VKeyMRSgAAViKhC7wtK282qvsdNmSRSIvwADyvj3AWtAgYACXcc7AqZhAgpQgAIUoIARBFKOZCG5Pt0IVTFvHVhzCphIgAGliTqLVU1cga4TnYnbeLacAhSgAAVMJ5C6Lxv8o0CiCCR6OxlQJvoawPabQqD9YKsp6slKUoACFKAABUQgdV8O+EcBCiSGgMkCysToFLaSAt4CfXW9GGwZ8J7E1xSgAAUoQAFDC6TuZ0Bp6A5i5SgQRQEGlFHEZFY+AnwbFYHOo+1RyYeZUIACFKAABWIlkNSWgpRjvH1IrLxZDgXiKcCAMp76LJsCQQi074/N4a5BVIVJKEABClCAAkELpO7JDTotE1KAAuYVYEBp3r5jzRNEoG0/bxeSIF0dSjOZlgIUoIDhBdJ287BXw3cSK0iBKAgwoIwCIrOggF4C/Q19emXNfClAgZgJsCAKJKZA6m6OUCZmz7PViSbAgDLRepztNZVAfz0DSlN1GCtLAQqYX4AtiKpAcl16VPNjZhSggPEEGFAar09YIwpMCXCEcoqCLyhAAQpQwIQCegeUJiRhlSlgOQEGlJbrUjbISgL9Db1Wag7bQgEKUIACCSbg4AhlgvW43+ZypkUFGFBatGPZLGsI8JBXa/QjW0EBClAgUQU4QpmoPc92m18g+BYwoAzeiikpEHOBfl6UJ+bmLJACFKAABaInwIAyepbMiQJGFWBAaYCeYRUooCbAYFJNhdMoQAEKUMBMAsm1vCiPmfqLdaVAOAIMKMNR4zKJLBCztg809cesLBZEAQpQgAIU0EMgqcsBe3+yHlkzTwpQwCACDCgN0hGsBgV8BYZaB3wn8X3IAlyAAhSgAAXiLcDDXuPdAyyfAvoKMKDU15e5UyBsgcHWwbCX5YIUMKUAK00BClhSILk51ZLtYqMoQIEzAgwozzjwXwoYTmCQI5SG6xNWiAIUeEWArygQrEASA8pgqZiOAqYUYEBpym5jpRNBYKiNI5SJ0M9sIwUoQIEYCMS1iKQWjlDGtQNYOAV0FmBAqTMws6dAuAIcoQxXjstRgAIUoICRBJJb0oxUHRPUhVWkgLkEGFCaq79Y2wQRGO4YgmvClSCtZTMpQAEKUMDKAjzk1cq9y7aBBGBAyZWAAgYU4OikATuFVaIABShAgbAEknnIa1huXIgCZhEwU0BpFlPWkwIRC0yOTUacBzOgAAUoQAEKGEHANpgEex/vRWmEvmAdKKCHgF2PTJknBQAaRCIwMToRyeJclgIUoAAFKGAogSSOUhqqP1gZCkRTgAFlNDWZFwWiJDA5FuOAMkr1ZjYUoAAFKEABNQF7P0co1Vw4jQJWEGBAaYVeZBssJzAxykNeLdepUWwQs6IABShAAQpQgAJGEWBAaZSeYD0o4CXAEUovDL6kgLkFWHsKUIACFKCApQUYUFq6e9k4swpM8hxKs3Yd600BCphagJWnAAUoQIFQBRhQhirG9BSIgcAEr/IaA2UWQQEKUIACphZg5SlAAUMIMKA0RDewEhSYLuCacE2fwHcUoAAFKEABClDAxAKsunUFGFBat2/ZMgpQgAIUCCCQOV6NU+fdhfp1j6Gj4gRGMwYDLMHZFKBAOAKuMe4oDceNy1AgTgIhFcuAMiQuJqYABShAASsJbK9txbN1R/Bo61N4cOx3uHvmHbh/zW14dNMdeHnLHTh4/g9x+rw/onHNk+iacxpjaSNWaj7bQoGYCbgGGVDGDJsFUSDGAgwoYwx+TnGcQAEKUIAChhEYGxpDd/sA6ht7cLi+B9trm/FM3WH8t/1xPDDxa9w9+3Y8sPZ2PK4EnNuVgPPw+T9C5ZY/o2n10+gur8a4Y8wwbWFFKGAogQFD1YaVoQAFoijAgDKKmMzK+gJsIQUokNgCo4Nj6GrrR60ScB5UAs6Xa5vwdP1BPNzxKO7HL3D3/NvwDyXgfEIJOHcoAeeR83+Mqs1/RcvKZ9FbVodJ+0RiA7L1CSswOcZ1P2E7nw23vAADSst3MRtIgYQVYMMpEHOBkf5RdCoBZ40ScB5QAs6XahvxVMN+PNT1X/w96U78bfHX8OC6r+Opzd/ErvPuwNHzf4LqTXejdfnz6C1phAuTMa8zC6RALAQmRsZjUQzLoAAF4iDAgDIO6CySAhSgAAV8BRLj/XDfCDpa+1DV0I19dT3YWtuAJxv34t89/8HfHT/G35Z9Df9c/3U8rQScu7d8E8fOvxO1G+9B29Kt6CtsUZBcyoP/U8B8Aq4R7iwxX6+xxhQIToABZXBOTEUBClCAAhTQXWCodxjtLX2oVALOvfXdeLG2Do837cG/+v6Fe9N/gL+t+Cr+vf4beEYJOPcqI5zHz/s56jb8He2Lt2Egt133+k0VwBcUCFFgcoiHvIZIxuQUMI0AA0rTdBUrmkgCqbmpidRctpUCFAhGQBmcHOweRmtLL043dGO3MsL5Ql0NHmvehX8O/AP35HwPd6/8Kh7acAee2/wt7N9yB06e9wvUb3gAHQt3YCC7M5hSmMaCAkZo0uQ4A0oj9APrQAE9BBhQ6qHKPCkQqYCNhwZFSsjlKZBoAq4JFwa6htDS3IOTDV3YWd+D5+qq8Wjzdjw4dD/uLfgu7ln1NfxHCTifVwLOA1u+iVNbfomGdQ+ia95uDDl7Eo2M7Y2hgCuJv2tBcjMZBUwnwIDSdF3GCieCwMQkbz2QCP3MNlIglgKTY5Po7xxEsxJwnlACzh313Xi2vgqPtL6MB0bvxT0l38a9q7+Ghzd+Ey8qAefB876F01t+jca1/0JXxR4MpfXHsrosy2ICDCgt1qFszlkBPokAA0pR4IMCBhNIzkg2WI1YHQpQwOoCE6MT6OsYRFNTN44pAef2ui48U38a/23bigfG7sG95d/E39fchkeUgHOrEnAePu/bqNz8GzStfghds/djxDFodSK2LwIBBpQR4HFRChhcwDQBpcEdWT0KRFWAAWVUOZkZBSgQBYHx4XH0tg+goakbR5WA8+W6TjzdcAoPd7yAByb/insq7sB9a2/Ho5u+iZe3fBuHz/sOqjb9Di2rHkZP+SGM2oejUAtmYUaBiYwxuGwuM1addaYABYIQYEAZBBKThCzABSIUcE1MwuHkKGWEjFycAhSIocDY4Bh62vpR39iNw/WdeLmuA081nsBDnc/hPvwJ9yz6Ou5fdzseU0Y3tykB59Et30X1pv+HlhX/RU/ZEYzZRmJYWxYVS4GxvMFYFseyKECBGAswoIwxOIujQDACrkkX7Kmx+ngGUyOmoQAFKBCZwGj/GLpb+1GnjG4eUgLOrfXteLLxGB7qfhb3Jd2Fe5Z8HQ+s/zqeUALOHUrAeWzL91Gz8Q9oXfYo+kqPY9w2GlkFuHTcBEazGFDGDZ8FUyAGAtxijQEyi6BAqAKTk5MAr4gXKltipGcrKWBRgZG+UXS19KFGCTgPKAHni/WteKLpKP7d+zTuTf497ln2dTy44Rt4csu3sFMJOI9v+QFqN9yFtqVPoL/oFCZs4xaVMX+zRlP6zd8ItoACFNAUYECpScMZFIifgIxQTrq4cRS/HmDJFIiOAHOJnsBwzwg6mntRXd+F/UrA+UJ9Cx5vPoJ/Ns6NqwAAEABJREFU9T2Be1J/g7uX345/bvwGnlKCzd3K48SWH6Ju/Z/Qtvgp9OdXYtI2Eb3KMKeQBIYHGFCGBMbEFDCZAANKk3UYq5sYAhJQjg7zEKHE6G22kgIUiIbAcPcw2pt6UaUEm3uVx/P1zXis5RD+NfAY7nX+GnevuA3/2nQHnjnv29ijBJwnN/8Idev+go6Fz2AwtxouTEajGsxDRWCotVdlKidRgAJWEWBAaZWeZDusJTDpwlBPn7XaxNZQgAIUiJOAy6V8p3YNo62xB6frOrFHCTifa2jCY60H8ODQI7g755e4e/Vt+PfmO/CsEnDuVR6nNv0YDWv/ho75z2Mos04JOF1xqr35ix3u0+P3zPwubAEFrCLAgNIqPcl2WErA5ZrE+DiveGipTmVjKEABwwq4JlwY7BhCa0MPTikB527l8WxjIx5p24cHR/6Du4t+jnvX3IaHNn8TzynB5r4t38LpzT9F45q70TnvBQxnNBq2bfGu2FjBEIPxeHeCEcpnHSwtwIDS0t3LxplVQA55nXSNwWazmbUJrDcFKEABywhMjk2iv30QLQ3dOKkEm7vqu/BMQz3+274X/xh9CHeX3Yl71t6Gh7d8Ey+c/20cOE8JODfdiaZV96J77ksYTm2xjEWoDRl1DoS6CNNTgAJxFgi1eAaUoYoxPQViIOBynTm0KjUvNQalsQgKUIACFIhEYGJkAv1tA2iq78bx2k7sqFMCzsY6PNy5G/eP/xP3zP4J/r7uNvz3vDMB50El4Kzc9DM0r7wP3bO3YSSlPZLiDb3sUFKPoevHylGAApELMKCM3DCCHLgoBdQFZIRS5jiyk+WJDwpQgAIUMLHA+NA4elsH0Fh3JuDcrgScTzfW4j9dO3H/5D9wz9wf4b4Nt+MRJdDcqoxwHlKeqzb9HC0rHkDvzB0YTek0besH+7tNW3dWnAIUCE6AAWVwTkxFASCGBp6AMikzhoWyKApQgAIUiIvA2OAYepr70aAEmkeVEc5tyvNTjTV4qHs7/m67H3fP+yHu3/h1PKoEmi+d/x3Ubno3qjf9Aq3LHkRf2W6MOYwbtA20dcXFlIVSgAKxE2BAGTtrlkSBoAU8h7wO9vCHOGg0n4R8SwEKUMAqAmP9o+hu6kO9Emgeqe3A442FeLKxGv/ufRn3Jt2Luxf+AA9s+joeO/9beFkZ4azf/C7UbPoVWpf+E33FezGWHJ/bdowVD2EMQ1bpBraDAhTQEGBAqQHDyRSIq8Cky118e2U9kjMc7tf8hwIWFmDTKECBCARGe0fQ1diHutouHFZGOB9tKMITjZX4d99LuDflbtyz5Hv4x6Zv4HEl4Nx2wXfQIAHnxl+jbem/MVB4AONJ/RGUrr3oaG6f9kzOoQAFLCPAgNIyXcmGWEnAc8jr5MQkMsudVmoa20IBCphegA0wm8BI9wg6G3tRqwSch2o68IgEnE2n8a++F3F32l9wz7Lv4h+bv4EnlNHN7cqjccu7ULfxN+hY8h8M5B/GRNJgWE0eTmJAGRYcF6KAyQQYUJqsw1jdxBDwHPLqbq1jwv3EfyhAAQpQgAIhCwSxwHDXMDobelGjjG4eVB7/rS/CY02n8GD/87jH+Sfcs+I7eHDLHXjygm9jpzLC2bTlVtRt+B06Fj+MwZwjmLSPqJYyOMArvKrCcCIFLCbAgNJiHcrmWEPAM0IprRnqj8+5L1I2HxSgAAUokNgCsoNzqGMIHfU9qK7pxH5lhPPh+mI81nwCDw48h7tz/4R7Vn0T/1QCzqeUgHOX8mg571bUb/g9OjoaExsvjNZzEQqYUYABpRl7jXW2vIBrcnKqjV21jTyPckqDLyhAAQpQwEgCrolJDLYPoV0JOKuUgHOf8niorhgvZTTBPnDmegBGqi/rQoEoCjCrswIMKM9C8IkCRhKQPcKe+owODcM5I8Pzls8UoAAFKEABwwtMQv0wWMNXnBWkAAVCFjBHQBlys7gABUwucPYqr55WaJ2f4pnPZwpQgAIUoICRBDrrGo1UHdaFAhTQUYABpY64iZo12x25gMsnoOxpbY08U+ZAAQpQgAIUiIFAekk6Bvu6Y1ASi6AABYwgwIDSCL3AOlDAR8D7kFeZ1dvcBvmBltdRfjA7ClCAAhSgQFQF7GmvXAcgqhkzMwpQwJACDCgN2S2sVKIL+I5Qioc9nRc3EIfEfrD1FKAABYwv0NPSYvxKsoYUoEDUBBhQRo2SGVEgegJJKcnnZDbY03XONE6gAAUMLMCqUSABBZKdyRjoPvf3ypZtS0ANNpkCiSHAgDIx+pmtNJmAWkDZ3dyM5IxzA02TNY3VpUDMBZr6tmNn/fdUH1Wd/415fVigMQVYq+gIOHLscOHcQ17t2dzkjI4wc6GA8QT46TZen7BGFIBaQOlyTSK12EEdClCAAhSggGEF+rvbVetmy4nqCKVqGZxIAQrER4ABZXzcWSoF/AqoBZSywGBfhzzxQQEKUIACFDCcQFphGvo621TrxUNeVVkSZCKbaXUBBpRW72G2z5QCWgFlV0MTnOWZpmwTK00BClCAAtYWSMrSbh8PedW24RwKGEogjMowoAwDjYtQQG8BrYBSyrVnjMsTHxSgAAUoQAFDCfR1tGrWhyOUmjScQQHTCzCgjF8XsmQKaAr4Cyi7mpqQnMaL82jicQYFKEABCsRcIKsiC72t6oe7QvnJsjl5DmXMO4UFUiBGAgwoYwTNYswuENv6p2WnaxbY39aJrAoe9qoJxBkUoAAFKBB7gdQxzTJ5uKsmDWdQwBICDCgt0Y1shNUE0vP9B4xjrkHTNdkFF7qHK3Gi/X7savjB1C0c9jbeidOdD2Fw7Mye7bGJAexv+vXUfO/bPVT53OJBM23997C74ccYGG05xymUW0j4y/9Y2z2YdI1C0lR3PTbVJmnbkda/oGvouNJilzuNpPVuh/fr7uHT59RRpnmn8X4teUm55yzkNWHSNYZOpfxTHf/CvqZfnGMp5odb/oj6nhcwPH7u/eK8slJ96VJaNjDahNrup3Cg+XdK/t9XHp7bcnxfmfYbVHU+gp7harhc594+QDVTr4l65+9VFF9SgAJREEjJSkFHTZ1mTjzcVZOGMyhgCQEGlJboRjbCagIpmWmqtw7xtLPtdDVy5ud63hr+eXSiD8da/4aT7Q8oQUbVtCBjfHIYnYPHcLjlLiXAeU4JVSYM3x5PBUfGe3Gs7W60DRyYapMEUBJsSaBpg82TNCbPUnZz307sbfwZTnf8WwlqT7gDXt/CxXxwrBVNfdtwUAkIj7T+GUNjHb7JVN/3jtSeXeYvaOnfgxF3QOrySutSpvWgffCQsvPgPuxtulPp36NKv3qn8UoOwPud3vl7l8XXFKBAdATSSh0Y7OrVzIwBpSYNZ1DAEgIMKC3RjWyEFQX8jVKO9A3BnhX6yE88nEYnenG87V70jzYGLL6pbwequx5XRvXGA6aNdwKXawKNSkCmNsLnSHIiJ21eTKs4MTmijPT+B3U9z4bsNzDajEMtf1ACv2OadZZgtaF3q7svR8a7NdP5zpiYHHXX63THQ5A6+s73vNc7f085fI5YgBlQ4ByB7pamc6Z5T+Ahr94afE0B6wkwoLRen7JFFhHwF1BKE1tPVyItP01eGvbhwiQae18K6bDKnuEqjE8OGrZNnooNjDUrAdhRz9tpz1mps5CSnD1tmp5vJl0StD2kjEgej6AYFyq7/ou+kXrVPJr7d7n7UnVmEBPlEGAJdiVwVEuud/5qZXIaBawvoH8LnbMytC/Gc7Z4W05sj9Y4WyyfKECBGAkwoIwRNIuhQKgC6XlOv4sMtPUgtdjhN028Zw6PdaJz6ES8q6FL+VqBkRRWmLECNsTu67W1f7/7UGJE+CejrhL0+Y4kdg+dQn3P8xHmDvehwW2DB87JR+/8zymQEyhAgagJDA4EPlyeh7wGyc1kFDCpQOy2eEwKxGpTIF4CgUYopV5dzQ3yZNiHXJTFNzjxrmxx5hqsnfFRbCz/LJaXvBNpyfnes035WtqQ4SiOWd3lXE05h1OrQJvNjjm5V2DdjI+7neVZ3st0tWXk/E/vw5Ol/+TQXkD9HMhkezoWFFyHDTM/jQ3ln8HiwpuRkpSllrV7Wkvf7mnndeqdv7tQ/kMBCugikFaYiq7GwKczJJUl6VI+M6VAPAVY9isCDChfseArChhKwFkU+JDJ3uY2ZM71P5IZz0YNjbVqFp+TVoFZOZdBAhJJJEHYgoLrp97LNDM8pN7LS251B2tryj6M+QWvgyMpdn0iAeDweKcGlQ3z81+H4sx1SLKnutPIs7yfrdjbbQ5kKMFvkXM15ua9GsuKb3EH+NI3OPs3NNaGQZWr5cpsmy1JCSZfj7z0xbApgasNNmSnzVWmXQ8pR9L4PqSuUmfPdL3z95TDZwpQIPoCY5MDQWWatIABZVBQTEQBkwqYIKA0qSyrTYEIBTJLc4PKob/nzO02gkocw0RyXt/IRK9midmpc2G3JU+bn+4oRI4SkEybaOA3dpsDc5VALMNR5K6lBJIZSoDmfhOjf4bG2zVLEsscjYsDSVC5fuYnICPDc/OuQpFzJZwpZUi2p0/Lr3+0WRmbVL8AVHbqHGWZ0mnp5Y3kk5e+UF6qPvpHX7mAh975q1aAEylAgYgFHM5kdDapn3Ptm3nSXAaUviZ8TwErCdit1Bi2xQACrELUBDJLcoLKq7upCc7ZGUGlNVKiNEeeanXSHWeCM9WZBpsoF99JdxTEtVZynqpWBTIcJbDbpgftWmm1pg/5GWXOSp2pmX+an8OXxyb6porTO/+pgviCAhSIroBzFHLedaBMk2YnwZZhC5SM8ylAARMLMKA0ceex6tYWCHaEUhQG+rRHqWS+1iMRp8ttLKLVbn8BVSRlTEyORLL41LJJ9pSp1/q80HsjUe/89VFhrhSwukBqfiraa2uCaiYPdw2KiYkoYGoBBpSm7j5W3soC9iQ7gjmPUgxklDJzjtFGKe2w27SvQjs81iVVP+ch59idMzGKE0YneqKWm79RuEgKkXt3qiwfxiT1C+mEkZHGImbPX6NZnEwBCvgVsGUoo5NQPxTed8GkiiTfSXxPAQpYTIABpcU6lM2xlkCwh71Kq3u7WuTJMA+7LRlpydrngfaOVGPSNQ7vv5HxHs37IHqnC+b1pGsMw+Md05KOTvRBztmbNjGCNzZb5BtK/SPTr5A46RqFXB032Go5/FxRtW+k4RxjT75DY+3Y3/RLHGj+LU53/BtNfTvc5Y5O9MPlmvQkQ5qfQ3r95699bq93nfXOf6ohMX/BAilgTQHnTCeaT50KunFJPH8yaCsmpIBZBexmrTjrTYFEEAjlsNfe1lZkzjXWKKVctEWrn3qGq1DT9TjGJ4fcSQbH2nCq458YGe92v4/GPw29WzF49hzAESVYrel+UslffWQ0GuWFk0frwF4lkKuCS/lPLOp6nlOC6rqgs/J3DmfvSA0GRpvPyUsCxpb+3ZDgcVw4Zc8AABAASURBVETx7hw6jnql3BPt97mDzNOdDym1ORNUOlPOveiOJ0Ot/OUqrt3DlZ5k5zxnpZZPTdM7/6mC+IIC/gQ4L3iB9JHg0yopkxhQKgr8nwLWFrBbu3lsHQXMLZBdHtoFX7rbjHVfSmdKGdKSte8t2T54GHsbf4ad9d/D4Za7poK/YHvNZrMjya59WK0ES4db/ujO/0Dzb9A9FPxe9WDrEDid3e+hv3K+5In2+7Gr/vtui9b+fYGz9EqRmTITKUmZXlNeeSkXzJC8xXny7GiwjNLWdD8Bf/euzJfbgODMz4PTUQrpx1dyfeWV5C87AbqUgNSljGpKUNw7XK3sGPgXpF2vpHzlVbqjEBkpJVMT9M5/qiC+oAAFIhbImZ+DhkPHg87HlmtD0qwkRPuP+VGAAsYSOLPFYKw6sTYUoMBZgaIlM86+Cu6pv6MTmfOMM0rpSHKiJGs99Pqz2xxISQruarh61SFQvnZbshJUax/6iwj/UpNzUOhcqZnLpGsMVZ3/xe6GH7kD6/1Nv/IbTGalzkJu+ryp/JLsqZiRtUV5b1Me5/4vo6qnOv6NXQ0/gATFx5VRztGJV67i6rtEWdZmOOwZU5OTdM5/qiC+oAAFIhYYhfZnWy3z5LnJapM5LbEE2NoEEGBAmQCdzCaaVyB/QSkcGSkhNaC9rgppBWkhLaNn4qKMVShyrgqqCAkuJKAJKrGSSIK13LQK5VXw/9ttDiWxenCkzNDlf617QWoVZoMdNlvwe/VLMzfC3+HFCPIvSQnuZuVcArtt+jon9S92rg4yF+1ksh7kpy85J4He+Z9TICdQgAIhC+QszEbT4ZMhLZfEw11D8mJiCsRfILwa2MNbjEtRgAKxEihYNCOkoob7+pFcoPfVN4Ovks1mx+zcK1CSucHvQsn2dCwoeD1yQgwQ8zKWQA6j9Jv52ZmpyblYWHgDUvxcyOZs0qg+SZCcmzY/qDyTlKBufsF1yEwJvt9lmXn5r0VW6ivnJgZVmFciuxJoz8u/FmqHt9rO9mFp1kavJUJ7WaQEpLIeSF6+S8o0madX/r7l8T0FKBCaQHJGMjpbgj+325N7EgNKDwWfKWBpAbulW2fgxrFqFAhWoHBRWbBJp9LVHziCnIXGORTUbktWgsrLsLzkVuQrAaBdCV48lZVgcFbOpVhV+n5llG22Z3LQzw57BiSYChQkOlNKsbjwjUhPLgw672gltCvtn5P3KiVYK/WbpbRB6piTNsdvOrWZjiQnFhXejHJlhNGmBIBqabSmSfC6vOSdyE175VBX37SSp/TT4qI3QQJz3/la75OV/pmvBKrSfrvioJXOZrNDz/y1yuV0ClAgsEBqWTL6WtsDJ/RJkcSA0keEbylgTQG7NZvFVlEgqgJxzaxwcfAjVd4VHRnvgs0e20M7vctXe53hKML8/Ndh/cxPYGP5Z92PFSXvgoxMJdnPHGY5MTmqtqjfaRmOYqwoebc7mEpJyobnT4IUZ0qZMvJ5HZYWvU0JhHI8s2L+nJKUhSVFb0FF/msgQfQrFbAp74swRxnFXVn6HjhTSl+ZFeIruxKwlWVtwroZH4eMchZkLFXanAubbfpXvbxPS86HpF1Z+l4sLX4b0pLzgiotO3U2ZJllxbcoo87rlPxlOe/1zKZMy0Fhxgol37diTdmHkK/UwwabIfIPqhJMRAEKTAlklGag4fCRqfehvEhiQBkKF9NSwLQCdtPWnBWnQIIIFC6ZAUfGmWArlCY3H61C/qrcUBaJetru4dPY23gn5Eqr1V2Po23gIOSWEmOTg5ArgvoWOOkax+BYi+/kqffe9y+cmnj2hQSkEiCtLvuAO1CVgHXDzE9DAp88uWrp2aDKkeTE6rJX0kg6z6NCCfbOZud+8pdWlskN8jBWd2bKP3ZbshJoLVeC33dN1XFj+WeU97eiOHMd7DaHkgrKc4oSfL7ZK82Z4HujEoQvKXqze747ocY/kk++0uZ5ysjgqtL3QRxkWc9D3q9UglcZzQw2kPQuygYbnCllyqjzFcrI8nuVen5GeXjq+Bll2vuVwPkaZKbMhO2su/fygV5HO/+yrM1e9fPU88xzhU+fB6ob51Mg0QRGXT1Kk0M/jaJ880LYcm3KsvyfAhSwugADSqv3MNtneoHkVAcKwxylbG+oQdbs7LgajE8OK0FiqxJM7kd116M40voX7Gv8OQ42/859v0WX68z9DuVqoQ29L7rvyahV4UwliNGax+kmFWC1KUABwwo4Z6WjvaY2rPrN2rIgrOW4EAUoYD4BBpTm6zPWOAEFStfMDavVPXVtSCmJ3x5ihz1TGU07M+rm2wC5R+Sxtnuwq+EH7ttZyP0om/t2+iabep+WnO8eFZuawBcUoEDMBVhg4ggkZySjvaE67AbLCGXYC3NBClDAVAIMKE3VXaxsogqUrQ4voBSv0y/sQcHqAnkZ80e6owByzl00Cpb7WcohqNHIi3lQgAIUSACBiJroKHRhZLA/rDzK1lUgKSU5rGW5EAUoYD4BBpTm6zPWOAEFssvzUbxiVtgt72ioQkapM+zlw13QbkvGjOzzkGRPDTcL93LFzjUoyljlfs1/KEABClBAX4HsBdloOnEi7EJmbV4Y9rKJuyBbTgHzCjCgNG/fseYJJhDJKGV3fRvs2WNxEZOLtywrfjucYVy9VAJSufrp7LwrYQvj4i5xaTALpQAFKGBigbSCdHR3hH7PSe8ml2/m+ZPeHnxtQQE2aZoAA8ppHHxDAeMKlK4J/d6E3q2pP3AU2QuyvCfF7LVcSXRp8S2QW3vMyD5fCS7LkGzPOKd8CRrlHoeFGSuwqPAmrJ3xMffVT22wnZOWEyhAAQpQIPoCqWU29DaFfs9JT03K1lYgJTPN85bPFKBAAggYPaBMgC5gEykQnEBeRTEKF5UFl1gjVXPlCaTmRXb4qUbWASfblKBQzqmcmX2B+1Yea2d85JxbOcjtLFaVvg8V+dcgJ60CdhvPwQkIywQUoAAFoiRQuLYQNbsORpTbjHUVES3PhSlAAfMJMKA0X58ZuMasmt4CpWFe7dVTr9HBQUykDnre8pkCFKAABSjgFsgsz0Jnc437dST/lPN2IZHwcVkKmFKAAaUpu42VTlSB8k2Rn5fSXl2NzHnpQKIist0UoAAFKHCOwERKPzqrms+ZHsqEsrUVSM/LDGURpqUABSwgwIDSAp3IJiSOQO7cIpRFOEopWvVHDiFrDn/0xcIsD9aTAhSggF4CzvlpaDpyKuLsy9bOjTgPZkABCphPgAGl+fqMNU5wgZlRGKUUwu6uBqTmpclLPihAgegKMDcKmEYgozwdDYcPR6W+M9bPi0o+zIQCFDCXAANKc/UXa0sBlG+aD4cz8gvr9LW2Iyk/PrcSYTdSgAIUMI5A4tYkJduB5tPHowJQtrYCmSU5UcmLmVCAAuYSYEBprv5ibSmAtFynElRGfi6lUDYePoHc5dnykg8KUIACFEgwgf6BVky6orNjsSxWh7smWB+xuRQwgwADSjP0EutIAR+B8o3zfaaE/7buwAHkLskLPwMuSQEKUIAC5hPIHMXgQGdU6p2ak4FZWxZGJS9mYi0BtiYxBBhQJkY/s5UWE5DzKPPmFkWlVRNjE+jurIWzzBmV/JgJBShAAQoYWyApG+hur4taJeddthzp+bzQW9RAmREF4iMQdqkMKMOm44IUiK9AhfIDHq0adNe2YsTWjaSUpGhlyXwoQAEKUMCAAqkFDnS2VkWtZsmpDsy7fEXU8mNGFKCA+QQYUMajz1gmBaIgIAGlszh6F0Bor6xFUsl4FGrGLChAAQpQwIgCyRnJaGs8BRcmo1a9isuXI2sGT5uIGigzooAJBRhQmrDTWOXYChi1NEdGKuQwo2jWr/VkJdLKOUoZTVPmRQEKUMAoAl1dVZh0RXfH4bzLODpplP5lPSgQLwEGlPGSZ7kUiIJAxWXLkZIZ3XtJNp86Aeec9CjULi5ZsFAKUIACFFARGLa3YsI1qjIn/EnyG5Q3rzj8DLgkBShgCQEGlJboRjYiUQUyCrOiPkoplg3HDyFzFi/SIxZ86CnAvClAgVgIJJeMY3iwL+pFzeO5k1E3ZYYUMKMAA0oz9hrrTAEvAdlDbLNH/6Ncf/IAnDMZVHpR8yUFEluArTelgKMIaK+piXrdZ52/CEVLZ0Y9X2ZIAQqYTyD6W6HmM2CNKWBqgZzZhZh/5Upd2tBw+gDSizN0yZuZUoACFKCAfgKSc0qJHW11p+Vl1B/zeO5k1E2ZIQXMKsCA0qw9x3pTwEtg4TVrkJzm8JoSvZdNtQeRmhfd8zSjVzvmRAEKUIACagKpJclorTmpNiviaTPWVaBs7dyI82EGUwJ8QQFTCzCgNHX3sfIUOCOQM6sAC69Ze+aNDv+2NB2GI1OfgFWH6jJLClCAAgktkFbqQEvNcd0MKnjupG62zNgMAqyjrwADSl8RvqeASQUWKaOU6fmZutW+rf0Y7A5+ZegGzIwpQAEKREEgrSQFzdXHopCTehbFy8oxa8tC9ZmcSgEKJKSAobcOE7JH2GgKhCkgwaQElWEuHtRinX0nYbPbgkrLRBSgAAUoEFuBtOJUNNcc1bVQjk7qysvMKWBKAQaUpuw2Q1aalTKAgBz2Koe/6lmVrsFTSE5L1rMI5k0BClCAAiEKpJekobn2SIhLhZY8f34JKi5dFtpCTE0BClhegAGl5buYDUwkgeQ0BxZesyaIJkeWpL37OFKyUyPLhEtTgAIUoEBUBJyzM9BUczgqefnLZOkNm/zN5jwKUCBBBRhQJmjHs9nWFVhw1WoUr5ilewNbW48grTBd93JYAAAiUIACFNAQyF6QjYYTBzXmRm+y3J6K505Gz5M5UcBKAgwordSbbAsFzgosed36s6/0fWquP4SMUqe+hTB3CphMgNWlQKwE8lfkofbQXt2LyyjMwrI3bNa9HBZAAQqYU4ABpTn7jbWmgF+BGevnoeLS5X7TRGtmY/UBZJbrd3XZaNWT+VCAAhRQETDtpKL1RajctSsm9V+uBJPOouyYlMVCKEAB8wkwoDRfn7HGFAhKYLEySinnVAaVOMJE9af2I2dhToS5cHEKUIACFAhGoHBdAU5u3RZM0ojTlG9eiPmvWhVxPtHJgLlQgAJGFGBAacReYZ0oEAWB3DmFkKAyClkFlUXNwT0oXJsfVFomogAFKECB8ARyV2bh1Es7wls4xKVkp6SMToa4GJNT4IwA/00YAQaUCdPVbGgiCsi5lNnlBTFr+qmXd6JoM4PKmIGzIApQIKEEnAuTUb1zX8zavOzGzcibVxyz8lgQBSgQP4FISmZAGYkel6WAwQUcGalYdsPGmNby5HM7kbeW51TGFJ2FUYAClhaQ2zTZS4bRcPB4zNpZvLwcy27kbUJiBs6CKGBiAQaUMe88FkiB2ArMvWQZFl2zNqaFVr28HxmLkpCSkwr+UYACFKBA+AJZc7LRM1iNzpqG8DMJY0le1TUMNC5kiLx6AAAQAElEQVRCgQQVYECZoB3PZgcpYJFkq952IQoWlcW0NY0HTmDC2YeM0oyYlsvCKEABClhFIG9ZHuqO78VI/2BMm7Tkug0oXTUnpmWyMApQwLwCDCjN23esOQWCFpALK6x+20WwJcX2I99RWYee3lpkz8sKuq6RJOSyFKAABawikL86F1V7YnNbEG+znNmF4OiktwhfU4ACgQRiu3UZqDacTwEK6CYg58OsVkYqdStAI+OBzh7UHtmH7EU8r1KDKFEns90UoICKQHJ6MnJXOVG5fbfKXP0nyVVdU5w8XUF/aZZAAesIMKC0Tl+yJRQIKCCHMc0+f3HAdHokqD2wH84F3EjRw5Z5UkB/AZYQC4HM8iykznaheseBWBR3ThkVly3H7Avi8xtxTmU4gQIUMI0AA0rTdBUrSoHoCMj5lJklOdHJLMRcGg4dQcrMCaTmpYW4JJNTgAIUsLZA3tJ8DLla0bD/ROQNDSOHwsUzsPbWS8NYkotQgAKJLmBPdAC2nwKJJiDBpASV8Wp36+lqDI43I3N2ZryqwHIpQAEKGEqgcE0BmqqOoON0Y1zqlZKZhvXvvRw81DUu/GCpFDC7AANKs/cg60+BMATksFc5/DWMRaOySF9bBxpOHEDmPF4BNiqgzIQCFDCtQPbSDJzatgPD3QNxa8OmD12FvIriuJXPgilgIgFWVUWAAaUKCidRIBEE5AI9xctnxa2pLrhQf+QgUma6kJKdErd6sGAKUIAC8RBwljmRXDqK2r0H41H8VJlr33kJyjcvmHrPFxSgAAVCFTBuQBlqS5ieAhQISUBuISJBpdxSJKQFo5y49XQlegfq4JzF0coo0zI7ClDAoAJZ851oqjmM9uq6uNZw4TVrsfh16+NaBxZOAQqYX4ABpfn70BAtYCXMKVCwqAzxPJ/SozY80I+GkweRVp7kmcRnClCAApYTkKMxUstdqDt8AJOTE3FtX/78Eqx/z2VxrQMLpwAFrCHAgNIa/chWUCAUgWlpFyl7qOdesmzatHi9aT51AhPOHqQX8yqw8eoDlksBCugj4Jydgd7BerScqtSngBBzveAzrwtxCSanAAUooC7AgFLdhVMpkFACGz/4KpStrTBEm/s62tFcexTps3he5ZkO4b8UoIDZBdJmJaPhxEEM9/cZoimX3/ZGOIuyDVEXVoICFDC/AANK8/chW0CBiAWSHEnY/NGrkTunKOK8opGBC5NoOnkUtoIhZJbz9iLRMGUeMRJgMRTwEsic5cRkZi+aTx73mhrfl+vfdwWKl5fHtxIsnQIUsJQAA0pLdScbQ4HwBdJyMnCBwQ6B6mpoRP2p/che4kRSanL4jeOSFKAABVQE9JrkyExB5sI01J88gN72Nhjlb/b5i7Dw6tVGqQ7rQQEKWESAAaVFOpLNoEA0BLLKcnHVd98WjayimkftvgNIKh1G3tK8qObLzChAAQpEW0C+p+Rc8PqDh6OddUT5yU7D8z91bUR5xHlhFk8BChhUgAGlQTuG1aJAvATy55Xg0i+/IV7Fa5bberwGtUf2o3BjHtILMzTTcQYFKECBeAhklDqRvzYbVXt3obOmMR5V8FvmtT97t9/5nEmB6Aowt0QSsCdSY9lWClAgOIHS1XOw5h0XB5c4hqkmRsZw6oVdmMjqRcGqghiWzKIoQAEKaAvkrcjF4GQzKl/eq50ojnMuv+1mJKfzQmdx7AIWTQFjC0RYOwaUEQJycQpYVWDJdRuw9PUbDdm81qM1OL1jB7KWpiJzJi/aY8hOYqUokAACuYtzkb7Ahqpdu9Fd22rIFssRJ8XLZxmybqwUBShgDQEGlLHtR5ZGAVMJrL7lIiy8Zo1h61y39wja208hZ0mWYevIilGAAtYTyJqVjdyVTtQc2IOmQ6cM28CL//f1kCNODFtBVowCFLCEAANKS3QjG6GPAHMVgfXvuRwVly2Xl4Z8DPcMoGbfPiSVjCBzNkcrDdlJrBQFLCKQkp2KwnX56O6vRvXOA3C5XIZt2YWfvQ4z1s8zbP1YMQpQwDoCDCit05dsCQV0E9j8kasx67xFuuUfjYw7aupRf2I/0mcnwZHpiEaWzIMCFKDAlEDhukLYiwZx6qWd6GvqmppuxBfnf/K1KN+8wIhVY50oQAELCjCgtGCnskkU0EPggk9fi7J1FXpkHdU8m06cUEYPapC1IAN2B7/iooobxcyYFQXMIlCwohC5azOUQHI7mg9XG77aWz5+DWZfsNjw9WQFKUAB6whwa8s6fcmWUEB3gUu+eAPMcHGHseEh1B06iMmcPuQuydHdhQVQwOICCdm87Lk5KD6vAI1Vh1H98kFTGGz68FWYe/FSU9SVlaQABawjwIDSOn3JllAgJgKX33azKYJKweiub0b1vj3IWGBH/rJ8mcQHBShAAb8Ccp5k6YWlGLa14sQzOzDU0e83vVFmbnj/lZh3+QoARqkR60EBCiSKAAPKROlptpMCURQwU1ApzW48dBJV+3Yhb10W8pYwsBQTPihAgXMFijeWuG8DcuzJrWg9Wn9uAoNOWffuy7DgqlUGrR2r5VeAMylgAQEGlBboRDaBAvEQMFtQ6Zp0oeqlfWiqPoy8NVnImp0dDzaWSQEKGFAgZ2EuMpc6cOKFl1Dz0mED1lC7SmveeQkWvWatdgLOoQAFoibAjNQFGFCqu3AqBSgQhIDZgkpp0nD3IKq27UNL41FkL81AelG6TOaDAhRIQIHcRTlIn29HzcHdqN97zHQCq952IZa8br3p6s0KU4AC1hIwaEBpLWS2hgJWFjBjUCn9Mdo/jNq9B9HeehLOeam81Yig8EGBBBHIXZKLtLmTqD6wB02HT5qy1SvedD6W3bDJlHVnpSlAAWsJMKC0Vn/GpzUsNeEFJKgsWzPXlA5jIyNoOHIEXd2VSC93wJ7Mr0VTdiQrTYEAAvYkO3KX5sAxawzV+3aj+VhVgCWMO3vTh67Cipu3GLeCrBkFKJBQAtxySqjuZmMpAOhlcMn/3Yi5lyzTK3vd8x0fH0XTqWPoGahBamkyklKTdC+TBVCAAvoLJKcnI3d5DlA0iOq9e9B2slb/QnUs4Yrb34h5V6zQsQRmTQEKUCA0AQaUoXkxNQUo4Edgy8dejcUmP59nwjWKlurj6OqtRNqspHifY+lHm7MoQAF/AnL7j9zl2Rh3dqN69x50Vjf4S274eanZGXj97z6AomXlhq8rK0gBCiSWAAPKxOpvtpYCugusfeclWPP2i3UvR+8CJl3jaD55Ak11h5A+147sedl6F8n8TS/ABhhBIK0gHTnLszBka1YCyb3orm8xQrUiqkP+glLc8P8+iLRcZ0T5cGEKUIACeggwoNRDlXlSIMEFlly/Aed/8rVIcaZaQqLp2EnUHtmLtHlAweoCJGc4LNEuNoICVhKQKzZnLU5Hz2ANanbvQ19Lp//mmWTurPMW4apvv9UktWU1KUCBRBRgQJmIvc42UyAGArMvWIyL//cG5M4pikFpsSmi+chpnN6+AxOZ3chVRkAySjlaEBt5lkIBbYG0ojSklLnQVHcYdfsPYairTzuxyebIzrkLPn2tyWqtT3WZKwUoYFwBBpTG7RvWjAKmFyhcMgNysZ45Fy4xfVu8G9BVK4fS7UNjzQGkzbEhc47TezZfU4ACOgs4Mh3ImJWK8YweNCuBZGtVJQCX8rDO/+vfe4UlTh+wTo+wJSEIMGmCCTCgTLAOZ3MpEGuB9DwnzvvEa7DyzRfEumj9y1O2X5uPn0L98QOYcPa4N3B5dVj92VlC4go4ZzmRMsOF9o4TaDx5BP2d7ZbDcBZn45Iv3YiFr15tubaxQRSggBEFIq8TA8rIDZkDBSgQhMDymzbjws9eB9lYCiK56ZL0dbS7N3Dl6rDJhRNIyU0xXRtYYQoYUSC9OAOZ89Mw7uxCw8kDaK2shMs1acSqRlyn4uWzcNlXbkLZWnPe1zdiAGZAAQqYUoABZQy7jUVRINEFyjcvwKX/9wbMWFdhWYpJ1zja66vR2nwUo8mdSJuRjJQcBpeW7XA2TBcBuXdkzqJspM5yoan2IOoPH0Z/hzUusqMFVnHZclx+283ILM3VSsLpFKAABQwpwIDSkN3CShlAgFXQSSBrRh4u/uINkItN6FSEYbId7O9Cc+VxtLYcha1wGFnzMpCal2aY+rEiFDCaQHZFNrKXZmA4uQU1B/ai5aScG2m0Wka/PiveeB42f+Tq6GfMHClAAQrEQIABZQyQWQQFKHCugNyr8vxPvhaZJTnnzgx5ivEX6KpvQN2Rg2htPYaMeUnIXZKD1NxU41ecNaSAzgJpBWnIWZKF1LmTqD26F7V7D6K/rVvnUo2Rvdxf8tIvvwESUBqjRqwFBShAgdAFGFCGbsYlKECBKAnIrUUu/cpNkOcoZWn4bFwTE2g8cgLV+/agveskUmcD2fMzkZKVQIfFGr6XWEG9BVJyUuGck47kkjE0NxxBzb59aDlWpXexhsp/0WvX4vKv3oTS1XMMVS9WhgIUoECoAvZQF2B6ClCAAtEUkBFKGalc+85LYHckRTNrw+c1MTKGlhOnUXt4P9rajrs3rp2z0+FwOgxfd1YwcQSi1VLnTCeyFmTAXjSM1pYjaDh+CO01tUr2LuWROP9nleZCvvPWvesyJKdzR1Li9DxbSgHrCjCgtG7fsmUUMJXA4tetd1/dsGjpTFPVO1qVdWHSvXHdcELZyO44AVvuMNJnpCgbnMnRKoL5UCCmAg5nCnIX5brPiUR+HxpOH0DdoYPorGuIaT2MVNjcS5bhsq/drOdRGUZqLutCAQokiAADygTpaDaTAmYQkGBSLpkvwaUZ6qtXHSW47GpuQFPlUXR0n8RERh/SZjiQVpCqV5HMlwJREcgsz0LBmgJkr0jDUHIzqg/sdp8T2d3YGpX8zZpJalY6Nrz/Smz52KuRUZhl1maw3lEXYIYUsIYAA0pr9CNbQQHLCMhhr3L4qxwSJofDWqZhYTbE5ZpEX2crmiuPuc81G05uRdpsO7IqMpGSzQAzTFYuFiUBe7Id+csKUbylCFkrU9DReQqnt+1A7a7D6G/pilIp5s5m5oZ5yqjkTVhw1SpzN4S1p0CiC7D9mgJ2zTmcQQEKUCCOAnKhnkS7YE8w3MP9fWg+cRJ1R/ejreMYUmZPInuxE5mzMmFLsgWTBdNQICKBtIJ05C3LRe7qTCTPGlXWxb048ew21O08iqHO/ojyttLCNrsNq952IS76wuuRO6fISk1jWyhAAQpMEzBiQDmtgnxDAQokrkBmSY774hUyYikjl4krod5y18QkWk9UoXb/AdSf3I/e0WoklY4hY3Yq0gp4v0t1NU4NVcBZ5kTOomxkLkyFvWhQGSk/hKo9u1G9fT9aj9ZgbGg01Cwtn75oyUxc9tWbseyGTZZvKxtIAQpQgAEl14EIBbg4BfQXkHMq5dxKOcdS/9LMW8LE2Dg6qmvReOKIstF/GL0jNbDljyCt1IHkjGTzNow1/jGpLwAAEABJREFUj5mAjKplV2Qjd3k2MhYkYSKnGw1VB1BzYC/qDx5BZ11TzOpi1oKWXr/BfYhr8fJyszaB9aYABSgQkgADypC4mJgCJhcwcfUlmJSgUoJLEzcjplWfdI2jq7EezdXH0N55HH0jdXBlDiO1OBmpvMBPTPvCqIWlZKUgb3Ee8lblILXChSFHE2qP7kX17r1oPHQCfS0dRq264eol31EXff56rH77xbAnJxmufqwQBShAAb0EGFDqJct8KUCBqAvIYa9r33kJLr/tZszcMC/q+Rstw2jXZ8I1ip72BrTUHkdLwxF0D5/GRFYPnAuVoGJlHnIX5fFCP9FGN1h+aYXpyFuai7w1WUiZo4xod59A1f5dqNqxBy1HKzHcM2CwGhu/Oul5Tsj30hVffxNmbpxv/AqzhhSgAAWiLMCAMsqgzI4CFNBfoHj5LPeFLuQS/Hlzi/Qv0MIl9LW1o+HgUVTt3IXqA7vQM1yF5DmjkNs+5K9RAo+leXCWOi0sELWmGS6j1NxUZMxIR9rMZNgKRtA/oYxW1x9C1d7dqNq2D63HazAxNmG4epupQguuXo0r73gzeOSEmXqNdaUABaItYI92hsyPAhSgQKwE5l6yDFd+8y1Y9ZYLkJKVFqtiLV3OSO8Q2o/XuW/7ULlNCTz27kJD9QEM2OtgLx2Gc4ED2Qsz3VeV5XmZxlgV0ovSkTVX6ZOKNDjKJjCa0qGMPleipfkIGisPofn0cXQ11GN8bMQYFTZELSKrROnqObj0K2/AhvddAWdxTmSZcWkKUIACJhewm7z+rD4FKJDgAkkpyVj2hs141R1v4X3edFwXxgZH0VndgIZDx1B7cL/7qrJyXqaMetnyh5A+Nxk5izORuyQX2fNykFGcAbnAi45VSqis7cl2OGcovotzkLM0E+nz7JjM7VUCx9NoqjuEumNKnxw9jLaqagz2dis2LuXB/6MtkFmSiw3vvwKXfvkNKF01J9rZMz8tAU6nAAUMLcCA0tDdw8pRgALBCmTNyFM29K7EZV+9CTPWVQS7GNNFKCCjXl2NjWg6dhw1+/ejet9u1B7Z4w5yJgu6kL7YhZzVachfl42CdXkoWJWP3MW5cM7MhCMzJcLSrbV4UmoSHNkOpBY4IFfmTSmzIaloBOPOTiVwrERDpeK7fw9q9u5H05GT6G1uA/9iJ7Dkug3uw1sXXLU6doWyJAqYUIBVTjwBBpSJ1+dsMQUsLVCycjYu/uIN2PyRq5Ezu9DSbTVy41wuF3rqOtC0vxI12w+j8qW9OP3SLpzesRPV+3ej4fR+tLUfxYC9wT3Sllw2jrQ5djgrUuGck4GMsnRklGZADudMzU1DcobDdCOeEiCm5qUioywDzlnKY3Y60mc5kFIGyO1cxtO60T/W4L69S/dwJTp6TqCt9RhaGo65r8zbWnUKHXX16O/owuT4BPgXH4HyTQtw5TfejDXvuBhpuRnxqQRLpQAFKKCPQFRytUclF2ZCAQpQwGACFZctx6u++RasfNP5cGSkGqx2rI5HYGxw2D3S1l5Vg+bjJ9Fw9Agajh9EY9UhNFYfdI90tjQfRkf3cQynNcM+ox8p88aQtmAS6QuBjEV2OBcnI3OJA1lLUpG1OA1Zi9KRtVB5zM9AZkXGmQC1PB3pEqQqD2e5Mn12JrIqspA9Pxu5i3Iho6Y5i3KQszAb2QtkeqayrBOZc9PhnJ2GjFkpSJvpQGpZElKKbXAUupCUNwFbzhiQOYxJ5wDG07oxnNyGgckG9JwNEFuajihtOYiGk8rjxCE0nTyG1qrT7tu59Hd3YHxCWdY1DsClPPi/kQRylB1Smz/6alz4uetQuGSGkarGulCAAhQwlIDdULWxcmXYNgpQIOYCyWkOLL95ixJYvhnzrlgZ8/JZYPQEXJMuDHX2o7OyBa1HatF8qApNB0+j8YAShO4/jvp9x1C37wjq9h9G3YFDqDuoPA4fRP3Rg2cC1FOH0CRBqvJoOHUQ9Sf2o+7oPtQe3ovqA7vdo6Y1B/ag5uBe1B6S6fuVZQ+g/tghNJw4jMaTR9F8+hhaqk6gtfYU2uqVEcWmanS11KK7vQG9Hc2QAHG4vxdjo8NKeMgAMXq9H9uc5Lzs5TdtgVy9teLSZbEtnKVRgAIUMKEAA0oTdhqrrL8AS7CWQHZ5ATZ96FW49P9uxMwNvE+ctXqXraFAdATkIlILrlrlDiRXvvl8ONJTopMxc6EABShgcQEGlBbvYDaPAgkgEHQTS9fMxUVfuB6XKIHlrPMWBb0cE1KAAtYVkCvoLnz1Glz13VvcF/bKqyi2bmPZMgpQgAI6CDCg1AGVWVKAAsYWKFMCyws+fS0u+9rNmHPREmNX1nK1Y4MoYAwBObR10WvW4molkFz/3suRN7fIGBVjLShAAQqYTIABpck6jNWlAAWiJ1CyYhbO+5/X4MpvvBlyEZ/o5cycKGARAQs2Q86tXnztOiWQfBvWvfsyXg3agn3MJlGAArEVYEAZW2+WRgEKGFBAruAotxm56ttvxfxXrTLd7SkMSMoqUcBwAnK1Z7mXpIxIrr31Usi51YarZIQV4uIUoAAF4iHAgDIe6iyTAhQwpED+glJs/MCVuPp7t2DRNWshh8QZsqKsFAUoELRASmYalr5+I67+7tvc95LMmpEX9LJMSAEdBZg1BSwjYLdMS9gQClCAAlESyJ1ThHXvuQwSWC65bj3vYxklV2ZDgVgKpGZnYNmNmyEjkqtvuQiZpbmxLJ5lUYAClhJgY/wJMKD0p8N5FKBAQgtkz8xXRjQugQSWy27chLScjIT2YOMpYAaBtFwn5D6SMiK56q0XwFmcbYZqs44UoAAFTCtguIDStJKsOAUoYFmBzJIcrHrrhbjqu2/Dijeeh5xZBZZtKxtGAbMKFC6eoewAuhgSSMp9JDMKs8zaFNabAhSggKkE7KaqLStrNAHWhwIJJZBRkOUOKK/50TtxwaevBe9lmVDdz8YaUCBNGY1c+OrVuOyrN+HKO94MuehOen6mAWvKKlGAAhSwrgADSuv2LVtGAR8Bvo2mgASTElRKcMlRy2jKMi8KBBYoWzsXGz/0Krzmx+/E+vdegZKVswMvxBQUoAAFKKCLAANKXViZKQUokCgCcvirBJQSWEqAKYFmVNrOTChAgWkCcnVWOZdZDj2/5Es3Yv4VKyFXcJ2WiG8oQAEKUCDmAgwoY07OAilAAasKSDApQaUElxJkSrBp1bayXdMF+E4fAXuyHbMvWOw+xPw1P74Vci5z/rwSfQpjrhSgAAUoEJYAA8qw2LgQBShAAW0BCSQloJTAUgJMCTS1U3MOBSjgK1CwsBRyqw8JIs//5Gvd5yvb7DbfZOG+53IUoAAFKBBFAQaUUcRkVhSgAAV8BSSYlKBSgksJMiXY9E3D9xSgAJCanY4FV63CpV9+A171rbdi6es38t6RXDEAEIECFDC6AANKo/cQ60cBClhCQAJJCSglsJQAc+4ly5CW57RE29gICoQrIFdkrbhsOWQU8rU/fRc2vP9KlK6eE252XI4CFIi3AMtPSAEGlAnZ7Ww0BSgQT4FZ5y3Clo+9Gq/72Xtw0eevx8Jr1iB7Zn48q8SyKRAzgczSXMitPmTdv/Zn78bmj1ztPk+SF9iJWRewIApQgAJugWj9Y49WRsyHAhSgAAVCE0hKTcbMjfOx/j2X4zU/uRWX3/ZGLHvDZsj5Y6HlxNQUMLZA7uxC9z0i5XBWCSLlVh+y7ielJIN/FKAABShgbgEGlDHpPxZCAQpQILBA8fJyrHrLBe7zx67+3i1Y8/aLzxz+x2uRBMZjCsMJyI6R5TdtwRVffxNe/cN3YM07zq7PhqspK0QBClCAApEIMKCMRI/LWlOAraKAAQTyKoqx5PoNODOi8x5s/MCVkENlHc5UA9SOVaCAuoB7p8hbL4TcK1IurLPyzeejaOlM9cScSgEKUIAClhCwW6IVbAQFKJCwAonQ8MySHMx/1Sr3vfjkvEu5gMm8K1bAWZSdCM1nGw0s4MhIRdnauVh766V4zY/feeaw7Rs3gfeKNHCnsWoUoAAFoizAgDLKoMyOAhSggJ4CKVlp7guYbPrQVZBz0WQEUw6TLd+0AHLFTD3LjkLezMLkAslpDpStq8DKN53vHj2/7tfvwyVfuhGLr12H7PICk7eO1acABShAgXAEGFCGo8ZlKEABChhAwJZkd59jKRfyufBz1+H637wfV3/3FvfhsfOvXImc2YUGqCWrYF4BQC6aU7a2wn1u72VfvQmv//0HcckXb8Dym7e41z1HeoqZm8e6U4ACFKBAFAQYUEYBkVlQgAIUMIpA3rxi9+GxGz/4Klzzw3fgul+9Dxd+9nVYesOmM+ey2YxSU9bDiAL2szspVr3tQvfhqzf+8SO45Es3uK8+XLJyNpJTHUasNuskAnxQgAIUiJMAA8o4wbNYClCAArEQyCjMQvnmhVitBAhytc2b//pxXHH7G7H6loswc8M88N5/segF45Zhs9kggeLKN18AWT9u+tvH3YeyLlN2QMgFdpIcScatPGtGARMLsOoUsJIAA0or9SbbQgEKUCCAgBzCWLSsHEtfvxEXfeH1uPGuD+OaH7/TfZjs3EuWIWdWAWw2DmMGYDTlbJvN5u7f2ecvwoo3nofLlR0Lb/z7JyCHsi6/abN7BFtGKE3ZOFaaAhSggH4CzDmAAAPKAECcTQEKUMDqAjnlBe7DZLd87NW45kfvxJvu+yRe85NbceFnr3OfOzfnoqWQ25gkOZKtTmGJ9klQmDu3CHMuXIKVbz4fF37mde7+lH6V/j3/U9e6A8piZceCzcadB5bodDaCAhSgQBwF7HEs+9yiOYUCFKAABQwhkD0zH+WbF7jPnTvvf67B1d+7BTff/XFc+/P34OL/vQFr3nEx5l2+HAWLyuDISDFEnROtEhLgyzmzcy9eilVvvRAXff56vPbOd+GN934Cr/7+23HeJ16D5TdtQfmWhZD+TDQftpcCFKAABWIjwIAyNs6WLIWNogAFEk9A7ok5Y30Flly3AZs+fDVe9c234A1/+qj7CrOXfuUNWPfuy7DgqlWQw2pTs9MTD0iHFmcUZKFQCdwrLl2O1W+/SAnoX+8O7CXAl6v6bvn4NVh24ybM3DgfWWV5OtSAWVKAAhSgAAW0BRhQattwDgWsJMC2UEBXgfT8TJSumoNFr1mLDe+/EnLhnxv+34dw018+poyavRtywZcLPn0tJOBcpgQ/Mropt6OQQ2nTcp1I1D9PsDjrvEVYfO16rL31EojTlUqgLvd4fPP9n4I8y/vNH70aS6/fiBnr50EC+0Q1Y7spQAEKUMBYAgwojdUfrA0FKEABANZBSE5zKKNmue4LvkjQJAGnHJ4po5tyOwo5lPb1v/sAJHCSZ3kv02W+pJP0slzR0pnufCQ/s+iEEixKECnBpASV0l4ZkZTlzdJW1pMCFKAABRJXgAFl4vY9W04BClDAUAIyUikjljJyKZ4+DiIAAAl2SURBVCOYMpIpI5oSbMkI52vvfLd7xPON934Cb/jzRyE32X/dL9+L1/z4Vsihn1d+482Qw24v+sL1OP9Tr4WM6G143xVY+85L3BcXWvaGzVj8uvVYcPVqVFy2HLPPX4yZG+a7R1ZldFVez75gsXuepFly3Xr3OYgS2K699VL3lXDlwkVSn4u/eAMu+9rN7kN+X/2DtyujsO9yjyTe+IcP4+a/fdwdIHtGFiU9g0VDrWqsDAUoQAEKRFGAAWUUMZkVBShAAQroLyBXMXWkpyAtJwPOomxkl+dDLk5TuGSGOzh0B4ZKsCjnHEpgKEGkBJOr3nKBO7iUIHPzR652B50SfEoQKg95ff4nlUBUmSdp1rzjEvdVUiWwXXztOveVcOXWKjKCOGNdBUpWzHJflCh3TpEyepoHGVFMyUqD3JpFfwWWEK4Al6MABShAgegK2KObHXOjAAUoQAEKUIACFKBAVASYCQUoYAIBBpQm6CRWkQIUoAAFKEABClCAAsYWYO0SVYABZaL2PNtNAQpQgAIUoAAFKEABCiSmQBRbzYAyipjMigIUoAAFKEABClCAAhSgQCIJMKDUv7dZAgUoQAEKUIACFKAABShAAUsKMKC0ZLeyUeELcEkKUIACFKAABShAAQpQIFgBBpTBSjEdBShgPAHWiAIUoAAFKEABClAgrgIMKOPKz8IpQAEKJI4AW0oBClCAAhSggPUEGFBar0/ZIgpQgAIUoECkAlyeAhSgAAUoEJQAA8qgmJiIAhSgAAUoQAEKGFWA9aIABSgQPwEGlPGzZ8kUoAAFKEABClCAAokmwPZSwGICDCgt1qFsDgUoQAEKUIACFKAABSgQHQHmEliAAWVgI6agAAUoQAEKUIACFKAABShAARUBAwWUKrXjJApQgAIUoAAFKEABClCAAhQwrAADSsN2jcErxupRgAIUoAAFKEABClCAAgkvwIAy4VcBAiSCANtIAQpQgAIUoAAFKEABPQQYUOqhyjwpQAEKhC/AJSlAAQpQgAIUoIBpBBhQmqarWFEKUIACFDCeAGtEAQpQgAIUSGwBBpSJ3f9sPQUoQAEKUCBxBNhSClCAAhSIugADyqiTMkMKUIACFKAABShAgUgFuDwFKGAOAQaU5ugn1pICFKAABShAAQpQgAJGFWC9EliAAWUCdz6bTgEKUIACFKAABShAAQokmkB028uAMrqezI0CFKAABShAAQpQgAIUoEDCCDCg1LmrmT0FKEABClCAAhSgAAUoQAGrCjCgtGrPsl3hCHAZClCAAhSgAAUoQAEKUCAEAQaUIWAxKQUoYCQB1oUCFKAABShAAQpQIN4CDCjj3QMsnwIUoEAiCLCNFKAABShAAQpYUoABpSW7lY2iAAUoQAEKhC/AJSlAAQpQgALBCjCgDFaK6ShAAQpQgAIUoIDxBFgjClCAAnEVYEAZV34WTgEKUIACFKAABSiQOAJsKQWsJ8CA0np9yhZRgAIUoAAFKEABClCAApEKcPmgBBhQBsXERBSgAAUoQAEKUIACFKAABSjgK2CUgNK3XnxPAQpQgAIUoAAFKEABClCAAgYXYEBp8A4yZvVYKwpQgAIUoAAFKEABClCAAgADSq4FFLC6ANtHAQpQgAIUoAAFKEABnQQYUOoEy2wpQAEKhCPAZShAAQpQgAIUoICZBBhQmqm3WFcKUIACFDCSAOtCAQpQgAIUSHgBBpQJvwoQgAIUoAAFKJAIAmwjBShAAQroIcCAUg9V5kkBClCAAhSgAAUoEL4Al6QABUwjwIDSNF3FilKAAhSgAAUoQAEKUMB4AqxRYgswoEzs/mfrKUABClCAAhSgAAUoQIHEEYh6SxlQRp2UGVKAAhSgAAUoQAEKUIACFEgMAQaUevYz86YABShAAQpQgAIUoAAFKGBhAQaUFu5cNi00AaamAAUoQAEKUIACFKAABUITYEAZmhdTU4ACxhBgLShAAQpQgAIUoAAFDCDAgNIAncAqUIACFLC2AFtHAQpQgAIUoIBVBRhQWrVn2S4KUIACFKBAOAJchgIUoAAFKBCCAAPKELCYlAIUoAAFKEABChhJgHWhAAUoEG8BBpTx7gGWTwEKUIACFKAABSiQCAJsIwUsKcCA0pLdykZRgAIUoAAFKEABClCAAuELcMlgBRhQBivFdBSgAAUoQAEKUIACFKAABSgwTcAQAeW0GvENBShAAQpQgAIUoAAFKEABCphCgAGlKbrJUJVkZShAAQpQgAIUoAAFKEABCrgFGFC6GfgPBawqwHZRgAIUoAAFKEABClBAPwEGlPrZMmcKUIACoQkwNQUoQAEKUIACFDCZAANKk3UYq0sBClCAAsYQYC0oQAEKUIACFAAYUHItoAAFKEABClDA6gJsHwUoQAEK6CTAgFInWGZLAQpQgAIUoAAFKBCOAJehAAXMJMCA0ky9xbpSgAIUoAAFKEABClDASAKsS8ILMKBM+FWAABSgAAUoQAEKUIACFKBAIgjo0UYGlHqoMk8KUIACFKAABShAAQpQgAIJIMCAUrdOZsYUoAAFKEABClCAAhSgAAWsLcCA0tr9y9YFK8B0FKAABShAAQpQgAIUoEDIAgwoQybjAhSgQLwFWD4FKEABClCAAhSggDEEGFAaox9YCwpQgAJWFWC7KEABClCAAhSwsAADSgt3LptGAQpQgAIUCE2AqSlAAQpQgAKhCTCgDM2LqSlAAQpQgAIUoIAxBFgLClCAAgYQYEBpgE5gFShAAQpQgAIUoAAFrC3A1lHAqgIMKK3as2wXBShAAQpQgAIUoAAFKBCOAJcJQYABZQhYTEoBClCAAhSgAAUoQAEKUIACrwjEP6B8pS58RQEKUIACFKAABShAAQpQgAImEmBAaaLOMkJVWQcKUIACFKAABShAAQpQgAIeAQaUHgk+U8B6AmwRBShAAQpQgAIU+P/s18ENgDAMA8D9t2YDQJGqOsm9KW1yfpkAgaMCCuVRXpcTIECAAAECBAgQIEDgr0C/cwplv8xMTIAAAQIECBAgQIAAgQiB1YUyIgFDECBAgAABAgQIECBAoKmAQtk0uIVjW5kAAQIECBAgQIAAgTABhTIsEOMQmCFgCwIECBAgQIAAgQ0CCuWGlO1IgACBNwHfCBAgQIAAAQJFAYWyCOc3AgQIECBwQ8CbBAgQIEAgSUChTErDLAQIECBAgMAkAbsQIEBgvIBCOT5iCxIgQIAAAQIECHwLOEGAQEXgAQAA//+pMQOjAAAABklEQVQDALcvwhWRx023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12" name="Chart 11">
            <a:extLst>
              <a:ext uri="{FF2B5EF4-FFF2-40B4-BE49-F238E27FC236}">
                <a16:creationId xmlns:lc="http://schemas.openxmlformats.org/drawingml/2006/lockedCanvas" xmlns:a16="http://schemas.microsoft.com/office/drawing/2014/main" xmlns="" xmlns:xdr="http://schemas.openxmlformats.org/drawingml/2006/spreadsheetDrawing" id="{10C1EF05-59F3-4DB5-B4C6-6EDDFA5F6C8B}"/>
              </a:ext>
            </a:extLst>
          </p:cNvPr>
          <p:cNvGraphicFramePr>
            <a:graphicFrameLocks/>
          </p:cNvGraphicFramePr>
          <p:nvPr/>
        </p:nvGraphicFramePr>
        <p:xfrm>
          <a:off x="6100493" y="1429596"/>
          <a:ext cx="5488127" cy="3590273"/>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xmlns="" val="581739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899" y="0"/>
            <a:ext cx="10396882" cy="804583"/>
          </a:xfrm>
        </p:spPr>
        <p:txBody>
          <a:bodyPr>
            <a:normAutofit/>
          </a:bodyPr>
          <a:lstStyle/>
          <a:p>
            <a:pPr algn="ctr"/>
            <a:r>
              <a:rPr lang="en-IN" sz="3200" dirty="0" smtClean="0">
                <a:solidFill>
                  <a:schemeClr val="bg1">
                    <a:lumMod val="95000"/>
                    <a:lumOff val="5000"/>
                  </a:schemeClr>
                </a:solidFill>
                <a:latin typeface="Ebrima" pitchFamily="2" charset="0"/>
                <a:ea typeface="Ebrima" pitchFamily="2" charset="0"/>
                <a:cs typeface="Ebrima" pitchFamily="2" charset="0"/>
              </a:rPr>
              <a:t>User call status</a:t>
            </a:r>
            <a:endParaRPr lang="en-IN" sz="3200" dirty="0">
              <a:solidFill>
                <a:schemeClr val="bg1">
                  <a:lumMod val="95000"/>
                  <a:lumOff val="5000"/>
                </a:schemeClr>
              </a:solidFill>
              <a:latin typeface="Ebrima" pitchFamily="2" charset="0"/>
              <a:ea typeface="Ebrima" pitchFamily="2" charset="0"/>
              <a:cs typeface="Ebrima" pitchFamily="2" charset="0"/>
            </a:endParaRPr>
          </a:p>
        </p:txBody>
      </p:sp>
      <p:sp>
        <p:nvSpPr>
          <p:cNvPr id="8" name="TextBox 7"/>
          <p:cNvSpPr txBox="1"/>
          <p:nvPr/>
        </p:nvSpPr>
        <p:spPr>
          <a:xfrm>
            <a:off x="503854" y="2114508"/>
            <a:ext cx="3368350" cy="2308324"/>
          </a:xfrm>
          <a:prstGeom prst="rect">
            <a:avLst/>
          </a:prstGeom>
          <a:noFill/>
        </p:spPr>
        <p:txBody>
          <a:bodyPr wrap="square" rtlCol="0">
            <a:spAutoFit/>
          </a:bodyPr>
          <a:lstStyle/>
          <a:p>
            <a:r>
              <a:rPr lang="en-US" dirty="0" smtClean="0">
                <a:latin typeface="Bahnschrift" pitchFamily="34" charset="0"/>
              </a:rPr>
              <a:t>Currently, </a:t>
            </a:r>
            <a:r>
              <a:rPr lang="en-US" b="1" dirty="0" smtClean="0">
                <a:latin typeface="Bahnschrift" pitchFamily="34" charset="0"/>
              </a:rPr>
              <a:t>41% of calls</a:t>
            </a:r>
            <a:r>
              <a:rPr lang="en-US" dirty="0" smtClean="0">
                <a:latin typeface="Bahnschrift" pitchFamily="34" charset="0"/>
              </a:rPr>
              <a:t> are successfully completed — with the addition of </a:t>
            </a:r>
            <a:r>
              <a:rPr lang="en-US" b="1" dirty="0" smtClean="0">
                <a:latin typeface="Bahnschrift" pitchFamily="34" charset="0"/>
              </a:rPr>
              <a:t>automated IVR calls</a:t>
            </a:r>
            <a:r>
              <a:rPr lang="en-US" dirty="0" smtClean="0">
                <a:latin typeface="Bahnschrift" pitchFamily="34" charset="0"/>
              </a:rPr>
              <a:t> for early engagement and </a:t>
            </a:r>
            <a:r>
              <a:rPr lang="en-US" b="1" dirty="0" smtClean="0">
                <a:latin typeface="Bahnschrift" pitchFamily="34" charset="0"/>
              </a:rPr>
              <a:t>more agents</a:t>
            </a:r>
            <a:r>
              <a:rPr lang="en-US" dirty="0" smtClean="0">
                <a:latin typeface="Bahnschrift" pitchFamily="34" charset="0"/>
              </a:rPr>
              <a:t> to manage higher volumes, the call completion rate can significantly </a:t>
            </a:r>
            <a:r>
              <a:rPr lang="en-US" b="1" dirty="0" smtClean="0">
                <a:latin typeface="Bahnschrift" pitchFamily="34" charset="0"/>
              </a:rPr>
              <a:t>increase and boost overall efficiency</a:t>
            </a:r>
            <a:r>
              <a:rPr lang="en-US" dirty="0" smtClean="0"/>
              <a:t>.</a:t>
            </a:r>
            <a:endParaRPr lang="en-IN" dirty="0">
              <a:latin typeface="Bahnschrift" pitchFamily="34" charset="0"/>
              <a:cs typeface="Arial" panose="020B0604020202020204" pitchFamily="34" charset="0"/>
            </a:endParaRPr>
          </a:p>
        </p:txBody>
      </p:sp>
      <p:graphicFrame>
        <p:nvGraphicFramePr>
          <p:cNvPr id="9" name="Chart 8">
            <a:extLst>
              <a:ext uri="{FF2B5EF4-FFF2-40B4-BE49-F238E27FC236}">
                <a16:creationId xmlns:lc="http://schemas.openxmlformats.org/drawingml/2006/lockedCanvas" xmlns:a16="http://schemas.microsoft.com/office/drawing/2014/main" xmlns="" xmlns:xdr="http://schemas.openxmlformats.org/drawingml/2006/spreadsheetDrawing" id="{289C61D0-1D2E-4849-948E-066EEC26CE4F}"/>
              </a:ext>
            </a:extLst>
          </p:cNvPr>
          <p:cNvGraphicFramePr>
            <a:graphicFrameLocks/>
          </p:cNvGraphicFramePr>
          <p:nvPr/>
        </p:nvGraphicFramePr>
        <p:xfrm>
          <a:off x="5143147" y="2044394"/>
          <a:ext cx="5861886" cy="35726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394886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096" y="0"/>
            <a:ext cx="10396882" cy="746018"/>
          </a:xfrm>
        </p:spPr>
        <p:txBody>
          <a:bodyPr>
            <a:normAutofit/>
          </a:bodyPr>
          <a:lstStyle/>
          <a:p>
            <a:pPr algn="ctr"/>
            <a:r>
              <a:rPr lang="en-IN" sz="3200" dirty="0" smtClean="0">
                <a:solidFill>
                  <a:schemeClr val="bg1">
                    <a:lumMod val="95000"/>
                    <a:lumOff val="5000"/>
                  </a:schemeClr>
                </a:solidFill>
                <a:latin typeface="Ebrima" pitchFamily="2" charset="0"/>
                <a:ea typeface="Ebrima" pitchFamily="2" charset="0"/>
                <a:cs typeface="Ebrima" pitchFamily="2" charset="0"/>
              </a:rPr>
              <a:t>User chat status</a:t>
            </a:r>
            <a:endParaRPr lang="en-IN" sz="3200" dirty="0">
              <a:solidFill>
                <a:schemeClr val="bg1">
                  <a:lumMod val="95000"/>
                  <a:lumOff val="5000"/>
                </a:schemeClr>
              </a:solidFill>
              <a:latin typeface="Ebrima" pitchFamily="2" charset="0"/>
              <a:ea typeface="Ebrima" pitchFamily="2" charset="0"/>
              <a:cs typeface="Ebrima" pitchFamily="2" charset="0"/>
            </a:endParaRPr>
          </a:p>
        </p:txBody>
      </p:sp>
      <p:sp>
        <p:nvSpPr>
          <p:cNvPr id="6" name="TextBox 5"/>
          <p:cNvSpPr txBox="1"/>
          <p:nvPr/>
        </p:nvSpPr>
        <p:spPr>
          <a:xfrm>
            <a:off x="1194319" y="2258007"/>
            <a:ext cx="3359019" cy="2308324"/>
          </a:xfrm>
          <a:prstGeom prst="rect">
            <a:avLst/>
          </a:prstGeom>
          <a:noFill/>
        </p:spPr>
        <p:txBody>
          <a:bodyPr wrap="square" rtlCol="0">
            <a:spAutoFit/>
          </a:bodyPr>
          <a:lstStyle/>
          <a:p>
            <a:r>
              <a:rPr lang="en-US" dirty="0" smtClean="0">
                <a:latin typeface="Bahnschrift" pitchFamily="34" charset="0"/>
              </a:rPr>
              <a:t>With </a:t>
            </a:r>
            <a:r>
              <a:rPr lang="en-US" b="1" dirty="0" smtClean="0">
                <a:latin typeface="Bahnschrift" pitchFamily="34" charset="0"/>
              </a:rPr>
              <a:t>29% of chats currently completed</a:t>
            </a:r>
            <a:r>
              <a:rPr lang="en-US" dirty="0" smtClean="0">
                <a:latin typeface="Bahnschrift" pitchFamily="34" charset="0"/>
              </a:rPr>
              <a:t>, there’s strong potential for growth — by </a:t>
            </a:r>
            <a:r>
              <a:rPr lang="en-US" b="1" dirty="0" smtClean="0">
                <a:latin typeface="Bahnschrift" pitchFamily="34" charset="0"/>
              </a:rPr>
              <a:t>implementing automated AI chat support</a:t>
            </a:r>
            <a:r>
              <a:rPr lang="en-US" dirty="0" smtClean="0">
                <a:latin typeface="Bahnschrift" pitchFamily="34" charset="0"/>
              </a:rPr>
              <a:t> and </a:t>
            </a:r>
            <a:r>
              <a:rPr lang="en-US" b="1" dirty="0" smtClean="0">
                <a:latin typeface="Bahnschrift" pitchFamily="34" charset="0"/>
              </a:rPr>
              <a:t>enhancing chatbot performance</a:t>
            </a:r>
            <a:r>
              <a:rPr lang="en-US" dirty="0" smtClean="0">
                <a:latin typeface="Bahnschrift" pitchFamily="34" charset="0"/>
              </a:rPr>
              <a:t>, we can greatly </a:t>
            </a:r>
            <a:r>
              <a:rPr lang="en-US" b="1" dirty="0" smtClean="0">
                <a:latin typeface="Bahnschrift" pitchFamily="34" charset="0"/>
              </a:rPr>
              <a:t>boost chat completion and elevate user satisfaction</a:t>
            </a:r>
            <a:r>
              <a:rPr lang="en-US" dirty="0" smtClean="0">
                <a:latin typeface="Bahnschrift" pitchFamily="34" charset="0"/>
              </a:rPr>
              <a:t>.</a:t>
            </a:r>
            <a:endParaRPr lang="en-IN" dirty="0">
              <a:latin typeface="Bahnschrift" pitchFamily="34" charset="0"/>
              <a:cs typeface="Arial" panose="020B0604020202020204" pitchFamily="34" charset="0"/>
            </a:endParaRPr>
          </a:p>
        </p:txBody>
      </p:sp>
      <p:graphicFrame>
        <p:nvGraphicFramePr>
          <p:cNvPr id="8" name="Chart 7">
            <a:extLst>
              <a:ext uri="{FF2B5EF4-FFF2-40B4-BE49-F238E27FC236}">
                <a16:creationId xmlns:lc="http://schemas.openxmlformats.org/drawingml/2006/lockedCanvas" xmlns:a16="http://schemas.microsoft.com/office/drawing/2014/main" xmlns="" xmlns:xdr="http://schemas.openxmlformats.org/drawingml/2006/spreadsheetDrawing" id="{0C6DE78E-4A34-40C7-B5B5-290BF3C6A1E7}"/>
              </a:ext>
            </a:extLst>
          </p:cNvPr>
          <p:cNvGraphicFramePr>
            <a:graphicFrameLocks/>
          </p:cNvGraphicFramePr>
          <p:nvPr/>
        </p:nvGraphicFramePr>
        <p:xfrm>
          <a:off x="5414821" y="1399594"/>
          <a:ext cx="5822388" cy="42827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1433606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5372" y="839755"/>
            <a:ext cx="7669763" cy="645695"/>
          </a:xfrm>
        </p:spPr>
        <p:txBody>
          <a:bodyPr>
            <a:noAutofit/>
          </a:bodyPr>
          <a:lstStyle/>
          <a:p>
            <a:pPr algn="ctr"/>
            <a:r>
              <a:rPr lang="en-IN" sz="3200" dirty="0" smtClean="0">
                <a:solidFill>
                  <a:schemeClr val="bg1">
                    <a:lumMod val="95000"/>
                    <a:lumOff val="5000"/>
                  </a:schemeClr>
                </a:solidFill>
                <a:latin typeface="Ebrima" pitchFamily="2" charset="0"/>
                <a:ea typeface="Ebrima" pitchFamily="2" charset="0"/>
                <a:cs typeface="Ebrima" pitchFamily="2" charset="0"/>
              </a:rPr>
              <a:t>Total call distribution across hours</a:t>
            </a:r>
            <a:endParaRPr lang="en-IN" sz="3200" dirty="0">
              <a:solidFill>
                <a:schemeClr val="bg1">
                  <a:lumMod val="95000"/>
                  <a:lumOff val="5000"/>
                </a:schemeClr>
              </a:solidFill>
              <a:latin typeface="Ebrima" pitchFamily="2" charset="0"/>
              <a:ea typeface="Ebrima" pitchFamily="2" charset="0"/>
              <a:cs typeface="Ebrima" pitchFamily="2" charset="0"/>
            </a:endParaRPr>
          </a:p>
        </p:txBody>
      </p:sp>
      <p:sp>
        <p:nvSpPr>
          <p:cNvPr id="5" name="TextBox 4"/>
          <p:cNvSpPr txBox="1"/>
          <p:nvPr/>
        </p:nvSpPr>
        <p:spPr>
          <a:xfrm>
            <a:off x="429885" y="3592286"/>
            <a:ext cx="4002156" cy="1477328"/>
          </a:xfrm>
          <a:prstGeom prst="rect">
            <a:avLst/>
          </a:prstGeom>
          <a:noFill/>
        </p:spPr>
        <p:txBody>
          <a:bodyPr wrap="square" rtlCol="0">
            <a:spAutoFit/>
          </a:bodyPr>
          <a:lstStyle/>
          <a:p>
            <a:r>
              <a:rPr lang="en-US" dirty="0" smtClean="0"/>
              <a:t>Peak activity is between 7 AM – 5 PM, with the highest volume around 2–4 PM. This is the critical window for resource allocation.</a:t>
            </a:r>
          </a:p>
          <a:p>
            <a:endParaRPr lang="en-IN" dirty="0">
              <a:latin typeface="Arial" panose="020B0604020202020204" pitchFamily="34" charset="0"/>
              <a:cs typeface="Arial" panose="020B0604020202020204" pitchFamily="34" charset="0"/>
            </a:endParaRPr>
          </a:p>
        </p:txBody>
      </p:sp>
      <p:sp>
        <p:nvSpPr>
          <p:cNvPr id="6" name="Rectangle 5"/>
          <p:cNvSpPr/>
          <p:nvPr/>
        </p:nvSpPr>
        <p:spPr>
          <a:xfrm>
            <a:off x="298580" y="3001738"/>
            <a:ext cx="4712933" cy="369332"/>
          </a:xfrm>
          <a:prstGeom prst="rect">
            <a:avLst/>
          </a:prstGeom>
        </p:spPr>
        <p:txBody>
          <a:bodyPr wrap="square">
            <a:spAutoFit/>
          </a:bodyPr>
          <a:lstStyle/>
          <a:p>
            <a:pPr algn="ctr"/>
            <a:r>
              <a:rPr lang="en-US" b="1" dirty="0" smtClean="0"/>
              <a:t>When do customers connect the most?</a:t>
            </a:r>
            <a:endParaRPr lang="en-US" b="1" dirty="0">
              <a:cs typeface="Segoe UI" panose="020B0502040204020203" pitchFamily="34" charset="0"/>
            </a:endParaRPr>
          </a:p>
        </p:txBody>
      </p:sp>
      <p:graphicFrame>
        <p:nvGraphicFramePr>
          <p:cNvPr id="7" name="Chart 6">
            <a:extLst>
              <a:ext uri="{FF2B5EF4-FFF2-40B4-BE49-F238E27FC236}">
                <a16:creationId xmlns:lc="http://schemas.openxmlformats.org/drawingml/2006/lockedCanvas" xmlns:a16="http://schemas.microsoft.com/office/drawing/2014/main" xmlns="" xmlns:xdr="http://schemas.openxmlformats.org/drawingml/2006/spreadsheetDrawing" id="{4796892A-98F5-4351-9453-73637A592C66}"/>
              </a:ext>
            </a:extLst>
          </p:cNvPr>
          <p:cNvGraphicFramePr>
            <a:graphicFrameLocks/>
          </p:cNvGraphicFramePr>
          <p:nvPr/>
        </p:nvGraphicFramePr>
        <p:xfrm>
          <a:off x="5481507" y="2483054"/>
          <a:ext cx="6547436" cy="29929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367907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266" y="0"/>
            <a:ext cx="10396882" cy="757989"/>
          </a:xfrm>
        </p:spPr>
        <p:txBody>
          <a:bodyPr>
            <a:normAutofit/>
          </a:bodyPr>
          <a:lstStyle/>
          <a:p>
            <a:pPr algn="ctr"/>
            <a:r>
              <a:rPr lang="en-IN" sz="3200" dirty="0" smtClean="0">
                <a:solidFill>
                  <a:schemeClr val="bg1">
                    <a:lumMod val="95000"/>
                    <a:lumOff val="5000"/>
                  </a:schemeClr>
                </a:solidFill>
                <a:latin typeface="Ebrima" pitchFamily="2" charset="0"/>
                <a:ea typeface="Ebrima" pitchFamily="2" charset="0"/>
                <a:cs typeface="Ebrima" pitchFamily="2" charset="0"/>
              </a:rPr>
              <a:t>Top 10 guru</a:t>
            </a:r>
            <a:endParaRPr lang="en-IN" sz="3200" dirty="0">
              <a:solidFill>
                <a:schemeClr val="bg1">
                  <a:lumMod val="95000"/>
                  <a:lumOff val="5000"/>
                </a:schemeClr>
              </a:solidFill>
              <a:latin typeface="Ebrima" pitchFamily="2" charset="0"/>
              <a:ea typeface="Ebrima" pitchFamily="2" charset="0"/>
              <a:cs typeface="Ebrima" pitchFamily="2" charset="0"/>
            </a:endParaRPr>
          </a:p>
        </p:txBody>
      </p:sp>
      <p:sp>
        <p:nvSpPr>
          <p:cNvPr id="5" name="TextBox 4"/>
          <p:cNvSpPr txBox="1"/>
          <p:nvPr/>
        </p:nvSpPr>
        <p:spPr>
          <a:xfrm>
            <a:off x="242595" y="1268963"/>
            <a:ext cx="4273422" cy="4524315"/>
          </a:xfrm>
          <a:prstGeom prst="rect">
            <a:avLst/>
          </a:prstGeom>
          <a:noFill/>
        </p:spPr>
        <p:txBody>
          <a:bodyPr wrap="square" rtlCol="0">
            <a:spAutoFit/>
          </a:bodyPr>
          <a:lstStyle/>
          <a:p>
            <a:pPr>
              <a:lnSpc>
                <a:spcPct val="200000"/>
              </a:lnSpc>
            </a:pPr>
            <a:r>
              <a:rPr lang="en-US" b="1" dirty="0" smtClean="0">
                <a:latin typeface="Bahnschrift" pitchFamily="34" charset="0"/>
              </a:rPr>
              <a:t>Dr. Balkrisna</a:t>
            </a:r>
            <a:r>
              <a:rPr lang="en-US" dirty="0" smtClean="0">
                <a:latin typeface="Bahnschrift" pitchFamily="34" charset="0"/>
              </a:rPr>
              <a:t> leads with impressive earnings of </a:t>
            </a:r>
            <a:r>
              <a:rPr lang="en-US" b="1" dirty="0" smtClean="0">
                <a:latin typeface="Bahnschrift" pitchFamily="34" charset="0"/>
              </a:rPr>
              <a:t>₹15,910</a:t>
            </a:r>
            <a:r>
              <a:rPr lang="en-US" dirty="0" smtClean="0">
                <a:latin typeface="Bahnschrift" pitchFamily="34" charset="0"/>
              </a:rPr>
              <a:t>, followed by </a:t>
            </a:r>
            <a:r>
              <a:rPr lang="en-US" b="1" dirty="0" smtClean="0">
                <a:latin typeface="Bahnschrift" pitchFamily="34" charset="0"/>
              </a:rPr>
              <a:t>Astro Ruchi (₹10,274)</a:t>
            </a:r>
            <a:r>
              <a:rPr lang="en-US" dirty="0" smtClean="0">
                <a:latin typeface="Bahnschrift" pitchFamily="34" charset="0"/>
              </a:rPr>
              <a:t> and </a:t>
            </a:r>
            <a:r>
              <a:rPr lang="en-US" b="1" dirty="0" smtClean="0">
                <a:latin typeface="Bahnschrift" pitchFamily="34" charset="0"/>
              </a:rPr>
              <a:t>Astro Shalini (₹6,807)</a:t>
            </a:r>
            <a:r>
              <a:rPr lang="en-US" dirty="0" smtClean="0">
                <a:latin typeface="Bahnschrift" pitchFamily="34" charset="0"/>
              </a:rPr>
              <a:t>. While other astrologers earn below ₹4,000, this highlights a strong performance by the top contributors, driving a major share of the overall revenue.</a:t>
            </a:r>
            <a:endParaRPr lang="en-IN" dirty="0">
              <a:latin typeface="Bahnschrift" pitchFamily="34" charset="0"/>
              <a:cs typeface="Arial" panose="020B0604020202020204" pitchFamily="34" charset="0"/>
            </a:endParaRPr>
          </a:p>
        </p:txBody>
      </p:sp>
      <p:graphicFrame>
        <p:nvGraphicFramePr>
          <p:cNvPr id="7" name="Chart 6">
            <a:extLst>
              <a:ext uri="{FF2B5EF4-FFF2-40B4-BE49-F238E27FC236}">
                <a16:creationId xmlns:lc="http://schemas.openxmlformats.org/drawingml/2006/lockedCanvas" xmlns:a16="http://schemas.microsoft.com/office/drawing/2014/main" xmlns="" xmlns:xdr="http://schemas.openxmlformats.org/drawingml/2006/spreadsheetDrawing" id="{0E39FC8C-A876-42B6-9B5A-D35AB59AEFC3}"/>
              </a:ext>
            </a:extLst>
          </p:cNvPr>
          <p:cNvGraphicFramePr>
            <a:graphicFrameLocks/>
          </p:cNvGraphicFramePr>
          <p:nvPr/>
        </p:nvGraphicFramePr>
        <p:xfrm>
          <a:off x="5542993" y="1250302"/>
          <a:ext cx="6125883" cy="39748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26328225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11769</TotalTime>
  <Words>837</Words>
  <Application>Microsoft Office PowerPoint</Application>
  <PresentationFormat>Custom</PresentationFormat>
  <Paragraphs>90</Paragraphs>
  <Slides>17</Slides>
  <Notes>3</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Ion</vt:lpstr>
      <vt:lpstr>AstroSage Call Center Performance Analysis</vt:lpstr>
      <vt:lpstr>Slide 2</vt:lpstr>
      <vt:lpstr>Problem statement</vt:lpstr>
      <vt:lpstr>Data cleaning and analysis</vt:lpstr>
      <vt:lpstr>Traffic website</vt:lpstr>
      <vt:lpstr>User call status</vt:lpstr>
      <vt:lpstr>User chat status</vt:lpstr>
      <vt:lpstr>Total call distribution across hours</vt:lpstr>
      <vt:lpstr>Top 10 guru</vt:lpstr>
      <vt:lpstr>Rating vs count of rating</vt:lpstr>
      <vt:lpstr>Daily count of Consultant Type</vt:lpstr>
      <vt:lpstr>Daily Call Volume Analysis</vt:lpstr>
      <vt:lpstr>Astrosage dashboard</vt:lpstr>
      <vt:lpstr>Suggestion </vt:lpstr>
      <vt:lpstr>Slide 15</vt:lpstr>
      <vt:lpstr>Conclusion </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AstroSage Analysis</dc:title>
  <dc:creator>At Square</dc:creator>
  <cp:lastModifiedBy>shree</cp:lastModifiedBy>
  <cp:revision>107</cp:revision>
  <dcterms:modified xsi:type="dcterms:W3CDTF">2025-10-28T09:03:55Z</dcterms:modified>
</cp:coreProperties>
</file>