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9"/>
  </p:notesMasterIdLst>
  <p:sldIdLst>
    <p:sldId id="30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4B"/>
    <a:srgbClr val="FF99CC"/>
    <a:srgbClr val="AA73D5"/>
    <a:srgbClr val="E08B52"/>
    <a:srgbClr val="E6A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4" autoAdjust="0"/>
    <p:restoredTop sz="90370" autoAdjust="0"/>
  </p:normalViewPr>
  <p:slideViewPr>
    <p:cSldViewPr snapToGrid="0">
      <p:cViewPr varScale="1">
        <p:scale>
          <a:sx n="47" d="100"/>
          <a:sy n="47" d="100"/>
        </p:scale>
        <p:origin x="7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BA050-5E27-4C87-9513-E8B40BE52BB6}" type="datetimeFigureOut">
              <a:rPr lang="en-GB" smtClean="0"/>
              <a:t>03/04/2018</a:t>
            </a:fld>
            <a:endParaRPr lang="en-GB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8DA9B-EF7B-4AFE-B391-73F8B9AFDA9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3718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A NUMBER TO GO TO A QUESTION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2170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2760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6631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6926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4681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7987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6302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3748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103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3235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6796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96836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00493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5439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33483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0794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69395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62784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50010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98394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58797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789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79912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20943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98337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42946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3892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14640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35976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1278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38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53928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39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94805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925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17031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41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4434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42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35782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43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037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44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06830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45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99476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46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4291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47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7475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820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5731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7714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40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6486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FCD3-0B3C-4715-BBA8-9FB92C116B65}" type="datetimeFigureOut">
              <a:rPr lang="en-GB" smtClean="0"/>
              <a:t>03/04/2018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BB7-1477-400F-B797-231CC7B2327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48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FCD3-0B3C-4715-BBA8-9FB92C116B65}" type="datetimeFigureOut">
              <a:rPr lang="en-GB" smtClean="0"/>
              <a:t>03/04/2018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BB7-1477-400F-B797-231CC7B2327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154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FCD3-0B3C-4715-BBA8-9FB92C116B65}" type="datetimeFigureOut">
              <a:rPr lang="en-GB" smtClean="0"/>
              <a:t>03/04/2018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BB7-1477-400F-B797-231CC7B2327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456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FCD3-0B3C-4715-BBA8-9FB92C116B65}" type="datetimeFigureOut">
              <a:rPr lang="en-GB" smtClean="0"/>
              <a:t>03/04/2018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BB7-1477-400F-B797-231CC7B2327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29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FCD3-0B3C-4715-BBA8-9FB92C116B65}" type="datetimeFigureOut">
              <a:rPr lang="en-GB" smtClean="0"/>
              <a:t>03/04/2018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BB7-1477-400F-B797-231CC7B2327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082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FCD3-0B3C-4715-BBA8-9FB92C116B65}" type="datetimeFigureOut">
              <a:rPr lang="en-GB" smtClean="0"/>
              <a:t>03/04/2018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BB7-1477-400F-B797-231CC7B2327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023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FCD3-0B3C-4715-BBA8-9FB92C116B65}" type="datetimeFigureOut">
              <a:rPr lang="en-GB" smtClean="0"/>
              <a:t>03/04/2018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BB7-1477-400F-B797-231CC7B2327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783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FCD3-0B3C-4715-BBA8-9FB92C116B65}" type="datetimeFigureOut">
              <a:rPr lang="en-GB" smtClean="0"/>
              <a:t>03/04/2018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BB7-1477-400F-B797-231CC7B2327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411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FCD3-0B3C-4715-BBA8-9FB92C116B65}" type="datetimeFigureOut">
              <a:rPr lang="en-GB" smtClean="0"/>
              <a:t>03/04/2018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BB7-1477-400F-B797-231CC7B2327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516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FCD3-0B3C-4715-BBA8-9FB92C116B65}" type="datetimeFigureOut">
              <a:rPr lang="en-GB" smtClean="0"/>
              <a:t>03/04/2018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BB7-1477-400F-B797-231CC7B2327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844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FCD3-0B3C-4715-BBA8-9FB92C116B65}" type="datetimeFigureOut">
              <a:rPr lang="en-GB" smtClean="0"/>
              <a:t>03/04/2018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BB7-1477-400F-B797-231CC7B2327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13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FFCD3-0B3C-4715-BBA8-9FB92C116B65}" type="datetimeFigureOut">
              <a:rPr lang="en-GB" smtClean="0"/>
              <a:t>03/04/2018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6ABB7-1477-400F-B797-231CC7B2327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7039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17.xml"/><Relationship Id="rId18" Type="http://schemas.openxmlformats.org/officeDocument/2006/relationships/slide" Target="slide22.xml"/><Relationship Id="rId3" Type="http://schemas.openxmlformats.org/officeDocument/2006/relationships/slide" Target="slide7.xml"/><Relationship Id="rId21" Type="http://schemas.openxmlformats.org/officeDocument/2006/relationships/slide" Target="slide19.xml"/><Relationship Id="rId7" Type="http://schemas.openxmlformats.org/officeDocument/2006/relationships/slide" Target="slide3.xml"/><Relationship Id="rId12" Type="http://schemas.openxmlformats.org/officeDocument/2006/relationships/slide" Target="slide8.xml"/><Relationship Id="rId17" Type="http://schemas.openxmlformats.org/officeDocument/2006/relationships/slide" Target="slide13.xml"/><Relationship Id="rId2" Type="http://schemas.openxmlformats.org/officeDocument/2006/relationships/notesSlide" Target="../notesSlides/notesSlide1.xml"/><Relationship Id="rId16" Type="http://schemas.openxmlformats.org/officeDocument/2006/relationships/slide" Target="slide14.xml"/><Relationship Id="rId20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slide" Target="slide9.xml"/><Relationship Id="rId24" Type="http://schemas.openxmlformats.org/officeDocument/2006/relationships/image" Target="../media/image3.png"/><Relationship Id="rId5" Type="http://schemas.openxmlformats.org/officeDocument/2006/relationships/slide" Target="slide5.xml"/><Relationship Id="rId15" Type="http://schemas.openxmlformats.org/officeDocument/2006/relationships/slide" Target="slide15.xml"/><Relationship Id="rId23" Type="http://schemas.openxmlformats.org/officeDocument/2006/relationships/slide" Target="slide2.xml"/><Relationship Id="rId10" Type="http://schemas.openxmlformats.org/officeDocument/2006/relationships/slide" Target="slide10.xml"/><Relationship Id="rId19" Type="http://schemas.openxmlformats.org/officeDocument/2006/relationships/slide" Target="slide21.xml"/><Relationship Id="rId4" Type="http://schemas.openxmlformats.org/officeDocument/2006/relationships/slide" Target="slide6.xml"/><Relationship Id="rId9" Type="http://schemas.openxmlformats.org/officeDocument/2006/relationships/slide" Target="slide11.xml"/><Relationship Id="rId14" Type="http://schemas.openxmlformats.org/officeDocument/2006/relationships/slide" Target="slide16.xml"/><Relationship Id="rId22" Type="http://schemas.openxmlformats.org/officeDocument/2006/relationships/slide" Target="slide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Jeopardy-theme-song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18177.625"/>
                  <p14:fade out="1500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13652" y="5329599"/>
            <a:ext cx="609600" cy="609600"/>
          </a:xfrm>
          <a:prstGeom prst="rect">
            <a:avLst/>
          </a:prstGeom>
        </p:spPr>
      </p:pic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45486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98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Branding Pitch should be around ___  seconds.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is </a:t>
            </a:r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30?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8352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This message talks about you, what you offer, and how you could benefit the company.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is the Branding Pitch.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8776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This question is typically asked in an interview.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is “Tell me about yourself”</a:t>
            </a:r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?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3745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Reaching out to your colleagues, ex-coworkers, former supervisors, and developing new contacts are also known as: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is Networking?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2894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It is important to give careful thought to the kind of ____ or career you to go after.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</a:t>
            </a:r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is a job?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0323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While looking for a job, it is important to budget and manage _______</a:t>
            </a:r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.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</a:t>
            </a:r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are finances?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5627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The 3 different types of networking are: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are:</a:t>
            </a:r>
          </a:p>
          <a:p>
            <a:pPr marL="3375025" indent="-85725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Info-gathering</a:t>
            </a:r>
          </a:p>
          <a:p>
            <a:pPr marL="3375025" indent="-85725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Standard</a:t>
            </a:r>
          </a:p>
          <a:p>
            <a:pPr marL="3375025" indent="-85725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Targeted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9633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This Social Media brand is a professional social networking </a:t>
            </a:r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media (not Facebook).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is LinkedIn?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4655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00B0F0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Your interview is the third job search ________ tool.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is marketing?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994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00B0F0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When asked about my weakness, I want to show that I’m human and turn that weakness into _______</a:t>
            </a:r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.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</a:t>
            </a:r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is Strength or Advantage?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0529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D 5">
            <a:hlinkClick r:id="rId3" action="ppaction://hlinksldjump" highlightClick="1"/>
          </p:cNvPr>
          <p:cNvSpPr/>
          <p:nvPr/>
        </p:nvSpPr>
        <p:spPr>
          <a:xfrm>
            <a:off x="737414" y="5548312"/>
            <a:ext cx="2521352" cy="10800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5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D 4">
            <a:hlinkClick r:id="rId4" action="ppaction://hlinksldjump" highlightClick="1"/>
          </p:cNvPr>
          <p:cNvSpPr/>
          <p:nvPr/>
        </p:nvSpPr>
        <p:spPr>
          <a:xfrm>
            <a:off x="737414" y="4366981"/>
            <a:ext cx="2521352" cy="10800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4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D 3">
            <a:hlinkClick r:id="rId5" action="ppaction://hlinksldjump" highlightClick="1"/>
          </p:cNvPr>
          <p:cNvSpPr/>
          <p:nvPr/>
        </p:nvSpPr>
        <p:spPr>
          <a:xfrm>
            <a:off x="737414" y="3185650"/>
            <a:ext cx="2521352" cy="10800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3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D 2">
            <a:hlinkClick r:id="rId6" action="ppaction://hlinksldjump" highlightClick="1"/>
          </p:cNvPr>
          <p:cNvSpPr/>
          <p:nvPr/>
        </p:nvSpPr>
        <p:spPr>
          <a:xfrm>
            <a:off x="737414" y="2004319"/>
            <a:ext cx="2521352" cy="10800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2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D 1">
            <a:hlinkClick r:id="rId7" action="ppaction://hlinksldjump" highlightClick="1"/>
          </p:cNvPr>
          <p:cNvSpPr/>
          <p:nvPr/>
        </p:nvSpPr>
        <p:spPr>
          <a:xfrm>
            <a:off x="737414" y="822988"/>
            <a:ext cx="2521352" cy="10800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1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YELLOW 5">
            <a:hlinkClick r:id="rId8" action="ppaction://hlinksldjump" highlightClick="1"/>
          </p:cNvPr>
          <p:cNvSpPr/>
          <p:nvPr/>
        </p:nvSpPr>
        <p:spPr>
          <a:xfrm>
            <a:off x="3469441" y="5548312"/>
            <a:ext cx="2406065" cy="1080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5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YELLOW 4">
            <a:hlinkClick r:id="rId9" action="ppaction://hlinksldjump" highlightClick="1"/>
          </p:cNvPr>
          <p:cNvSpPr/>
          <p:nvPr/>
        </p:nvSpPr>
        <p:spPr>
          <a:xfrm>
            <a:off x="3469441" y="4366981"/>
            <a:ext cx="2406065" cy="1080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4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YELLOW 3">
            <a:hlinkClick r:id="rId10" action="ppaction://hlinksldjump" highlightClick="1"/>
          </p:cNvPr>
          <p:cNvSpPr/>
          <p:nvPr/>
        </p:nvSpPr>
        <p:spPr>
          <a:xfrm>
            <a:off x="3469441" y="3161263"/>
            <a:ext cx="2406065" cy="1080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3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YELLOW 2">
            <a:hlinkClick r:id="rId11" action="ppaction://hlinksldjump" highlightClick="1"/>
          </p:cNvPr>
          <p:cNvSpPr/>
          <p:nvPr/>
        </p:nvSpPr>
        <p:spPr>
          <a:xfrm>
            <a:off x="3469441" y="1987947"/>
            <a:ext cx="2406065" cy="1080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2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YELLOW 1">
            <a:hlinkClick r:id="rId12" action="ppaction://hlinksldjump" highlightClick="1"/>
          </p:cNvPr>
          <p:cNvSpPr/>
          <p:nvPr/>
        </p:nvSpPr>
        <p:spPr>
          <a:xfrm>
            <a:off x="3469441" y="822988"/>
            <a:ext cx="2406065" cy="1080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1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GREEN 5">
            <a:hlinkClick r:id="rId13" action="ppaction://hlinksldjump" highlightClick="1"/>
          </p:cNvPr>
          <p:cNvSpPr/>
          <p:nvPr/>
        </p:nvSpPr>
        <p:spPr>
          <a:xfrm>
            <a:off x="6086181" y="5548312"/>
            <a:ext cx="2532524" cy="10800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5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GREEN 4">
            <a:hlinkClick r:id="rId14" action="ppaction://hlinksldjump" highlightClick="1"/>
          </p:cNvPr>
          <p:cNvSpPr/>
          <p:nvPr/>
        </p:nvSpPr>
        <p:spPr>
          <a:xfrm>
            <a:off x="6086180" y="4366981"/>
            <a:ext cx="2532525" cy="10800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4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GREEN 3">
            <a:hlinkClick r:id="rId15" action="ppaction://hlinksldjump" highlightClick="1"/>
          </p:cNvPr>
          <p:cNvSpPr/>
          <p:nvPr/>
        </p:nvSpPr>
        <p:spPr>
          <a:xfrm>
            <a:off x="6086181" y="3168178"/>
            <a:ext cx="2532525" cy="10800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3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GREEN 2">
            <a:hlinkClick r:id="rId16" action="ppaction://hlinksldjump" highlightClick="1"/>
          </p:cNvPr>
          <p:cNvSpPr/>
          <p:nvPr/>
        </p:nvSpPr>
        <p:spPr>
          <a:xfrm>
            <a:off x="6086181" y="2004319"/>
            <a:ext cx="2532525" cy="10800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2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GREEN 1">
            <a:hlinkClick r:id="rId17" action="ppaction://hlinksldjump" highlightClick="1"/>
          </p:cNvPr>
          <p:cNvSpPr/>
          <p:nvPr/>
        </p:nvSpPr>
        <p:spPr>
          <a:xfrm>
            <a:off x="6086181" y="822988"/>
            <a:ext cx="2532525" cy="10800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1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BLUE 5">
            <a:hlinkClick r:id="rId18" action="ppaction://hlinksldjump" highlightClick="1"/>
          </p:cNvPr>
          <p:cNvSpPr/>
          <p:nvPr/>
        </p:nvSpPr>
        <p:spPr>
          <a:xfrm>
            <a:off x="8829379" y="5548312"/>
            <a:ext cx="2616742" cy="1080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5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BLUE 4">
            <a:hlinkClick r:id="rId19" action="ppaction://hlinksldjump" highlightClick="1"/>
          </p:cNvPr>
          <p:cNvSpPr/>
          <p:nvPr/>
        </p:nvSpPr>
        <p:spPr>
          <a:xfrm>
            <a:off x="8829379" y="4366981"/>
            <a:ext cx="2616742" cy="1080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4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BLUE 3">
            <a:hlinkClick r:id="rId20" action="ppaction://hlinksldjump" highlightClick="1"/>
          </p:cNvPr>
          <p:cNvSpPr/>
          <p:nvPr/>
        </p:nvSpPr>
        <p:spPr>
          <a:xfrm>
            <a:off x="8829381" y="3168178"/>
            <a:ext cx="2616740" cy="1080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3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BLUE 2">
            <a:hlinkClick r:id="rId21" action="ppaction://hlinksldjump" highlightClick="1"/>
          </p:cNvPr>
          <p:cNvSpPr/>
          <p:nvPr/>
        </p:nvSpPr>
        <p:spPr>
          <a:xfrm>
            <a:off x="8829381" y="2004319"/>
            <a:ext cx="2616740" cy="1080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2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BLUE 1">
            <a:hlinkClick r:id="rId22" action="ppaction://hlinksldjump" highlightClick="1"/>
          </p:cNvPr>
          <p:cNvSpPr/>
          <p:nvPr/>
        </p:nvSpPr>
        <p:spPr>
          <a:xfrm>
            <a:off x="8829381" y="822988"/>
            <a:ext cx="2616814" cy="1080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1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UNIT 1">
            <a:hlinkClick r:id="rId23" action="ppaction://hlinksldjump"/>
          </p:cNvPr>
          <p:cNvSpPr/>
          <p:nvPr/>
        </p:nvSpPr>
        <p:spPr>
          <a:xfrm>
            <a:off x="737413" y="181657"/>
            <a:ext cx="2521353" cy="540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GB" sz="1200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RESUME</a:t>
            </a:r>
            <a:endParaRPr lang="en-GB" sz="1200" dirty="0">
              <a:ln w="3175">
                <a:solidFill>
                  <a:schemeClr val="tx1"/>
                </a:solidFill>
              </a:ln>
              <a:solidFill>
                <a:schemeClr val="tx1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UNIT 1">
            <a:hlinkClick r:id="rId23" action="ppaction://hlinksldjump"/>
          </p:cNvPr>
          <p:cNvSpPr/>
          <p:nvPr/>
        </p:nvSpPr>
        <p:spPr>
          <a:xfrm>
            <a:off x="3469515" y="198029"/>
            <a:ext cx="2405991" cy="540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GB" sz="1200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BRANDING PITCH</a:t>
            </a:r>
            <a:endParaRPr lang="en-GB" sz="1200" dirty="0">
              <a:ln w="3175">
                <a:solidFill>
                  <a:schemeClr val="tx1"/>
                </a:solidFill>
              </a:ln>
              <a:solidFill>
                <a:schemeClr val="tx1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UNIT 1">
            <a:hlinkClick r:id="rId23" action="ppaction://hlinksldjump"/>
          </p:cNvPr>
          <p:cNvSpPr/>
          <p:nvPr/>
        </p:nvSpPr>
        <p:spPr>
          <a:xfrm>
            <a:off x="6086255" y="181657"/>
            <a:ext cx="2532451" cy="540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GB" sz="1200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JOB SEARCH TECHNIQUE</a:t>
            </a:r>
            <a:endParaRPr lang="en-GB" sz="1200" dirty="0">
              <a:ln w="3175">
                <a:solidFill>
                  <a:schemeClr val="tx1"/>
                </a:solidFill>
              </a:ln>
              <a:solidFill>
                <a:schemeClr val="tx1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UNIT 1">
            <a:hlinkClick r:id="rId23" action="ppaction://hlinksldjump"/>
          </p:cNvPr>
          <p:cNvSpPr/>
          <p:nvPr/>
        </p:nvSpPr>
        <p:spPr>
          <a:xfrm>
            <a:off x="8829455" y="181657"/>
            <a:ext cx="2616740" cy="540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GB" sz="1200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INTERVIEWING</a:t>
            </a:r>
            <a:endParaRPr lang="en-GB" sz="1200" dirty="0">
              <a:ln w="3175">
                <a:solidFill>
                  <a:schemeClr val="tx1"/>
                </a:solidFill>
              </a:ln>
              <a:solidFill>
                <a:schemeClr val="tx1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grpSp>
        <p:nvGrpSpPr>
          <p:cNvPr id="56" name="Tekhnologic"/>
          <p:cNvGrpSpPr/>
          <p:nvPr/>
        </p:nvGrpSpPr>
        <p:grpSpPr>
          <a:xfrm>
            <a:off x="38504" y="6603643"/>
            <a:ext cx="987779" cy="252000"/>
            <a:chOff x="128923" y="6453000"/>
            <a:chExt cx="987779" cy="252000"/>
          </a:xfrm>
        </p:grpSpPr>
        <p:pic>
          <p:nvPicPr>
            <p:cNvPr id="57" name="Logo"/>
            <p:cNvPicPr>
              <a:picLocks noChangeAspect="1"/>
            </p:cNvPicPr>
            <p:nvPr/>
          </p:nvPicPr>
          <p:blipFill>
            <a:blip r:embed="rId2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923" y="6453000"/>
              <a:ext cx="252000" cy="252000"/>
            </a:xfrm>
            <a:prstGeom prst="rect">
              <a:avLst/>
            </a:prstGeom>
          </p:spPr>
        </p:pic>
        <p:sp>
          <p:nvSpPr>
            <p:cNvPr id="58" name="Text"/>
            <p:cNvSpPr/>
            <p:nvPr/>
          </p:nvSpPr>
          <p:spPr>
            <a:xfrm>
              <a:off x="380923" y="6502056"/>
              <a:ext cx="735779" cy="153888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 cap="none" spc="0" dirty="0">
                  <a:ln w="0"/>
                  <a:solidFill>
                    <a:srgbClr val="366797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tekhnologic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301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0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" fill="hold">
                      <p:stCondLst>
                        <p:cond delay="0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30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1" fill="hold">
                      <p:stCondLst>
                        <p:cond delay="0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3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9" fill="hold">
                      <p:stCondLst>
                        <p:cond delay="0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00B0F0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 come to each interview with a series of specific _____ I would like to ask the employer.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</a:t>
            </a:r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are questions?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3246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00B0F0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According to the Quiz sheet, it is important to review and _____ my answers to the 30 to 40 most common job interview questions.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</a:t>
            </a:r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is rehearse?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2949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00B0F0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When asked about salary expectations, I use an appropriate ____ instead of a precise figure.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</a:t>
            </a:r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is range?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0175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AA73D5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2" name="Rectangle 1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3853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AA73D5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2264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AA73D5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2563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AA73D5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2823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AA73D5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8731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FF99CC">
              <a:alpha val="69804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2" name="Rectangle 1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2409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FF99CC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8638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 resume is one of the three of these.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are job search Marketing Tools?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7079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FF99CC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9681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FF99CC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3371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FF99CC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4354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FFC000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2" name="Rectangle 1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7098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FFC000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34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FFC000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1730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FFC000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8656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FFC000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2357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FFA54B">
              <a:alpha val="69804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2" name="Rectangle 1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4162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FFA54B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8592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 resume cannot be more than how many pages?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is 2-pages?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5131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FFA54B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4187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FFA54B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2596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FFA54B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5527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chemeClr val="bg2">
              <a:lumMod val="75000"/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2" name="Rectangle 1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6075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chemeClr val="bg2">
              <a:lumMod val="75000"/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6561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chemeClr val="bg2">
              <a:lumMod val="75000"/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2701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chemeClr val="bg2">
              <a:lumMod val="75000"/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729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chemeClr val="bg2">
              <a:lumMod val="75000"/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5752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In a resume, it is highly suggested to omit the ______ of education .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are the dates?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1522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This is the main purpose of writing a resume.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is “to get an interview”?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1202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It is important to have someone who knows about ______  to critique the content, layout, spelling, grammar.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is the Targeted Resume?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9140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Branding pitch is one of the three of these.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are the job search Marketing Tools?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7919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Branding pitch </a:t>
            </a:r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is also known as the ___ __.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is the Elevator Pitch?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7757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</TotalTime>
  <Words>1621</Words>
  <Application>Microsoft Office PowerPoint</Application>
  <PresentationFormat>Widescreen</PresentationFormat>
  <Paragraphs>300</Paragraphs>
  <Slides>47</Slides>
  <Notes>46</Notes>
  <HiddenSlides>45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ＭＳ Ｐゴシック</vt:lpstr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tekhnologic</dc:creator>
  <cp:lastModifiedBy>Rivera, Anthony@EDD</cp:lastModifiedBy>
  <cp:revision>9</cp:revision>
  <dcterms:created xsi:type="dcterms:W3CDTF">2015-01-20T03:17:08Z</dcterms:created>
  <dcterms:modified xsi:type="dcterms:W3CDTF">2018-04-03T15:49:23Z</dcterms:modified>
</cp:coreProperties>
</file>