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71" r:id="rId3"/>
    <p:sldId id="260" r:id="rId4"/>
    <p:sldId id="276" r:id="rId5"/>
    <p:sldId id="262" r:id="rId6"/>
    <p:sldId id="277" r:id="rId7"/>
    <p:sldId id="273" r:id="rId8"/>
    <p:sldId id="26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78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F67D33-C90B-4DBF-B47F-8C135A772ABE}" v="23" dt="2023-04-12T11:30:50.8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3" autoAdjust="0"/>
    <p:restoredTop sz="94647" autoAdjust="0"/>
  </p:normalViewPr>
  <p:slideViewPr>
    <p:cSldViewPr snapToGrid="0">
      <p:cViewPr varScale="1">
        <p:scale>
          <a:sx n="36" d="100"/>
          <a:sy n="36" d="100"/>
        </p:scale>
        <p:origin x="127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15634-3818-425F-AB1D-9C5802A98077}" type="datetimeFigureOut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CFC77-10C7-441C-811E-AA45437948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480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CFC77-10C7-441C-811E-AA454379485A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CFC77-10C7-441C-811E-AA454379485A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CFC77-10C7-441C-811E-AA454379485A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CFC77-10C7-441C-811E-AA454379485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176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CFC77-10C7-441C-811E-AA454379485A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CFC77-10C7-441C-811E-AA454379485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059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CFC77-10C7-441C-811E-AA454379485A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CFC77-10C7-441C-811E-AA454379485A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E813C-980D-4DE6-A954-AE105C33A165}" type="datetimeFigureOut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0B87-26E6-4791-820C-6D62D699A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789211"/>
      </p:ext>
    </p:extLst>
  </p:cSld>
  <p:clrMapOvr>
    <a:masterClrMapping/>
  </p:clrMapOvr>
  <p:transition>
    <p:sndAc>
      <p:stSnd>
        <p:snd r:embed="rId1" name="click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E813C-980D-4DE6-A954-AE105C33A165}" type="datetimeFigureOut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0B87-26E6-4791-820C-6D62D699A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701102"/>
      </p:ext>
    </p:extLst>
  </p:cSld>
  <p:clrMapOvr>
    <a:masterClrMapping/>
  </p:clrMapOvr>
  <p:transition>
    <p:sndAc>
      <p:stSnd>
        <p:snd r:embed="rId1" name="click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E813C-980D-4DE6-A954-AE105C33A165}" type="datetimeFigureOut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0B87-26E6-4791-820C-6D62D699A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525638"/>
      </p:ext>
    </p:extLst>
  </p:cSld>
  <p:clrMapOvr>
    <a:masterClrMapping/>
  </p:clrMapOvr>
  <p:transition>
    <p:sndAc>
      <p:stSnd>
        <p:snd r:embed="rId1" name="click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E813C-980D-4DE6-A954-AE105C33A165}" type="datetimeFigureOut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0B87-26E6-4791-820C-6D62D699A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638602"/>
      </p:ext>
    </p:extLst>
  </p:cSld>
  <p:clrMapOvr>
    <a:masterClrMapping/>
  </p:clrMapOvr>
  <p:transition>
    <p:sndAc>
      <p:stSnd>
        <p:snd r:embed="rId1" name="click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E813C-980D-4DE6-A954-AE105C33A165}" type="datetimeFigureOut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0B87-26E6-4791-820C-6D62D699A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502804"/>
      </p:ext>
    </p:extLst>
  </p:cSld>
  <p:clrMapOvr>
    <a:masterClrMapping/>
  </p:clrMapOvr>
  <p:transition>
    <p:sndAc>
      <p:stSnd>
        <p:snd r:embed="rId1" name="click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E813C-980D-4DE6-A954-AE105C33A165}" type="datetimeFigureOut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0B87-26E6-4791-820C-6D62D699A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972434"/>
      </p:ext>
    </p:extLst>
  </p:cSld>
  <p:clrMapOvr>
    <a:masterClrMapping/>
  </p:clrMapOvr>
  <p:transition>
    <p:sndAc>
      <p:stSnd>
        <p:snd r:embed="rId1" name="click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E813C-980D-4DE6-A954-AE105C33A165}" type="datetimeFigureOut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0B87-26E6-4791-820C-6D62D699A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377099"/>
      </p:ext>
    </p:extLst>
  </p:cSld>
  <p:clrMapOvr>
    <a:masterClrMapping/>
  </p:clrMapOvr>
  <p:transition>
    <p:sndAc>
      <p:stSnd>
        <p:snd r:embed="rId1" name="click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E813C-980D-4DE6-A954-AE105C33A165}" type="datetimeFigureOut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0B87-26E6-4791-820C-6D62D699A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952398"/>
      </p:ext>
    </p:extLst>
  </p:cSld>
  <p:clrMapOvr>
    <a:masterClrMapping/>
  </p:clrMapOvr>
  <p:transition>
    <p:sndAc>
      <p:stSnd>
        <p:snd r:embed="rId1" name="click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E813C-980D-4DE6-A954-AE105C33A165}" type="datetimeFigureOut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0B87-26E6-4791-820C-6D62D699A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664644"/>
      </p:ext>
    </p:extLst>
  </p:cSld>
  <p:clrMapOvr>
    <a:masterClrMapping/>
  </p:clrMapOvr>
  <p:transition>
    <p:sndAc>
      <p:stSnd>
        <p:snd r:embed="rId1" name="click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E813C-980D-4DE6-A954-AE105C33A165}" type="datetimeFigureOut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0B87-26E6-4791-820C-6D62D699A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191734"/>
      </p:ext>
    </p:extLst>
  </p:cSld>
  <p:clrMapOvr>
    <a:masterClrMapping/>
  </p:clrMapOvr>
  <p:transition>
    <p:sndAc>
      <p:stSnd>
        <p:snd r:embed="rId1" name="click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E813C-980D-4DE6-A954-AE105C33A165}" type="datetimeFigureOut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0B87-26E6-4791-820C-6D62D699A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135227"/>
      </p:ext>
    </p:extLst>
  </p:cSld>
  <p:clrMapOvr>
    <a:masterClrMapping/>
  </p:clrMapOvr>
  <p:transition>
    <p:sndAc>
      <p:stSnd>
        <p:snd r:embed="rId1" name="click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672056"/>
            <a:ext cx="9144000" cy="1185943"/>
          </a:xfrm>
          <a:prstGeom prst="rect">
            <a:avLst/>
          </a:prstGeom>
          <a:solidFill>
            <a:srgbClr val="0147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 userDrawn="1"/>
        </p:nvSpPr>
        <p:spPr>
          <a:xfrm>
            <a:off x="7832034" y="5776021"/>
            <a:ext cx="1216549" cy="9780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493" y="5848960"/>
            <a:ext cx="917535" cy="83213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3713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600582"/>
            <a:ext cx="2057400" cy="1208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E813C-980D-4DE6-A954-AE105C33A165}" type="datetimeFigureOut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600582"/>
            <a:ext cx="3086100" cy="1208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600582"/>
            <a:ext cx="1350231" cy="1208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30B87-26E6-4791-820C-6D62D699AE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975899" y="6051457"/>
            <a:ext cx="519220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Creating the Best Way to Read and Publish</a:t>
            </a:r>
          </a:p>
        </p:txBody>
      </p:sp>
    </p:spTree>
    <p:extLst>
      <p:ext uri="{BB962C8B-B14F-4D97-AF65-F5344CB8AC3E}">
        <p14:creationId xmlns:p14="http://schemas.microsoft.com/office/powerpoint/2010/main" val="263756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sndAc>
      <p:stSnd>
        <p:snd r:embed="rId13" name="click.wav"/>
      </p:stSnd>
    </p:sndAc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nclusivepublishing.org/ExtendedDescriptionsBestPractices" TargetMode="External"/><Relationship Id="rId4" Type="http://schemas.openxmlformats.org/officeDocument/2006/relationships/hyperlink" Target="https://inclusivepublishing.org/mathMLBestPractice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hyperlink" Target="http://www.daisy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nclusivepublishing.org/" TargetMode="External"/><Relationship Id="rId5" Type="http://schemas.openxmlformats.org/officeDocument/2006/relationships/hyperlink" Target="http://www.w3.org/" TargetMode="External"/><Relationship Id="rId4" Type="http://schemas.openxmlformats.org/officeDocument/2006/relationships/hyperlink" Target="mailto:asingh@daisy.or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43000" y="916011"/>
            <a:ext cx="6331857" cy="950654"/>
          </a:xfrm>
        </p:spPr>
        <p:txBody>
          <a:bodyPr>
            <a:noAutofit/>
          </a:bodyPr>
          <a:lstStyle/>
          <a:p>
            <a:r>
              <a:rPr lang="en-US" sz="4000" b="1" dirty="0"/>
              <a:t>Accessibility Standards</a:t>
            </a:r>
            <a:br>
              <a:rPr lang="en-US" sz="4000" b="1" dirty="0"/>
            </a:br>
            <a:r>
              <a:rPr lang="en-US" sz="3400" b="1" dirty="0"/>
              <a:t>Prerequisite for accessible reading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143000" y="4238170"/>
            <a:ext cx="6858000" cy="1585146"/>
          </a:xfrm>
        </p:spPr>
        <p:txBody>
          <a:bodyPr>
            <a:normAutofit/>
          </a:bodyPr>
          <a:lstStyle/>
          <a:p>
            <a:r>
              <a:rPr lang="en-US" sz="1800" dirty="0"/>
              <a:t>Avneesh Singh</a:t>
            </a:r>
          </a:p>
          <a:p>
            <a:r>
              <a:rPr lang="en-IN" sz="1800" dirty="0"/>
              <a:t>Chief Operating Officer, </a:t>
            </a:r>
            <a:r>
              <a:rPr lang="en-US" sz="1800" dirty="0"/>
              <a:t>DAISY Consortium</a:t>
            </a:r>
            <a:endParaRPr lang="en-IN" sz="1800" dirty="0"/>
          </a:p>
          <a:p>
            <a:r>
              <a:rPr lang="en-US" sz="1800" dirty="0"/>
              <a:t>Member of Advisory Board, W3C</a:t>
            </a:r>
            <a:endParaRPr lang="en-IN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8" name="Picture 7" descr="DAISY Consortium 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36686" y="2017485"/>
            <a:ext cx="2540000" cy="21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988977"/>
      </p:ext>
    </p:extLst>
  </p:cSld>
  <p:clrMapOvr>
    <a:masterClrMapping/>
  </p:clrMapOvr>
  <p:transition>
    <p:sndAc>
      <p:stSnd>
        <p:snd r:embed="rId3" name="click.wav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189BB-F68B-408A-BA5F-A63583FD9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Why accessibility standards are so important?</a:t>
            </a:r>
            <a:endParaRPr lang="en-IN" sz="32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009F2-2349-4796-86C0-7E39C5260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Accessible reading experience is dependent on interaction of three components:</a:t>
            </a:r>
            <a:endParaRPr lang="en-IN" sz="1800" dirty="0"/>
          </a:p>
          <a:p>
            <a:pPr lvl="0"/>
            <a:r>
              <a:rPr lang="en-US" sz="1800" dirty="0"/>
              <a:t>Content</a:t>
            </a:r>
            <a:endParaRPr lang="en-IN" sz="1800" dirty="0"/>
          </a:p>
          <a:p>
            <a:pPr lvl="0"/>
            <a:r>
              <a:rPr lang="en-US" sz="1800" dirty="0"/>
              <a:t>Rendering software supported by operating system accessibility</a:t>
            </a:r>
            <a:endParaRPr lang="en-IN" sz="1800" dirty="0"/>
          </a:p>
          <a:p>
            <a:pPr lvl="0"/>
            <a:r>
              <a:rPr lang="en-US" sz="1800" dirty="0"/>
              <a:t>Assistive technology</a:t>
            </a:r>
            <a:endParaRPr lang="en-IN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IN" sz="1800" dirty="0"/>
          </a:p>
          <a:p>
            <a:endParaRPr lang="en-IN" sz="1800" dirty="0"/>
          </a:p>
        </p:txBody>
      </p:sp>
      <p:pic>
        <p:nvPicPr>
          <p:cNvPr id="7" name="Picture 6" descr="three people sitting around a table and discussing something.">
            <a:extLst>
              <a:ext uri="{FF2B5EF4-FFF2-40B4-BE49-F238E27FC236}">
                <a16:creationId xmlns:a16="http://schemas.microsoft.com/office/drawing/2014/main" id="{D9A754C9-A908-4D95-92E4-FA321F9CCB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314" y="3429000"/>
            <a:ext cx="3599543" cy="2110456"/>
          </a:xfrm>
          <a:prstGeom prst="rect">
            <a:avLst/>
          </a:prstGeom>
        </p:spPr>
      </p:pic>
    </p:spTree>
  </p:cSld>
  <p:clrMapOvr>
    <a:masterClrMapping/>
  </p:clrMapOvr>
  <p:transition>
    <p:sndAc>
      <p:stSnd>
        <p:snd r:embed="rId3" name="click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D5ADC63-2EDF-4298-A17B-FA25B068D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41266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Should we create a specialized accessibility standard?</a:t>
            </a:r>
            <a:endParaRPr lang="en-IN" sz="3200" b="1" dirty="0"/>
          </a:p>
        </p:txBody>
      </p:sp>
      <p:pic>
        <p:nvPicPr>
          <p:cNvPr id="3" name="Content Placeholder 2" descr="World map showing different sort of electrical sockets (UK/UK/CH pin) used in different nations. Differentiation is shown through colors.">
            <a:extLst>
              <a:ext uri="{FF2B5EF4-FFF2-40B4-BE49-F238E27FC236}">
                <a16:creationId xmlns:a16="http://schemas.microsoft.com/office/drawing/2014/main" id="{E54E05B3-B084-418A-9A6C-08B692C5DF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72" y="1161143"/>
            <a:ext cx="7790747" cy="4377645"/>
          </a:xfrm>
        </p:spPr>
      </p:pic>
    </p:spTree>
  </p:cSld>
  <p:clrMapOvr>
    <a:masterClrMapping/>
  </p:clrMapOvr>
  <p:transition>
    <p:sndAc>
      <p:stSnd>
        <p:snd r:embed="rId3" name="click.wav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9A3A4-FD4D-4A52-B033-0B08676F5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Standards for Accessible Content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5ABAE-7D35-4210-9ECD-9C45C3AD9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1800" dirty="0"/>
              <a:t>Unicode</a:t>
            </a:r>
            <a:endParaRPr lang="en-IN" sz="1800" dirty="0"/>
          </a:p>
          <a:p>
            <a:pPr lvl="0"/>
            <a:r>
              <a:rPr lang="en-US" sz="1800" dirty="0"/>
              <a:t>Web technologies (HTML/CSS): WCAG and ARIA</a:t>
            </a:r>
            <a:endParaRPr lang="en-IN" sz="1800" dirty="0"/>
          </a:p>
          <a:p>
            <a:pPr lvl="0"/>
            <a:r>
              <a:rPr lang="en-US" sz="1800" dirty="0"/>
              <a:t>EPUB 3: EPUB Accessibility Conformance and Discoverability </a:t>
            </a:r>
          </a:p>
          <a:p>
            <a:pPr lvl="0"/>
            <a:r>
              <a:rPr lang="en-US" sz="1800" dirty="0"/>
              <a:t>PDF: PDF/UA (ISO 14289)</a:t>
            </a:r>
          </a:p>
          <a:p>
            <a:pPr lvl="0"/>
            <a:r>
              <a:rPr lang="en-US" sz="1800" dirty="0"/>
              <a:t>NISO Z3986 (DAISY standard)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209976491"/>
      </p:ext>
    </p:extLst>
  </p:cSld>
  <p:clrMapOvr>
    <a:masterClrMapping/>
  </p:clrMapOvr>
  <p:transition>
    <p:sndAc>
      <p:stSnd>
        <p:snd r:embed="rId3" name="click.wav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2EFFF9F-B54D-4CA0-B10A-731D3C736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STEM Content</a:t>
            </a:r>
            <a:endParaRPr lang="en-IN" sz="3200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C86CA0D-DE23-4860-B9D7-64C3DE4B2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7138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MathML (now supported by all major web browsers, </a:t>
            </a:r>
            <a:r>
              <a:rPr lang="en-US" sz="1800" dirty="0" err="1"/>
              <a:t>MathJax</a:t>
            </a:r>
            <a:r>
              <a:rPr lang="en-US" sz="1800" dirty="0"/>
              <a:t> and </a:t>
            </a:r>
            <a:r>
              <a:rPr lang="en-US" sz="1800" dirty="0" err="1"/>
              <a:t>MathCat</a:t>
            </a:r>
            <a:r>
              <a:rPr lang="en-US" sz="1800" dirty="0"/>
              <a:t>):</a:t>
            </a:r>
          </a:p>
          <a:p>
            <a:pPr marL="0" indent="0">
              <a:buNone/>
            </a:pPr>
            <a:r>
              <a:rPr lang="en-US" sz="1800" dirty="0">
                <a:hlinkClick r:id="rId4"/>
              </a:rPr>
              <a:t>https://inclusivepublishing.org/mathMLBestPractices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Extended descriptions:</a:t>
            </a:r>
          </a:p>
          <a:p>
            <a:pPr marL="0" indent="0">
              <a:buNone/>
            </a:pPr>
            <a:r>
              <a:rPr lang="en-IN" sz="1800" dirty="0">
                <a:hlinkClick r:id="rId5"/>
              </a:rPr>
              <a:t>https://inclusivepublishing.org/ExtendedDescriptionsBestPractices</a:t>
            </a: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HTML 5 provides one of the best reading experience.</a:t>
            </a:r>
          </a:p>
        </p:txBody>
      </p:sp>
    </p:spTree>
  </p:cSld>
  <p:clrMapOvr>
    <a:masterClrMapping/>
  </p:clrMapOvr>
  <p:transition>
    <p:sndAc>
      <p:stSnd>
        <p:snd r:embed="rId3" name="click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2EFFF9F-B54D-4CA0-B10A-731D3C736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What about domain specific requirements?</a:t>
            </a:r>
            <a:endParaRPr lang="en-IN" sz="3200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C86CA0D-DE23-4860-B9D7-64C3DE4B2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71383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endParaRPr lang="en-IN" sz="1800" dirty="0"/>
          </a:p>
          <a:p>
            <a:pPr marL="0" indent="0" algn="ctr">
              <a:buNone/>
            </a:pPr>
            <a:r>
              <a:rPr lang="en-IN" sz="1800" dirty="0"/>
              <a:t>Build on international standards to extent possible.</a:t>
            </a:r>
            <a:endParaRPr lang="en-IN" dirty="0"/>
          </a:p>
          <a:p>
            <a:pPr marL="0" indent="0" algn="ctr">
              <a:buNone/>
            </a:pPr>
            <a:endParaRPr lang="en-IN" sz="1800" dirty="0"/>
          </a:p>
          <a:p>
            <a:pPr marL="0" indent="0" algn="ctr">
              <a:buNone/>
            </a:pPr>
            <a:endParaRPr lang="en-IN" sz="1800" dirty="0"/>
          </a:p>
          <a:p>
            <a:pPr marL="0" indent="0" algn="ctr">
              <a:buNone/>
            </a:pPr>
            <a:r>
              <a:rPr lang="en-IN" sz="1800" dirty="0"/>
              <a:t>Work with international standards bodies for incorporating domain specific requirements in the international standards.</a:t>
            </a:r>
            <a:endParaRPr lang="en-IN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2182352"/>
      </p:ext>
    </p:extLst>
  </p:cSld>
  <p:clrMapOvr>
    <a:masterClrMapping/>
  </p:clrMapOvr>
  <p:transition>
    <p:sndAc>
      <p:stSnd>
        <p:snd r:embed="rId3" name="click.wav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0D5FB04-0B88-4032-BA24-72A9B2006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Revolutionary Era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B1C3466-477F-44A0-AB0D-79A1B1FB4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713831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endParaRPr lang="en-IN" sz="1800" dirty="0"/>
          </a:p>
          <a:p>
            <a:pPr marL="457200" lvl="1" indent="0" algn="ctr">
              <a:buNone/>
            </a:pPr>
            <a:endParaRPr lang="en-IN" sz="1800" dirty="0"/>
          </a:p>
          <a:p>
            <a:pPr marL="457200" lvl="1" indent="0" algn="ctr">
              <a:buNone/>
            </a:pPr>
            <a:r>
              <a:rPr lang="en-IN" sz="1800" dirty="0"/>
              <a:t>We are in beginning of a revolution, we have a great opportunity to achieve the era of universal accessibility in research papers.</a:t>
            </a:r>
          </a:p>
          <a:p>
            <a:pPr marL="0" indent="0" algn="ctr">
              <a:buNone/>
            </a:pPr>
            <a:endParaRPr lang="en-IN" sz="1800" dirty="0"/>
          </a:p>
          <a:p>
            <a:pPr marL="0" indent="0" algn="ctr">
              <a:buNone/>
            </a:pPr>
            <a:r>
              <a:rPr lang="en-IN" sz="1800" dirty="0"/>
              <a:t>Lets come along for common worldwide standards for accessibility.</a:t>
            </a:r>
          </a:p>
        </p:txBody>
      </p:sp>
    </p:spTree>
    <p:extLst>
      <p:ext uri="{BB962C8B-B14F-4D97-AF65-F5344CB8AC3E}">
        <p14:creationId xmlns:p14="http://schemas.microsoft.com/office/powerpoint/2010/main" val="1210497635"/>
      </p:ext>
    </p:extLst>
  </p:cSld>
  <p:clrMapOvr>
    <a:masterClrMapping/>
  </p:clrMapOvr>
  <p:transition>
    <p:sndAc>
      <p:stSnd>
        <p:snd r:embed="rId3" name="click.wav"/>
      </p:stSnd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35FAAE-ADC3-425E-A486-F84E945DDBE4}"/>
              </a:ext>
            </a:extLst>
          </p:cNvPr>
          <p:cNvSpPr txBox="1"/>
          <p:nvPr/>
        </p:nvSpPr>
        <p:spPr>
          <a:xfrm flipH="1">
            <a:off x="1117600" y="1762818"/>
            <a:ext cx="68071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Thank you.</a:t>
            </a:r>
          </a:p>
          <a:p>
            <a:pPr algn="ctr"/>
            <a:endParaRPr lang="en-IN" sz="2400" dirty="0"/>
          </a:p>
          <a:p>
            <a:pPr algn="ctr"/>
            <a:r>
              <a:rPr lang="en-IN" sz="2400" dirty="0">
                <a:hlinkClick r:id="rId4"/>
              </a:rPr>
              <a:t>asingh@daisy.org</a:t>
            </a:r>
            <a:endParaRPr lang="en-IN" sz="2400" dirty="0"/>
          </a:p>
          <a:p>
            <a:pPr algn="ctr"/>
            <a:endParaRPr lang="en-IN" sz="2400" dirty="0"/>
          </a:p>
          <a:p>
            <a:pPr algn="ctr"/>
            <a:r>
              <a:rPr lang="en-IN" sz="2400" dirty="0"/>
              <a:t>For more information you can visit : </a:t>
            </a:r>
          </a:p>
          <a:p>
            <a:pPr algn="ctr"/>
            <a:r>
              <a:rPr lang="en-IN" sz="2400" u="sng" dirty="0">
                <a:solidFill>
                  <a:srgbClr val="0070C0"/>
                </a:solidFill>
                <a:hlinkClick r:id="rId5"/>
              </a:rPr>
              <a:t>http://www.w3.org</a:t>
            </a:r>
            <a:r>
              <a:rPr lang="en-IN" sz="2400" dirty="0">
                <a:solidFill>
                  <a:srgbClr val="0070C0"/>
                </a:solidFill>
                <a:hlinkClick r:id="rId5"/>
              </a:rPr>
              <a:t>/</a:t>
            </a:r>
            <a:endParaRPr lang="en-IN" sz="2400" dirty="0">
              <a:solidFill>
                <a:srgbClr val="0070C0"/>
              </a:solidFill>
            </a:endParaRPr>
          </a:p>
          <a:p>
            <a:pPr algn="ctr"/>
            <a:r>
              <a:rPr lang="en-IN" sz="2400" dirty="0">
                <a:solidFill>
                  <a:srgbClr val="0070C0"/>
                </a:solidFill>
                <a:hlinkClick r:id="rId6"/>
              </a:rPr>
              <a:t>https://inclusivepublishing.org/</a:t>
            </a:r>
            <a:endParaRPr lang="en-IN" sz="2400" dirty="0">
              <a:solidFill>
                <a:srgbClr val="0070C0"/>
              </a:solidFill>
            </a:endParaRPr>
          </a:p>
          <a:p>
            <a:pPr algn="ctr"/>
            <a:r>
              <a:rPr lang="en-IN" sz="2400" dirty="0">
                <a:hlinkClick r:id="rId7"/>
              </a:rPr>
              <a:t>http://www.daisy.org/</a:t>
            </a:r>
            <a:endParaRPr lang="en-IN" sz="2400" dirty="0"/>
          </a:p>
        </p:txBody>
      </p:sp>
    </p:spTree>
  </p:cSld>
  <p:clrMapOvr>
    <a:masterClrMapping/>
  </p:clrMapOvr>
  <p:transition>
    <p:sndAc>
      <p:stSnd>
        <p:snd r:embed="rId3" name="click.wav"/>
      </p:stSnd>
    </p:sndAc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793</TotalTime>
  <Words>248</Words>
  <Application>Microsoft Office PowerPoint</Application>
  <PresentationFormat>On-screen Show (4:3)</PresentationFormat>
  <Paragraphs>54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Accessibility Standards Prerequisite for accessible reading</vt:lpstr>
      <vt:lpstr>Why accessibility standards are so important?</vt:lpstr>
      <vt:lpstr>Should we create a specialized accessibility standard?</vt:lpstr>
      <vt:lpstr>Standards for Accessible Content</vt:lpstr>
      <vt:lpstr>STEM Content</vt:lpstr>
      <vt:lpstr>What about domain specific requirements?</vt:lpstr>
      <vt:lpstr>Revolutionary Era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Elton M.</dc:creator>
  <cp:lastModifiedBy>Avneesh Singh</cp:lastModifiedBy>
  <cp:revision>199</cp:revision>
  <dcterms:created xsi:type="dcterms:W3CDTF">2013-05-01T14:34:11Z</dcterms:created>
  <dcterms:modified xsi:type="dcterms:W3CDTF">2023-04-13T09:17:26Z</dcterms:modified>
</cp:coreProperties>
</file>