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73806" autoAdjust="0"/>
  </p:normalViewPr>
  <p:slideViewPr>
    <p:cSldViewPr snapToGrid="0">
      <p:cViewPr varScale="1">
        <p:scale>
          <a:sx n="58" d="100"/>
          <a:sy n="58" d="100"/>
        </p:scale>
        <p:origin x="157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04F9-5AB2-44C8-A9B1-5533E6DD4FA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A80DD-C8A1-414A-BE0B-71CAB47B7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1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fibtech.com/products/lifeline-view-aed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ealth.com/best-blood-pressure-monitors-6543568" TargetMode="External"/><Relationship Id="rId5" Type="http://schemas.openxmlformats.org/officeDocument/2006/relationships/hyperlink" Target="https://www.ekohealth.com/products/core-500-digital-stethoscope?variant=39999867879520" TargetMode="External"/><Relationship Id="rId4" Type="http://schemas.openxmlformats.org/officeDocument/2006/relationships/hyperlink" Target="https://www.amphl.org/stethoscopes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Shamsi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Carrie</a:t>
            </a:r>
          </a:p>
          <a:p>
            <a:r>
              <a:rPr lang="en-US" dirty="0"/>
              <a:t>5 </a:t>
            </a:r>
            <a:r>
              <a:rPr lang="en-US" baseline="0" dirty="0"/>
              <a:t>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1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Bonnie – emphasize these are meant to act as examples for others to take back to their institutions and possibly build their own programs, then introduce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Dyl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12:45-12:55 — Deaf Hub in action</a:t>
            </a:r>
            <a:endParaRPr lang="en-US" b="0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 videos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how others can provide or seek out similar opportunities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key features of an inclusive environment?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Dyl</a:t>
            </a:r>
            <a:r>
              <a:rPr lang="en-US" dirty="0"/>
              <a:t> –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6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Dyl</a:t>
            </a:r>
            <a:r>
              <a:rPr lang="en-US" dirty="0"/>
              <a:t> - Stop</a:t>
            </a:r>
            <a:r>
              <a:rPr lang="en-US" baseline="0" dirty="0"/>
              <a:t> video at 1:38 (end of Alison’s part)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2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Liz - 3 min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Liz - 2 minutes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Lifeline VIEW AED device that offers visual access for cardiac emergencies: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https://www.defibtech.com/products/lifeline-view-aed/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popular digital stethoscopes compared at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https://www.amphl.org/stethoscopes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of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 digital stethoscope and more information: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https://www.ekohealth.com/products/core-500-digital-stethoscope?variant=39999867879520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about digital blood pressure cuffs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https://www.health.com/best-blood-pressure-monitors-6543568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Bonnie – introduce break, then introduce </a:t>
            </a:r>
            <a:r>
              <a:rPr lang="en-US" dirty="0" err="1"/>
              <a:t>Dyl</a:t>
            </a:r>
            <a:r>
              <a:rPr lang="en-US" dirty="0"/>
              <a:t> for next slide</a:t>
            </a:r>
          </a:p>
          <a:p>
            <a:r>
              <a:rPr lang="en-US" dirty="0"/>
              <a:t>12:55-1:00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2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1:00-1:10</a:t>
            </a: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3 min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MHFA can be found via Google, have virtual and in person sessions available nationally and globally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Advocacy &amp; Sponsorship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9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 – 3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77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1:10-1:28 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for Q&amp;A</a:t>
            </a:r>
            <a:endParaRPr lang="en-US" b="0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for Carrie: what is it like as a professor working with a deaf or blind student?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for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for Hannah: How do you advocate for yourself? Strategies you deploy to help professors and fellow students understand when their environment is not equitable.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Bonnie can also look in the Q&amp;A tab during the break and choose a few interesting questions from the audience.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question that has come in in advance: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percentage of the total population that may benefit from your team’s support, do you estimate to have helped?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Bonnie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12:02-12:10 — welcome and expectation setting</a:t>
            </a:r>
            <a:endParaRPr lang="en-US" b="0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will discuss making meeting more accessible.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 is off because it is noisy and disruptive for screen readers. 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Q&amp;A tab is on! Share your questions and we will get to as many as we can during Q&amp;A. 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Practice a moment of silence? To get used to extra pauses.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4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Shamsi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1:28-1:30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12:10-12:20 — Introductions (2 mins max per person, keep in mind introductions already done in preview video)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Bonnie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Camille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Hannah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Carrie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Liz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6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Bonnie – briefly introduce Hannah as a Bridges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4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12:20-12:30 — Hannah’s story</a:t>
            </a:r>
            <a:endParaRPr lang="en-US" b="0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did you realize you wanted to become a scientist?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barriers have you faced in your journey?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did you overcome these barriers?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Emphasize connection with deaf hub and how it has supported me in my journey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you tell us how ‘Deafblind gain’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Bonnie – introduce break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minutes (12:30-12:35)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Bonnie – introduce Camille for this section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12:35-12:45 — What is Deaf Hub?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some slides about different programs and research labs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Carrie: include slide on how RISE and Bridges programs have helped her be a mentor to Hannah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 resources available to everyone, and open for people to reach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9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Camille</a:t>
            </a:r>
          </a:p>
          <a:p>
            <a:r>
              <a:rPr lang="en-US" dirty="0"/>
              <a:t>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Camille</a:t>
            </a:r>
          </a:p>
          <a:p>
            <a:r>
              <a:rPr lang="en-US" dirty="0"/>
              <a:t>3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A80DD-C8A1-414A-BE0B-71CAB47B79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D236-1F83-443C-9252-A43E4F354FA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A8D4-90D2-494F-AD3E-227E1CEA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D236-1F83-443C-9252-A43E4F354FA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A8D4-90D2-494F-AD3E-227E1CEA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D236-1F83-443C-9252-A43E4F354FA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A8D4-90D2-494F-AD3E-227E1CEA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1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D236-1F83-443C-9252-A43E4F354FA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A8D4-90D2-494F-AD3E-227E1CEA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D236-1F83-443C-9252-A43E4F354FA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A8D4-90D2-494F-AD3E-227E1CEA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4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D236-1F83-443C-9252-A43E4F354FA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A8D4-90D2-494F-AD3E-227E1CEA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D236-1F83-443C-9252-A43E4F354FA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A8D4-90D2-494F-AD3E-227E1CEA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6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D236-1F83-443C-9252-A43E4F354FA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A8D4-90D2-494F-AD3E-227E1CEA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4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D236-1F83-443C-9252-A43E4F354FA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A8D4-90D2-494F-AD3E-227E1CEA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D236-1F83-443C-9252-A43E4F354FA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A8D4-90D2-494F-AD3E-227E1CEA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D236-1F83-443C-9252-A43E4F354FA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A8D4-90D2-494F-AD3E-227E1CEA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4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9A7D236-1F83-443C-9252-A43E4F354FA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914A8D4-90D2-494F-AD3E-227E1CEA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47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jlUGsiMehk?feature=oembed" TargetMode="Externa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pkecFy1w78?feature=oembed" TargetMode="Externa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t.edu/ntid/healthcare/task-force-repor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32C0-148E-6C87-410C-6E12EB8D9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Deaf Hub at RIT:</a:t>
            </a:r>
            <a:br>
              <a:rPr lang="en-US" dirty="0"/>
            </a:br>
            <a:r>
              <a:rPr lang="en-US" dirty="0"/>
              <a:t>A Resource for All of Us</a:t>
            </a:r>
            <a:endParaRPr lang="en-US" b="1" dirty="0"/>
          </a:p>
        </p:txBody>
      </p:sp>
      <p:pic>
        <p:nvPicPr>
          <p:cNvPr id="1026" name="Picture 2" descr="White text logo that reads RIT, National Technical Institute for the Deaf, Deaf Health Care and Biomedical Science Hub">
            <a:extLst>
              <a:ext uri="{FF2B5EF4-FFF2-40B4-BE49-F238E27FC236}">
                <a16:creationId xmlns:a16="http://schemas.microsoft.com/office/drawing/2014/main" id="{F6480538-A3BE-5DF3-57EB-C220474BB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7"/>
          <a:stretch/>
        </p:blipFill>
        <p:spPr bwMode="auto">
          <a:xfrm>
            <a:off x="145504" y="5829276"/>
            <a:ext cx="1190099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34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16CC-04E0-3511-71E8-06FB22DE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Carrie’s Story: U-RISE and Bridges</a:t>
            </a:r>
          </a:p>
        </p:txBody>
      </p:sp>
      <p:pic>
        <p:nvPicPr>
          <p:cNvPr id="4098" name="Picture 2" descr="Hannah and Dr. Carrie McCalley in the field in Abisko, Sweden. They are standing in a bog, with tall grass and it is raining slightly. Behind them is a flux chamber that is covered with a tarp.">
            <a:extLst>
              <a:ext uri="{FF2B5EF4-FFF2-40B4-BE49-F238E27FC236}">
                <a16:creationId xmlns:a16="http://schemas.microsoft.com/office/drawing/2014/main" id="{4A1EFAA6-27E5-D6EA-CC56-D19F3DDF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617" y="1407842"/>
            <a:ext cx="6926766" cy="519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7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C2A9A2-B3A4-36B2-07EC-3E3DEEEA8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Deaf Hub in Action</a:t>
            </a:r>
          </a:p>
        </p:txBody>
      </p:sp>
    </p:spTree>
    <p:extLst>
      <p:ext uri="{BB962C8B-B14F-4D97-AF65-F5344CB8AC3E}">
        <p14:creationId xmlns:p14="http://schemas.microsoft.com/office/powerpoint/2010/main" val="248304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B781-2A30-3FAE-1C37-F080B684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5BAD-054B-4636-1CDF-2A3038C9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Deaf Hub Explores Perspectives (DHEP)</a:t>
            </a:r>
          </a:p>
          <a:p>
            <a:endParaRPr lang="en-US" dirty="0"/>
          </a:p>
          <a:p>
            <a:r>
              <a:rPr lang="en-US" dirty="0"/>
              <a:t>Professional Development</a:t>
            </a:r>
          </a:p>
          <a:p>
            <a:endParaRPr lang="en-US" dirty="0"/>
          </a:p>
          <a:p>
            <a:r>
              <a:rPr lang="en-US" dirty="0"/>
              <a:t>Deaf Scientist Time</a:t>
            </a:r>
          </a:p>
          <a:p>
            <a:endParaRPr lang="en-US" dirty="0"/>
          </a:p>
          <a:p>
            <a:r>
              <a:rPr lang="en-US" dirty="0"/>
              <a:t>Poster sessions and presentations at program, college, university, and conference levels</a:t>
            </a:r>
          </a:p>
        </p:txBody>
      </p:sp>
    </p:spTree>
    <p:extLst>
      <p:ext uri="{BB962C8B-B14F-4D97-AF65-F5344CB8AC3E}">
        <p14:creationId xmlns:p14="http://schemas.microsoft.com/office/powerpoint/2010/main" val="126850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088C-C744-66CC-3256-78C71BD5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 2024 Reflections Video</a:t>
            </a:r>
          </a:p>
        </p:txBody>
      </p:sp>
      <p:pic>
        <p:nvPicPr>
          <p:cNvPr id="6" name="Online Media 5" descr="SHARP 2024: Reflection Video on YouTube">
            <a:hlinkClick r:id="" action="ppaction://media"/>
            <a:extLst>
              <a:ext uri="{FF2B5EF4-FFF2-40B4-BE49-F238E27FC236}">
                <a16:creationId xmlns:a16="http://schemas.microsoft.com/office/drawing/2014/main" id="{4FF35328-64C3-5A50-4821-2ECCA29C7D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46943" y="1356459"/>
            <a:ext cx="9098114" cy="51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35CB-9DB2-3B98-0C1F-6B9133A5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Mentor-Supported Shadowing Program</a:t>
            </a:r>
          </a:p>
        </p:txBody>
      </p:sp>
      <p:pic>
        <p:nvPicPr>
          <p:cNvPr id="4" name="Online Media 3" title="MSSP: Shadowing in Action, featuring Nicole Fleming, RN, BSN, &amp; Barbara Essex">
            <a:hlinkClick r:id="" action="ppaction://media"/>
            <a:extLst>
              <a:ext uri="{FF2B5EF4-FFF2-40B4-BE49-F238E27FC236}">
                <a16:creationId xmlns:a16="http://schemas.microsoft.com/office/drawing/2014/main" id="{B733AF48-0CE4-3B9C-C8EB-9E28E0B691E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70911" y="1322102"/>
            <a:ext cx="9450178" cy="533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7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CCD3-C46F-739D-2F95-23F62713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for DHH Healthcare Professionals</a:t>
            </a:r>
          </a:p>
        </p:txBody>
      </p:sp>
      <p:pic>
        <p:nvPicPr>
          <p:cNvPr id="5122" name="Picture 2" descr="Picture of yellow AED with video screen">
            <a:extLst>
              <a:ext uri="{FF2B5EF4-FFF2-40B4-BE49-F238E27FC236}">
                <a16:creationId xmlns:a16="http://schemas.microsoft.com/office/drawing/2014/main" id="{5CD43243-1BFD-F242-E4BC-BFB70FD8A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9" t="9084" r="16427" b="7759"/>
          <a:stretch/>
        </p:blipFill>
        <p:spPr bwMode="auto">
          <a:xfrm>
            <a:off x="992457" y="1456512"/>
            <a:ext cx="2137831" cy="265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icture of Eko stethoscope and a cell phone in the foreground with a visual cardiac tracing line on the screen">
            <a:extLst>
              <a:ext uri="{FF2B5EF4-FFF2-40B4-BE49-F238E27FC236}">
                <a16:creationId xmlns:a16="http://schemas.microsoft.com/office/drawing/2014/main" id="{CF2EF0F5-9FC3-C440-24FA-5BCD984F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59" y="1456512"/>
            <a:ext cx="1970275" cy="265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icture of a medium-skinned man with a beard and black T-shirt with a blood pressure cuff on his upper arm, and a cell phone in his opposite hand that shows a digital display of his blood pressure">
            <a:extLst>
              <a:ext uri="{FF2B5EF4-FFF2-40B4-BE49-F238E27FC236}">
                <a16:creationId xmlns:a16="http://schemas.microsoft.com/office/drawing/2014/main" id="{0D905774-C249-83F1-0E24-F1FA8D82A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020" y="1456511"/>
            <a:ext cx="3937253" cy="262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et of three pictures demonstrating &#10; three individual light skinned women wearing transparent facial masks that allow speechreading access. ">
            <a:extLst>
              <a:ext uri="{FF2B5EF4-FFF2-40B4-BE49-F238E27FC236}">
                <a16:creationId xmlns:a16="http://schemas.microsoft.com/office/drawing/2014/main" id="{CD0FB42B-56EC-B371-22E7-A32A3385E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073" y="4353221"/>
            <a:ext cx="6281854" cy="227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80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C81FD-A17F-17E8-D44E-31B3F053F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Five Minute Break</a:t>
            </a:r>
          </a:p>
        </p:txBody>
      </p:sp>
    </p:spTree>
    <p:extLst>
      <p:ext uri="{BB962C8B-B14F-4D97-AF65-F5344CB8AC3E}">
        <p14:creationId xmlns:p14="http://schemas.microsoft.com/office/powerpoint/2010/main" val="352824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1C6C-FEF7-5223-2B31-CB949CD6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Inclusive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48E9-2465-74CB-E652-F8F33B41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is different – ask each individual about their communication and accommodation preferences and respect them</a:t>
            </a:r>
          </a:p>
          <a:p>
            <a:r>
              <a:rPr lang="en-US" dirty="0"/>
              <a:t>Inclusive communication – Slack, whiteboards, etc.</a:t>
            </a:r>
          </a:p>
          <a:p>
            <a:r>
              <a:rPr lang="en-US" dirty="0"/>
              <a:t>High contrast visual aids, alt-text and descriptions</a:t>
            </a:r>
          </a:p>
          <a:p>
            <a:r>
              <a:rPr lang="en-US" dirty="0"/>
              <a:t>Visual environment – maps in the lab, label drawers/shelves</a:t>
            </a:r>
          </a:p>
          <a:p>
            <a:r>
              <a:rPr lang="en-US" dirty="0"/>
              <a:t>Mental Health First Aid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164273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3805-E631-C623-F123-26DA3320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Working with Access Service Providers (Interpreters and </a:t>
            </a:r>
            <a:r>
              <a:rPr lang="en-US" dirty="0" err="1"/>
              <a:t>Captionists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97A5-E223-B8AA-9DC9-B8149A35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a meeting</a:t>
            </a:r>
          </a:p>
          <a:p>
            <a:pPr lvl="1"/>
            <a:r>
              <a:rPr lang="en-US" dirty="0"/>
              <a:t>Schedule meetings in advance so that accommodations can be requested in a timely manner</a:t>
            </a:r>
          </a:p>
          <a:p>
            <a:pPr lvl="1"/>
            <a:r>
              <a:rPr lang="en-US" dirty="0"/>
              <a:t>Share any meeting materials with access service providers</a:t>
            </a:r>
          </a:p>
          <a:p>
            <a:r>
              <a:rPr lang="en-US" dirty="0"/>
              <a:t>During a meeting</a:t>
            </a:r>
          </a:p>
          <a:p>
            <a:pPr lvl="1"/>
            <a:r>
              <a:rPr lang="en-US" dirty="0"/>
              <a:t>Encourage turn-taking</a:t>
            </a:r>
          </a:p>
          <a:p>
            <a:pPr lvl="1"/>
            <a:r>
              <a:rPr lang="en-US" dirty="0"/>
              <a:t>Give access service providers time to catch up between speakers</a:t>
            </a:r>
          </a:p>
          <a:p>
            <a:r>
              <a:rPr lang="en-US" dirty="0"/>
              <a:t>After the meeting</a:t>
            </a:r>
          </a:p>
          <a:p>
            <a:pPr lvl="1"/>
            <a:r>
              <a:rPr lang="en-US" dirty="0"/>
              <a:t>Check in to see if accommodations are working for all parties and adjust as needed</a:t>
            </a:r>
          </a:p>
          <a:p>
            <a:pPr lvl="1"/>
            <a:r>
              <a:rPr lang="en-US" dirty="0"/>
              <a:t>Offer to review any missed information one-on-one</a:t>
            </a:r>
          </a:p>
        </p:txBody>
      </p:sp>
    </p:spTree>
    <p:extLst>
      <p:ext uri="{BB962C8B-B14F-4D97-AF65-F5344CB8AC3E}">
        <p14:creationId xmlns:p14="http://schemas.microsoft.com/office/powerpoint/2010/main" val="3430514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B9119-1A06-60DF-5E91-C30A746E2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763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4F49-4BBA-E7B2-9631-90C52295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Welcome from Our Moderator</a:t>
            </a:r>
            <a:br>
              <a:rPr lang="en-US" b="1" dirty="0"/>
            </a:br>
            <a:r>
              <a:rPr lang="en-US" sz="2700" dirty="0"/>
              <a:t>Dr. Bonnie Jacob, Director of Science Mentoring and Bridges Program Director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50F7-C51A-1310-8943-C090266E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Accessibility practices</a:t>
            </a:r>
          </a:p>
          <a:p>
            <a:endParaRPr lang="en-US" dirty="0"/>
          </a:p>
          <a:p>
            <a:r>
              <a:rPr lang="en-US" dirty="0"/>
              <a:t>Q&amp;A</a:t>
            </a:r>
          </a:p>
          <a:p>
            <a:endParaRPr lang="en-US" dirty="0"/>
          </a:p>
          <a:p>
            <a:r>
              <a:rPr lang="en-US" dirty="0"/>
              <a:t>Pausing practice</a:t>
            </a:r>
          </a:p>
          <a:p>
            <a:endParaRPr lang="en-US" dirty="0"/>
          </a:p>
          <a:p>
            <a:r>
              <a:rPr lang="en-US" dirty="0"/>
              <a:t>Session agenda</a:t>
            </a:r>
          </a:p>
        </p:txBody>
      </p:sp>
    </p:spTree>
    <p:extLst>
      <p:ext uri="{BB962C8B-B14F-4D97-AF65-F5344CB8AC3E}">
        <p14:creationId xmlns:p14="http://schemas.microsoft.com/office/powerpoint/2010/main" val="62047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3F4CDB-D70E-3D05-BD73-9215AF40A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48277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7CB5E9-6BB6-D771-41C7-C1CB68287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53031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59180-30B9-FBD3-F4CA-0CF49A282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Hannah’s Story</a:t>
            </a:r>
          </a:p>
        </p:txBody>
      </p:sp>
    </p:spTree>
    <p:extLst>
      <p:ext uri="{BB962C8B-B14F-4D97-AF65-F5344CB8AC3E}">
        <p14:creationId xmlns:p14="http://schemas.microsoft.com/office/powerpoint/2010/main" val="286268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5A912F-7923-2066-A5F9-82CE7D5B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Hannah’s Story Photos</a:t>
            </a:r>
          </a:p>
        </p:txBody>
      </p:sp>
      <p:pic>
        <p:nvPicPr>
          <p:cNvPr id="2055" name="Picture 7" descr="Hannah and her guide dog, Cobey, on a boardwalk overlooking a gorge in Sweden. ">
            <a:extLst>
              <a:ext uri="{FF2B5EF4-FFF2-40B4-BE49-F238E27FC236}">
                <a16:creationId xmlns:a16="http://schemas.microsoft.com/office/drawing/2014/main" id="{CF28705D-F9C0-A7A5-3B85-099ACEFA2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8" y="172845"/>
            <a:ext cx="4191001" cy="31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annah's working with the flux chamber in a bog in Sweden. There surrounding areas is wetlands, with mountains in the distance.">
            <a:extLst>
              <a:ext uri="{FF2B5EF4-FFF2-40B4-BE49-F238E27FC236}">
                <a16:creationId xmlns:a16="http://schemas.microsoft.com/office/drawing/2014/main" id="{6383A91C-A496-72F3-6A1F-FF2F403C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7" y="3541904"/>
            <a:ext cx="4191001" cy="31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E Vasquez, one of Hannah's interpreters, helps to shake up pore water samples in the field.">
            <a:extLst>
              <a:ext uri="{FF2B5EF4-FFF2-40B4-BE49-F238E27FC236}">
                <a16:creationId xmlns:a16="http://schemas.microsoft.com/office/drawing/2014/main" id="{CECE37AB-0014-5CFB-9BD4-12F1CE8C2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52" y="172844"/>
            <a:ext cx="4191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hristy Smith, another interpreter sits on a salsa ">
            <a:extLst>
              <a:ext uri="{FF2B5EF4-FFF2-40B4-BE49-F238E27FC236}">
                <a16:creationId xmlns:a16="http://schemas.microsoft.com/office/drawing/2014/main" id="{D73BA0CE-AB65-32C5-FE9F-C90C8F85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52" y="3541904"/>
            <a:ext cx="4191002" cy="314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41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159A73-2441-F3A3-BB45-E9A91099E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Five Minute Break</a:t>
            </a:r>
          </a:p>
        </p:txBody>
      </p:sp>
    </p:spTree>
    <p:extLst>
      <p:ext uri="{BB962C8B-B14F-4D97-AF65-F5344CB8AC3E}">
        <p14:creationId xmlns:p14="http://schemas.microsoft.com/office/powerpoint/2010/main" val="63673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CEF5A-55B7-2EF3-E1A1-B738D2D5B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What is Deaf Hub?</a:t>
            </a:r>
          </a:p>
        </p:txBody>
      </p:sp>
    </p:spTree>
    <p:extLst>
      <p:ext uri="{BB962C8B-B14F-4D97-AF65-F5344CB8AC3E}">
        <p14:creationId xmlns:p14="http://schemas.microsoft.com/office/powerpoint/2010/main" val="245310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CAEF-D8C0-A1C6-051F-7B6ABD96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Deaf Health Care and Biomedical Science Hub (2022)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54808-E072-DC74-4156-300CF62AF62A}"/>
              </a:ext>
            </a:extLst>
          </p:cNvPr>
          <p:cNvSpPr/>
          <p:nvPr/>
        </p:nvSpPr>
        <p:spPr>
          <a:xfrm>
            <a:off x="772222" y="1505415"/>
            <a:ext cx="10647556" cy="1923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</a:t>
            </a:r>
          </a:p>
          <a:p>
            <a:r>
              <a:rPr lang="en-US" sz="2400" dirty="0"/>
              <a:t>Deaf and hard-of-hearing (DHH) individuals are underrepresented in health care and biomedical science careers: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Building pathways to health care careers for the DHH community</a:t>
            </a:r>
            <a:r>
              <a:rPr lang="en-US" sz="2400" baseline="30000" dirty="0"/>
              <a:t>1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Building a community for deaf scientists</a:t>
            </a:r>
            <a:r>
              <a:rPr lang="en-US" sz="2400" baseline="30000" dirty="0"/>
              <a:t>2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05084-C198-A662-A366-7E5C837A3E6B}"/>
              </a:ext>
            </a:extLst>
          </p:cNvPr>
          <p:cNvSpPr txBox="1"/>
          <p:nvPr/>
        </p:nvSpPr>
        <p:spPr>
          <a:xfrm>
            <a:off x="1860" y="6119336"/>
            <a:ext cx="60941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0" i="0" strike="noStrike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Citations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sng" strike="noStrike" dirty="0">
                <a:solidFill>
                  <a:srgbClr val="538D9D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 force on health care careers for the D/HH community, 2012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Buckley, Smith,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Decaro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Barnett, &amp; Dewhurst,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84522-1C35-5A9B-BAFD-65E4936CE5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72222" y="3518287"/>
            <a:ext cx="10647556" cy="2324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Solution:</a:t>
            </a:r>
          </a:p>
          <a:p>
            <a:r>
              <a:rPr lang="en-US" sz="2400" dirty="0"/>
              <a:t>Rochester has unique resources to support DHH towards employment in health care and biomedical science careers: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Middle and high school students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Undergraduate and graduate students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Post-doctoral fellows and early-career professionals</a:t>
            </a:r>
          </a:p>
        </p:txBody>
      </p:sp>
      <p:pic>
        <p:nvPicPr>
          <p:cNvPr id="3074" name="Picture 2" descr="Map of northeast US with a star on Rochester, NY">
            <a:extLst>
              <a:ext uri="{FF2B5EF4-FFF2-40B4-BE49-F238E27FC236}">
                <a16:creationId xmlns:a16="http://schemas.microsoft.com/office/drawing/2014/main" id="{029E2B57-9EA1-BAF6-FE21-E732080BE26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99" y="4404284"/>
            <a:ext cx="3289809" cy="215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74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08352B-FB8A-997E-5EB6-48C28571E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004837"/>
          </a:xfrm>
          <a:prstGeom prst="rect">
            <a:avLst/>
          </a:pr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24C1E-8014-0557-5148-2D0C62DB7F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RIT Deaf Health Care and Biomedical Science Hub</a:t>
            </a:r>
          </a:p>
        </p:txBody>
      </p:sp>
      <p:pic>
        <p:nvPicPr>
          <p:cNvPr id="1026" name="Picture 2" descr="White text logo on orange background that reads RIT, National Technical Institute for the Deaf, Deaf Health Care and Biomedical Science Hub">
            <a:extLst>
              <a:ext uri="{FF2B5EF4-FFF2-40B4-BE49-F238E27FC236}">
                <a16:creationId xmlns:a16="http://schemas.microsoft.com/office/drawing/2014/main" id="{46193242-96D6-F2A3-A24D-1219F23EB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2"/>
          <a:stretch/>
        </p:blipFill>
        <p:spPr bwMode="auto">
          <a:xfrm>
            <a:off x="202641" y="45218"/>
            <a:ext cx="117867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 descr="Blue box that reads academia with five gray text boxes to the right">
            <a:extLst>
              <a:ext uri="{FF2B5EF4-FFF2-40B4-BE49-F238E27FC236}">
                <a16:creationId xmlns:a16="http://schemas.microsoft.com/office/drawing/2014/main" id="{4DACA594-5662-5497-71C6-05A477DDDC92}"/>
              </a:ext>
            </a:extLst>
          </p:cNvPr>
          <p:cNvSpPr>
            <a:spLocks/>
          </p:cNvSpPr>
          <p:nvPr/>
        </p:nvSpPr>
        <p:spPr>
          <a:xfrm rot="16200000">
            <a:off x="-1095270" y="2100107"/>
            <a:ext cx="2863782" cy="67323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Academia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0D613-C138-5F77-04E0-7F4CFC4A4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242" y="1014884"/>
            <a:ext cx="11518758" cy="286378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44CD1B-DABB-9E42-3BE5-13F82C3EF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242" y="3868616"/>
            <a:ext cx="11518758" cy="298938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 descr="Gray box with white text that reads Health Care Careers Exploration Program HCCEP">
            <a:extLst>
              <a:ext uri="{FF2B5EF4-FFF2-40B4-BE49-F238E27FC236}">
                <a16:creationId xmlns:a16="http://schemas.microsoft.com/office/drawing/2014/main" id="{8C9F00B9-1A0D-E331-1C0B-6762FE9EFE85}"/>
              </a:ext>
            </a:extLst>
          </p:cNvPr>
          <p:cNvSpPr/>
          <p:nvPr/>
        </p:nvSpPr>
        <p:spPr>
          <a:xfrm>
            <a:off x="1346481" y="1145509"/>
            <a:ext cx="2939140" cy="1140487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Health Care Careers Exploration Program (HCCEP)</a:t>
            </a:r>
          </a:p>
        </p:txBody>
      </p:sp>
      <p:sp>
        <p:nvSpPr>
          <p:cNvPr id="12" name="Rectangle: Rounded Corners 11" descr="Gray box with white text that reads Mentor-Supported Shadowing Program MSSP">
            <a:extLst>
              <a:ext uri="{FF2B5EF4-FFF2-40B4-BE49-F238E27FC236}">
                <a16:creationId xmlns:a16="http://schemas.microsoft.com/office/drawing/2014/main" id="{CED92B72-E172-F2E3-9884-A3D09FEB4A8D}"/>
              </a:ext>
            </a:extLst>
          </p:cNvPr>
          <p:cNvSpPr/>
          <p:nvPr/>
        </p:nvSpPr>
        <p:spPr>
          <a:xfrm>
            <a:off x="1346481" y="2587456"/>
            <a:ext cx="2939140" cy="1140487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Mentor-Supported Shadowing Program (MSSP)</a:t>
            </a:r>
          </a:p>
        </p:txBody>
      </p:sp>
      <p:sp>
        <p:nvSpPr>
          <p:cNvPr id="13" name="Rectangle: Rounded Corners 12" descr="Gray box with white text that reads Undergraduate Research Training Initiative for Scientific Enhancement U Rise">
            <a:extLst>
              <a:ext uri="{FF2B5EF4-FFF2-40B4-BE49-F238E27FC236}">
                <a16:creationId xmlns:a16="http://schemas.microsoft.com/office/drawing/2014/main" id="{2CC1DA4D-D57D-8143-877C-01BE6B739B72}"/>
              </a:ext>
            </a:extLst>
          </p:cNvPr>
          <p:cNvSpPr/>
          <p:nvPr/>
        </p:nvSpPr>
        <p:spPr>
          <a:xfrm>
            <a:off x="4963050" y="1145510"/>
            <a:ext cx="2939140" cy="1140487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Undergraduate Research Training Initiative for Scientific Enhancement (U-RISE)</a:t>
            </a:r>
          </a:p>
        </p:txBody>
      </p:sp>
      <p:sp>
        <p:nvSpPr>
          <p:cNvPr id="14" name="Rectangle: Rounded Corners 13" descr="Gray box with white text that reads Rochester Bridges to the Doctorate Bridges">
            <a:extLst>
              <a:ext uri="{FF2B5EF4-FFF2-40B4-BE49-F238E27FC236}">
                <a16:creationId xmlns:a16="http://schemas.microsoft.com/office/drawing/2014/main" id="{D3C11F8F-AFEF-D187-4EF1-31DE965F2E4B}"/>
              </a:ext>
            </a:extLst>
          </p:cNvPr>
          <p:cNvSpPr/>
          <p:nvPr/>
        </p:nvSpPr>
        <p:spPr>
          <a:xfrm>
            <a:off x="4958860" y="2579913"/>
            <a:ext cx="2939140" cy="1140487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Rochester Bridges to the Doctorate (Bridges)</a:t>
            </a:r>
          </a:p>
        </p:txBody>
      </p:sp>
      <p:sp>
        <p:nvSpPr>
          <p:cNvPr id="15" name="Rectangle: Rounded Corners 14" descr="Gray box with white text that reads Rochester Postdoc Partnership RPP">
            <a:extLst>
              <a:ext uri="{FF2B5EF4-FFF2-40B4-BE49-F238E27FC236}">
                <a16:creationId xmlns:a16="http://schemas.microsoft.com/office/drawing/2014/main" id="{7D5E5B70-1747-F0A3-60DC-8D4134C2EEA3}"/>
              </a:ext>
            </a:extLst>
          </p:cNvPr>
          <p:cNvSpPr/>
          <p:nvPr/>
        </p:nvSpPr>
        <p:spPr>
          <a:xfrm>
            <a:off x="8579618" y="1153053"/>
            <a:ext cx="2939140" cy="1140487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Rochester Postdoc Partnership (RPP)</a:t>
            </a:r>
          </a:p>
        </p:txBody>
      </p:sp>
      <p:sp>
        <p:nvSpPr>
          <p:cNvPr id="8" name="Rectangle 7" descr="Black box with white text that reads Research with four dark blue text boxes to the right">
            <a:extLst>
              <a:ext uri="{FF2B5EF4-FFF2-40B4-BE49-F238E27FC236}">
                <a16:creationId xmlns:a16="http://schemas.microsoft.com/office/drawing/2014/main" id="{FCDE00D5-4886-093A-4BB0-2243725147F8}"/>
              </a:ext>
            </a:extLst>
          </p:cNvPr>
          <p:cNvSpPr/>
          <p:nvPr/>
        </p:nvSpPr>
        <p:spPr>
          <a:xfrm rot="16200000">
            <a:off x="-1095270" y="4963890"/>
            <a:ext cx="2863782" cy="6732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Research</a:t>
            </a:r>
          </a:p>
        </p:txBody>
      </p:sp>
      <p:sp>
        <p:nvSpPr>
          <p:cNvPr id="16" name="Rectangle: Rounded Corners 15" descr="Dark blue box with white text that reads Deaf Health Laboratory DHL">
            <a:extLst>
              <a:ext uri="{FF2B5EF4-FFF2-40B4-BE49-F238E27FC236}">
                <a16:creationId xmlns:a16="http://schemas.microsoft.com/office/drawing/2014/main" id="{EB580922-8CDA-F58E-E47D-55A568CDEEBD}"/>
              </a:ext>
            </a:extLst>
          </p:cNvPr>
          <p:cNvSpPr/>
          <p:nvPr/>
        </p:nvSpPr>
        <p:spPr>
          <a:xfrm>
            <a:off x="1351502" y="4026883"/>
            <a:ext cx="2939140" cy="11404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Deaf Health Laboratory (DHL)</a:t>
            </a:r>
          </a:p>
        </p:txBody>
      </p:sp>
      <p:sp>
        <p:nvSpPr>
          <p:cNvPr id="17" name="Rectangle: Rounded Corners 16" descr="Dark blue box with white text that reads Research and Education on Accessible Communication in Health Care REACH Laboratory">
            <a:extLst>
              <a:ext uri="{FF2B5EF4-FFF2-40B4-BE49-F238E27FC236}">
                <a16:creationId xmlns:a16="http://schemas.microsoft.com/office/drawing/2014/main" id="{9F912149-4471-743F-91A8-97BC59C70AAE}"/>
              </a:ext>
            </a:extLst>
          </p:cNvPr>
          <p:cNvSpPr/>
          <p:nvPr/>
        </p:nvSpPr>
        <p:spPr>
          <a:xfrm>
            <a:off x="1346481" y="5443707"/>
            <a:ext cx="2939140" cy="11404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Research and Education on Accessible Communication in Health Care (REACH) Laboratory</a:t>
            </a:r>
          </a:p>
        </p:txBody>
      </p:sp>
      <p:sp>
        <p:nvSpPr>
          <p:cNvPr id="18" name="Rectangle: Rounded Corners 17" descr="Dark blue box with white text that reads XR Accessibility Solutions Laboratory XR ASL">
            <a:extLst>
              <a:ext uri="{FF2B5EF4-FFF2-40B4-BE49-F238E27FC236}">
                <a16:creationId xmlns:a16="http://schemas.microsoft.com/office/drawing/2014/main" id="{DE3A1C2F-B589-2CA3-F24E-8AF5093E098B}"/>
              </a:ext>
            </a:extLst>
          </p:cNvPr>
          <p:cNvSpPr/>
          <p:nvPr/>
        </p:nvSpPr>
        <p:spPr>
          <a:xfrm>
            <a:off x="4968902" y="4026883"/>
            <a:ext cx="2939140" cy="11404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XR Accessibility Solutions Laboratory </a:t>
            </a:r>
          </a:p>
          <a:p>
            <a:pPr algn="ctr"/>
            <a:r>
              <a:rPr lang="en-US" b="1" dirty="0"/>
              <a:t>(XR-ASL)</a:t>
            </a:r>
          </a:p>
        </p:txBody>
      </p:sp>
      <p:sp>
        <p:nvSpPr>
          <p:cNvPr id="19" name="Rectangle: Rounded Corners 18" descr="Dark blue box with white text that reads Summer Healthcare Academic Research Program SHARP">
            <a:extLst>
              <a:ext uri="{FF2B5EF4-FFF2-40B4-BE49-F238E27FC236}">
                <a16:creationId xmlns:a16="http://schemas.microsoft.com/office/drawing/2014/main" id="{C33C4940-BC29-1241-67D3-B9E7BE6D1648}"/>
              </a:ext>
            </a:extLst>
          </p:cNvPr>
          <p:cNvSpPr/>
          <p:nvPr/>
        </p:nvSpPr>
        <p:spPr>
          <a:xfrm>
            <a:off x="4958860" y="5461286"/>
            <a:ext cx="2939140" cy="11404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Summer Healthcare Academic Research Program (SHARP)</a:t>
            </a:r>
          </a:p>
        </p:txBody>
      </p:sp>
    </p:spTree>
    <p:extLst>
      <p:ext uri="{BB962C8B-B14F-4D97-AF65-F5344CB8AC3E}">
        <p14:creationId xmlns:p14="http://schemas.microsoft.com/office/powerpoint/2010/main" val="137439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1002</Words>
  <Application>Microsoft Office PowerPoint</Application>
  <PresentationFormat>Widescreen</PresentationFormat>
  <Paragraphs>156</Paragraphs>
  <Slides>20</Slides>
  <Notes>20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Deaf Hub at RIT: A Resource for All of Us</vt:lpstr>
      <vt:lpstr>Welcome from Our Moderator Dr. Bonnie Jacob, Director of Science Mentoring and Bridges Program Director</vt:lpstr>
      <vt:lpstr>Introductions</vt:lpstr>
      <vt:lpstr>Hannah’s Story</vt:lpstr>
      <vt:lpstr>Hannah’s Story Photos</vt:lpstr>
      <vt:lpstr>Five Minute Break</vt:lpstr>
      <vt:lpstr>What is Deaf Hub?</vt:lpstr>
      <vt:lpstr>Deaf Health Care and Biomedical Science Hub (2022)</vt:lpstr>
      <vt:lpstr>RIT Deaf Health Care and Biomedical Science Hub</vt:lpstr>
      <vt:lpstr>Carrie’s Story: U-RISE and Bridges</vt:lpstr>
      <vt:lpstr>Deaf Hub in Action</vt:lpstr>
      <vt:lpstr>Sample Program Events</vt:lpstr>
      <vt:lpstr>SHARP 2024 Reflections Video</vt:lpstr>
      <vt:lpstr>Mentor-Supported Shadowing Program</vt:lpstr>
      <vt:lpstr>Access for DHH Healthcare Professionals</vt:lpstr>
      <vt:lpstr>Five Minute Break</vt:lpstr>
      <vt:lpstr>Creating an Inclusive Environment</vt:lpstr>
      <vt:lpstr>Tips for Working with Access Service Providers (Interpreters and Captionists)</vt:lpstr>
      <vt:lpstr>Q&amp;A</vt:lpstr>
      <vt:lpstr>Closing Remarks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Camille Ouellette</dc:creator>
  <cp:lastModifiedBy>Camille Ouellette</cp:lastModifiedBy>
  <cp:revision>11</cp:revision>
  <dcterms:created xsi:type="dcterms:W3CDTF">2024-09-05T14:30:59Z</dcterms:created>
  <dcterms:modified xsi:type="dcterms:W3CDTF">2024-09-06T00:23:26Z</dcterms:modified>
</cp:coreProperties>
</file>