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275" r:id="rId2"/>
    <p:sldId id="326" r:id="rId3"/>
    <p:sldId id="278" r:id="rId4"/>
    <p:sldId id="308" r:id="rId5"/>
    <p:sldId id="325" r:id="rId6"/>
    <p:sldId id="274" r:id="rId7"/>
    <p:sldId id="263" r:id="rId8"/>
    <p:sldId id="264" r:id="rId9"/>
    <p:sldId id="265" r:id="rId10"/>
    <p:sldId id="277" r:id="rId11"/>
    <p:sldId id="324" r:id="rId12"/>
    <p:sldId id="306" r:id="rId13"/>
    <p:sldId id="266" r:id="rId14"/>
    <p:sldId id="267" r:id="rId15"/>
    <p:sldId id="309" r:id="rId16"/>
    <p:sldId id="269" r:id="rId17"/>
    <p:sldId id="276" r:id="rId18"/>
    <p:sldId id="285" r:id="rId19"/>
    <p:sldId id="310" r:id="rId20"/>
    <p:sldId id="311" r:id="rId21"/>
    <p:sldId id="260" r:id="rId22"/>
    <p:sldId id="273" r:id="rId23"/>
    <p:sldId id="280" r:id="rId24"/>
  </p:sldIdLst>
  <p:sldSz cx="9144000" cy="6858000" type="screen4x3"/>
  <p:notesSz cx="6858000" cy="8912225"/>
  <p:defaultTextStyle>
    <a:defPPr>
      <a:defRPr lang="en-US"/>
    </a:defPPr>
    <a:lvl1pPr algn="l" rtl="0" eaLnBrk="0" fontAlgn="base" hangingPunct="0">
      <a:spcBef>
        <a:spcPct val="20000"/>
      </a:spcBef>
      <a:spcAft>
        <a:spcPct val="0"/>
      </a:spcAft>
      <a:buClr>
        <a:srgbClr val="7171FF"/>
      </a:buClr>
      <a:buChar char="◄"/>
      <a:defRPr sz="1200" b="1" kern="1200">
        <a:solidFill>
          <a:schemeClr val="tx1"/>
        </a:solidFill>
        <a:latin typeface="Times New Roman" charset="0"/>
        <a:ea typeface="+mn-ea"/>
        <a:cs typeface="+mn-cs"/>
      </a:defRPr>
    </a:lvl1pPr>
    <a:lvl2pPr marL="457200" algn="l" rtl="0" eaLnBrk="0" fontAlgn="base" hangingPunct="0">
      <a:spcBef>
        <a:spcPct val="20000"/>
      </a:spcBef>
      <a:spcAft>
        <a:spcPct val="0"/>
      </a:spcAft>
      <a:buClr>
        <a:srgbClr val="7171FF"/>
      </a:buClr>
      <a:buChar char="◄"/>
      <a:defRPr sz="1200" b="1" kern="1200">
        <a:solidFill>
          <a:schemeClr val="tx1"/>
        </a:solidFill>
        <a:latin typeface="Times New Roman" charset="0"/>
        <a:ea typeface="+mn-ea"/>
        <a:cs typeface="+mn-cs"/>
      </a:defRPr>
    </a:lvl2pPr>
    <a:lvl3pPr marL="914400" algn="l" rtl="0" eaLnBrk="0" fontAlgn="base" hangingPunct="0">
      <a:spcBef>
        <a:spcPct val="20000"/>
      </a:spcBef>
      <a:spcAft>
        <a:spcPct val="0"/>
      </a:spcAft>
      <a:buClr>
        <a:srgbClr val="7171FF"/>
      </a:buClr>
      <a:buChar char="◄"/>
      <a:defRPr sz="1200" b="1" kern="1200">
        <a:solidFill>
          <a:schemeClr val="tx1"/>
        </a:solidFill>
        <a:latin typeface="Times New Roman" charset="0"/>
        <a:ea typeface="+mn-ea"/>
        <a:cs typeface="+mn-cs"/>
      </a:defRPr>
    </a:lvl3pPr>
    <a:lvl4pPr marL="1371600" algn="l" rtl="0" eaLnBrk="0" fontAlgn="base" hangingPunct="0">
      <a:spcBef>
        <a:spcPct val="20000"/>
      </a:spcBef>
      <a:spcAft>
        <a:spcPct val="0"/>
      </a:spcAft>
      <a:buClr>
        <a:srgbClr val="7171FF"/>
      </a:buClr>
      <a:buChar char="◄"/>
      <a:defRPr sz="1200" b="1" kern="1200">
        <a:solidFill>
          <a:schemeClr val="tx1"/>
        </a:solidFill>
        <a:latin typeface="Times New Roman" charset="0"/>
        <a:ea typeface="+mn-ea"/>
        <a:cs typeface="+mn-cs"/>
      </a:defRPr>
    </a:lvl4pPr>
    <a:lvl5pPr marL="1828800" algn="l" rtl="0" eaLnBrk="0" fontAlgn="base" hangingPunct="0">
      <a:spcBef>
        <a:spcPct val="20000"/>
      </a:spcBef>
      <a:spcAft>
        <a:spcPct val="0"/>
      </a:spcAft>
      <a:buClr>
        <a:srgbClr val="7171FF"/>
      </a:buClr>
      <a:buChar char="◄"/>
      <a:defRPr sz="1200" b="1" kern="1200">
        <a:solidFill>
          <a:schemeClr val="tx1"/>
        </a:solidFill>
        <a:latin typeface="Times New Roman" charset="0"/>
        <a:ea typeface="+mn-ea"/>
        <a:cs typeface="+mn-cs"/>
      </a:defRPr>
    </a:lvl5pPr>
    <a:lvl6pPr marL="2286000" algn="l" defTabSz="914400" rtl="0" eaLnBrk="1" latinLnBrk="0" hangingPunct="1">
      <a:defRPr sz="1200" b="1" kern="1200">
        <a:solidFill>
          <a:schemeClr val="tx1"/>
        </a:solidFill>
        <a:latin typeface="Times New Roman" charset="0"/>
        <a:ea typeface="+mn-ea"/>
        <a:cs typeface="+mn-cs"/>
      </a:defRPr>
    </a:lvl6pPr>
    <a:lvl7pPr marL="2743200" algn="l" defTabSz="914400" rtl="0" eaLnBrk="1" latinLnBrk="0" hangingPunct="1">
      <a:defRPr sz="1200" b="1" kern="1200">
        <a:solidFill>
          <a:schemeClr val="tx1"/>
        </a:solidFill>
        <a:latin typeface="Times New Roman" charset="0"/>
        <a:ea typeface="+mn-ea"/>
        <a:cs typeface="+mn-cs"/>
      </a:defRPr>
    </a:lvl7pPr>
    <a:lvl8pPr marL="3200400" algn="l" defTabSz="914400" rtl="0" eaLnBrk="1" latinLnBrk="0" hangingPunct="1">
      <a:defRPr sz="1200" b="1" kern="1200">
        <a:solidFill>
          <a:schemeClr val="tx1"/>
        </a:solidFill>
        <a:latin typeface="Times New Roman" charset="0"/>
        <a:ea typeface="+mn-ea"/>
        <a:cs typeface="+mn-cs"/>
      </a:defRPr>
    </a:lvl8pPr>
    <a:lvl9pPr marL="3657600" algn="l" defTabSz="914400" rtl="0" eaLnBrk="1" latinLnBrk="0" hangingPunct="1">
      <a:defRPr sz="12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C1"/>
    <a:srgbClr val="EDDBFF"/>
    <a:srgbClr val="E5E5E5"/>
    <a:srgbClr val="CCFF99"/>
    <a:srgbClr val="FFFFAD"/>
    <a:srgbClr val="FFCC99"/>
    <a:srgbClr val="FFFF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618" autoAdjust="0"/>
    <p:restoredTop sz="86415" autoAdjust="0"/>
  </p:normalViewPr>
  <p:slideViewPr>
    <p:cSldViewPr>
      <p:cViewPr varScale="1">
        <p:scale>
          <a:sx n="59" d="100"/>
          <a:sy n="59" d="100"/>
        </p:scale>
        <p:origin x="1826" y="24"/>
      </p:cViewPr>
      <p:guideLst>
        <p:guide orient="horz" pos="2160"/>
        <p:guide pos="2832"/>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1764"/>
    </p:cViewPr>
  </p:sorterViewPr>
  <p:notesViewPr>
    <p:cSldViewPr>
      <p:cViewPr varScale="1">
        <p:scale>
          <a:sx n="46" d="100"/>
          <a:sy n="46" d="100"/>
        </p:scale>
        <p:origin x="2800" y="26"/>
      </p:cViewPr>
      <p:guideLst>
        <p:guide orient="horz" pos="278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b="0" smtClean="0"/>
            </a:lvl1pPr>
          </a:lstStyle>
          <a:p>
            <a:pPr>
              <a:defRPr/>
            </a:pPr>
            <a:endParaRPr lang="en-US"/>
          </a:p>
        </p:txBody>
      </p:sp>
      <p:sp>
        <p:nvSpPr>
          <p:cNvPr id="5123" name="Rectangle 3"/>
          <p:cNvSpPr>
            <a:spLocks noGrp="1" noChangeArrowheads="1"/>
          </p:cNvSpPr>
          <p:nvPr>
            <p:ph type="dt" idx="1"/>
          </p:nvPr>
        </p:nvSpPr>
        <p:spPr bwMode="auto">
          <a:xfrm>
            <a:off x="388620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b="0" smtClean="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01738" y="668338"/>
            <a:ext cx="4456112" cy="3341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233863"/>
            <a:ext cx="5029200" cy="401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466138"/>
            <a:ext cx="2971800" cy="446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b="0" smtClean="0"/>
            </a:lvl1pPr>
          </a:lstStyle>
          <a:p>
            <a:pPr>
              <a:defRPr/>
            </a:pPr>
            <a:endParaRPr lang="en-US"/>
          </a:p>
        </p:txBody>
      </p:sp>
      <p:sp>
        <p:nvSpPr>
          <p:cNvPr id="5127" name="Rectangle 7"/>
          <p:cNvSpPr>
            <a:spLocks noGrp="1" noChangeArrowheads="1"/>
          </p:cNvSpPr>
          <p:nvPr>
            <p:ph type="sldNum" sz="quarter" idx="5"/>
          </p:nvPr>
        </p:nvSpPr>
        <p:spPr bwMode="auto">
          <a:xfrm>
            <a:off x="3886200" y="8466138"/>
            <a:ext cx="2971800" cy="446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b="0" smtClean="0"/>
            </a:lvl1pPr>
          </a:lstStyle>
          <a:p>
            <a:pPr>
              <a:defRPr/>
            </a:pPr>
            <a:fld id="{11866D94-4AC2-4E65-884F-E9322139E788}" type="slidenum">
              <a:rPr lang="en-US"/>
              <a:pPr>
                <a:defRPr/>
              </a:pPr>
              <a:t>‹#›</a:t>
            </a:fld>
            <a:endParaRPr lang="en-US"/>
          </a:p>
        </p:txBody>
      </p:sp>
    </p:spTree>
    <p:extLst>
      <p:ext uri="{BB962C8B-B14F-4D97-AF65-F5344CB8AC3E}">
        <p14:creationId xmlns:p14="http://schemas.microsoft.com/office/powerpoint/2010/main" val="3088801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C91A7EBA-AB59-4EC7-9BAA-3B97118194B8}" type="slidenum">
              <a:rPr lang="en-US" altLang="en-US" b="0"/>
              <a:pPr/>
              <a:t>1</a:t>
            </a:fld>
            <a:endParaRPr lang="en-US" altLang="en-US" b="0"/>
          </a:p>
        </p:txBody>
      </p:sp>
      <p:sp>
        <p:nvSpPr>
          <p:cNvPr id="56323" name="Rectangle 2"/>
          <p:cNvSpPr>
            <a:spLocks noGrp="1" noRot="1" noChangeAspect="1" noChangeArrowheads="1" noTextEdit="1"/>
          </p:cNvSpPr>
          <p:nvPr>
            <p:ph type="sldImg"/>
          </p:nvPr>
        </p:nvSpPr>
        <p:spPr>
          <a:xfrm>
            <a:off x="1143000" y="646113"/>
            <a:ext cx="4456113" cy="3341687"/>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TO MAKE THINGS SIMPLER, WE WILL READ EVERYTHING ON A SLIDE.  THEN ADD COMMENTARY ON SOME OF THE POINTS ON THAT SLIDE BEFORE I MOVE ON TO THE NEXT SLIDE.  WHEN WE GET INTO THE MODEL ITSELF, DEVVA WILL READ EVERYTHING ON A PARTICULAR SLIDE.  DOES ANYONE NEED A VERBAL DESCRIPTION OF THE PICTURES THAT WILL BE ON HER SLIDES?</a:t>
            </a:r>
            <a:endParaRPr lang="en-US" altLang="en-US" b="1"/>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D40075A8-5C58-4668-A41B-35263021A7F6}" type="slidenum">
              <a:rPr lang="en-US" altLang="en-US" b="0"/>
              <a:pPr/>
              <a:t>10</a:t>
            </a:fld>
            <a:endParaRPr lang="en-US" altLang="en-US" b="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a:p>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D40075A8-5C58-4668-A41B-35263021A7F6}" type="slidenum">
              <a:rPr lang="en-US" altLang="en-US" b="0"/>
              <a:pPr/>
              <a:t>11</a:t>
            </a:fld>
            <a:endParaRPr lang="en-US" altLang="en-US" b="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a:p>
            <a:r>
              <a:rPr lang="en-US" altLang="en-US"/>
              <a:t> </a:t>
            </a:r>
          </a:p>
        </p:txBody>
      </p:sp>
    </p:spTree>
    <p:extLst>
      <p:ext uri="{BB962C8B-B14F-4D97-AF65-F5344CB8AC3E}">
        <p14:creationId xmlns:p14="http://schemas.microsoft.com/office/powerpoint/2010/main" val="413935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04E687AA-8CEC-43CB-A84E-59654A81EDB1}" type="slidenum">
              <a:rPr lang="en-US" altLang="en-US" b="0"/>
              <a:pPr/>
              <a:t>12</a:t>
            </a:fld>
            <a:endParaRPr lang="en-US" altLang="en-US" b="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95DFBEA3-2837-4B3F-B073-F141C93A3646}" type="slidenum">
              <a:rPr lang="en-US" altLang="en-US" b="0"/>
              <a:pPr/>
              <a:t>13</a:t>
            </a:fld>
            <a:endParaRPr lang="en-US" altLang="en-US" b="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038600"/>
            <a:ext cx="50292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--After slide:</a:t>
            </a:r>
            <a:r>
              <a:rPr lang="en-US" altLang="en-US">
                <a:latin typeface="Arial" charset="0"/>
              </a:rPr>
              <a:t> In social complexity theory, because the individual in small scale societies is related and connected to others in many social roles and contexts, a physical impairment does not come to define one’s entire social identity. There need to be more studies that particularly explore this point to make sure we are not participating in a romanticism of traditional societies. </a:t>
            </a:r>
          </a:p>
          <a:p>
            <a:r>
              <a:rPr lang="en-US" altLang="en-US">
                <a:latin typeface="Arial" charset="0"/>
              </a:rPr>
              <a:t>Many medical anthropologists have used the concept of stigma in their work. While acknowledging that there have been many critiques of stigma, especially from disability studies theorists, we feel that this concept still has utility. If one views stigmatization here as a power move of non-disabled over disabled people.  One critique we have is that the stigmatization process needs to be further theorized in terms of embodiment and phenomenological theory. I feel my own work has begun this task.</a:t>
            </a:r>
          </a:p>
          <a:p>
            <a:r>
              <a:rPr lang="en-US" altLang="en-US">
                <a:latin typeface="Arial" charset="0"/>
              </a:rPr>
              <a:t> In contrast to stigma, we feel the concept of liminality is problematic.  We feel it is not suitable to the study of non-ritual marginalization such as impairment-disability because it cannot incorporate the lived experience of people with early onset impairments who do not experience a prior phase before they become liminal.  </a:t>
            </a:r>
          </a:p>
          <a:p>
            <a:r>
              <a:rPr lang="en-US" altLang="en-US">
                <a:latin typeface="Arial" charset="0"/>
              </a:rPr>
              <a:t>We feel that the concept of anomaly because it is not originally a phase in a ritual process makes it a much better baseline concept to construct a model of impairment-disability from. For Douglas anomaly is inherently negative, but in our model we see it as only potentially negative, sometimes its resolution occurs without a negative value loading.</a:t>
            </a:r>
            <a:r>
              <a:rPr lang="en-US" altLang="en-US"/>
              <a:t> </a:t>
            </a:r>
          </a:p>
          <a:p>
            <a:endParaRPr lang="en-US" altLang="en-US"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2B10CF52-FD8E-4C83-8038-3AFF7D40CACC}" type="slidenum">
              <a:rPr lang="en-US" altLang="en-US" b="0"/>
              <a:pPr/>
              <a:t>14</a:t>
            </a:fld>
            <a:endParaRPr lang="en-US" altLang="en-US" b="0"/>
          </a:p>
        </p:txBody>
      </p:sp>
      <p:sp>
        <p:nvSpPr>
          <p:cNvPr id="66563" name="Rectangle 2"/>
          <p:cNvSpPr>
            <a:spLocks noGrp="1" noRot="1" noChangeAspect="1" noChangeArrowheads="1" noTextEdit="1"/>
          </p:cNvSpPr>
          <p:nvPr>
            <p:ph type="sldImg"/>
          </p:nvPr>
        </p:nvSpPr>
        <p:spPr>
          <a:xfrm>
            <a:off x="1538288" y="668338"/>
            <a:ext cx="3783012" cy="2836862"/>
          </a:xfrm>
          <a:ln/>
        </p:spPr>
      </p:sp>
      <p:sp>
        <p:nvSpPr>
          <p:cNvPr id="66564" name="Rectangle 3"/>
          <p:cNvSpPr>
            <a:spLocks noGrp="1" noChangeArrowheads="1"/>
          </p:cNvSpPr>
          <p:nvPr>
            <p:ph type="body" idx="1"/>
          </p:nvPr>
        </p:nvSpPr>
        <p:spPr>
          <a:xfrm>
            <a:off x="914400" y="3581400"/>
            <a:ext cx="5029200" cy="502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--After slide: </a:t>
            </a:r>
            <a:r>
              <a:rPr lang="en-US" altLang="en-US">
                <a:latin typeface="Arial" charset="0"/>
              </a:rPr>
              <a:t>Gelya Frank’s initial phenomenological work on impairment-disability focused only on the body image of one informant, a woman without limbs.  Her recent book is an excellent reflexive account of her relationship with this same woman over 20 years. From our perspective we would like to have seen the existential dynamics of this woman’s empowerment fleshed out, although this is outside the theoretical parameters Frank sets for herself. </a:t>
            </a:r>
          </a:p>
          <a:p>
            <a:r>
              <a:rPr lang="en-US" altLang="en-US">
                <a:latin typeface="Arial" charset="0"/>
              </a:rPr>
              <a:t>We see the concept of personhood as having general utility in our project. The strength of this concept is that each society will have its own characteristics that define personhood, which the ethnographer must discover.</a:t>
            </a:r>
          </a:p>
          <a:p>
            <a:r>
              <a:rPr lang="en-US" altLang="en-US">
                <a:latin typeface="Arial" charset="0"/>
              </a:rPr>
              <a:t>While the concept of the disablement process is potentially applicable, the focus on “loss” and “erosion of personhood” by anthropologists who use it such as Luborsky, so far make it, like limality, problematic for analyzing the experience of people with different ages of impairment onset.</a:t>
            </a:r>
          </a:p>
          <a:p>
            <a:r>
              <a:rPr lang="en-US" altLang="en-US">
                <a:latin typeface="Arial" charset="0"/>
              </a:rPr>
              <a:t>Henri Stiker’s semiotic approach, while not without problems, in which he looks at the various signs and symbols within a society that determine the relative integration or exclusion of people with bodily or behavioral differences, we find useful.  His work has stimulated a new anthropological focus on social exclusion: For example, Jane Hubert’s edited volume, </a:t>
            </a:r>
            <a:r>
              <a:rPr lang="en-US" altLang="en-US" u="sng">
                <a:latin typeface="Arial" charset="0"/>
              </a:rPr>
              <a:t>Madness, Disability and Social Exclusion. </a:t>
            </a:r>
            <a:r>
              <a:rPr lang="en-US" altLang="en-US">
                <a:latin typeface="Arial" charset="0"/>
              </a:rPr>
              <a:t>While this work informs our model, we throw in some significant twists.  We elevate the concept of access to describe a specific theory of inclusion/exclusion relevant to impairment-disability.  </a:t>
            </a:r>
          </a:p>
          <a:p>
            <a:endParaRPr lang="en-US" altLang="en-US" sz="130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BA127572-F2E0-4E6F-BC45-784FBA496913}" type="slidenum">
              <a:rPr lang="en-US" altLang="en-US" b="0"/>
              <a:pPr/>
              <a:t>15</a:t>
            </a:fld>
            <a:endParaRPr lang="en-US" altLang="en-US" b="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a:t>Before Slide:</a:t>
            </a:r>
            <a:r>
              <a:rPr lang="en-US" altLang="en-US" sz="1400"/>
              <a:t> Given what we’ve said about anthro theory, what are some of the more general critiques of anthropologists work on impairment-disability</a:t>
            </a: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38A20D6-5032-4EEC-BD7C-B1F9D0FBB7AD}" type="slidenum">
              <a:rPr lang="en-US" altLang="en-US" b="0"/>
              <a:pPr/>
              <a:t>16</a:t>
            </a:fld>
            <a:endParaRPr lang="en-US" altLang="en-US" b="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038600"/>
            <a:ext cx="50292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After slide:</a:t>
            </a:r>
            <a:r>
              <a:rPr lang="en-US" altLang="en-US">
                <a:latin typeface="Arial" charset="0"/>
              </a:rPr>
              <a:t> Given this critique, we acknowledge that our own work is in North America.  But we are hoping to expand our geographic focus and send students abroad.  We want to acknowledge the fine ethnographic work of Devlieger in Africa and Kohrman in China.   For example, Kohrman describes an indigenous category of impairment that does not fully translate. “Que Zi” or “walking strangely” does not conform to a Western diagnosis. Similar work has been done in Cambodia by Steven Kurzman.  We need more description and ethnographic observation of cultural domains such as work, family life, sexuality in the lives of disabled people from ALL ages of onset.  For example, Murphy and Luborksy overgeneralize from mature onset to early onset impairments in their work.  More recently, Rayna Rapp and Faye Ginsberg look at infants and children and overgeneralize from that experience. Anthropological research on other social categories such as gender/ethnicity/race/sexuality is increasingly analyzed in terms of power relations. While Rapp and Ginsberg do take this approach in their analysis of disability and citizenship, most ethnogaphers have a weak view of oppression.  Finally, we continue to be appalled at the imprecise terminology used in anthropology.  Disability often becomes the default term even when bodily/behavioral difference or impairment or another ethnophysiological or ethnopsychological term would be more precise. We feel that both the terminological morass and undertheorizing of impairment-disability will be resolved by more, and more complete ethnographies.And we just happen to have a model that we hope will encourage ethnographies of impairment-disability.</a:t>
            </a:r>
            <a:r>
              <a:rPr lang="en-US" altLang="en-US"/>
              <a:t> </a:t>
            </a:r>
          </a:p>
          <a:p>
            <a:r>
              <a:rPr lang="en-US" altLang="en-US"/>
              <a:t> </a:t>
            </a:r>
          </a:p>
          <a:p>
            <a:endParaRPr lang="en-US" altLang="en-US"/>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1CFFE148-47C6-4230-AEE9-D713CABCC20F}" type="slidenum">
              <a:rPr lang="en-US" altLang="en-US" b="0"/>
              <a:pPr/>
              <a:t>17</a:t>
            </a:fld>
            <a:endParaRPr lang="en-US" altLang="en-US" b="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7EDF334A-63E6-45D7-9837-A34945CE576E}" type="slidenum">
              <a:rPr lang="en-US" altLang="en-US" b="0"/>
              <a:pPr/>
              <a:t>18</a:t>
            </a:fld>
            <a:endParaRPr lang="en-US" altLang="en-US" b="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7195F368-FBDD-4B22-A5CD-AE36C8318B60}" type="slidenum">
              <a:rPr lang="en-US" altLang="en-US" b="0"/>
              <a:pPr/>
              <a:t>19</a:t>
            </a:fld>
            <a:endParaRPr lang="en-US" altLang="en-US" b="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C91A7EBA-AB59-4EC7-9BAA-3B97118194B8}" type="slidenum">
              <a:rPr lang="en-US" altLang="en-US" b="0"/>
              <a:pPr/>
              <a:t>2</a:t>
            </a:fld>
            <a:endParaRPr lang="en-US" altLang="en-US" b="0"/>
          </a:p>
        </p:txBody>
      </p:sp>
      <p:sp>
        <p:nvSpPr>
          <p:cNvPr id="56323" name="Rectangle 2"/>
          <p:cNvSpPr>
            <a:spLocks noGrp="1" noRot="1" noChangeAspect="1" noChangeArrowheads="1" noTextEdit="1"/>
          </p:cNvSpPr>
          <p:nvPr>
            <p:ph type="sldImg"/>
          </p:nvPr>
        </p:nvSpPr>
        <p:spPr>
          <a:xfrm>
            <a:off x="1143000" y="646113"/>
            <a:ext cx="4456113" cy="3341687"/>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TO MAKE THINGS SIMPLER, WE WILL READ EVERYTHING ON A SLIDE.  THEN ADD COMMENTARY ON SOME OF THE POINTS ON THAT SLIDE BEFORE I MOVE ON TO THE NEXT SLIDE.  WHEN WE GET INTO THE MODEL ITSELF, DEVVA WILL READ EVERYTHING ON A PARTICULAR SLIDE.  DOES ANYONE NEED A VERBAL DESCRIPTION OF THE PICTURES THAT WILL BE ON HER SLIDES?</a:t>
            </a:r>
            <a:endParaRPr lang="en-US" altLang="en-US" b="1"/>
          </a:p>
          <a:p>
            <a:endParaRPr lang="en-US" altLang="en-US"/>
          </a:p>
        </p:txBody>
      </p:sp>
    </p:spTree>
    <p:extLst>
      <p:ext uri="{BB962C8B-B14F-4D97-AF65-F5344CB8AC3E}">
        <p14:creationId xmlns:p14="http://schemas.microsoft.com/office/powerpoint/2010/main" val="176700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4D826A07-52DB-4EC6-99F8-90FF6D843273}" type="slidenum">
              <a:rPr lang="en-US" altLang="en-US" b="0"/>
              <a:pPr/>
              <a:t>20</a:t>
            </a:fld>
            <a:endParaRPr lang="en-US" altLang="en-US"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FBF0EE9B-3C04-406F-BC8C-B39DC81F2F9E}" type="slidenum">
              <a:rPr lang="en-US" altLang="en-US" b="0"/>
              <a:pPr/>
              <a:t>21</a:t>
            </a:fld>
            <a:endParaRPr lang="en-US" altLang="en-US"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Accommodation/compensation accommodative VS   COMPENSATORY RESPONSES TO IMP AND DISABILITY</a:t>
            </a:r>
          </a:p>
          <a:p>
            <a:r>
              <a:rPr lang="en-US" altLang="en-US"/>
              <a:t>IN POLICY</a:t>
            </a:r>
          </a:p>
          <a:p>
            <a:r>
              <a:rPr lang="en-US" altLang="en-US"/>
              <a:t>ELEVATE ACCESS </a:t>
            </a:r>
          </a:p>
          <a:p>
            <a:r>
              <a:rPr lang="en-US" altLang="en-US"/>
              <a:t>ACCESS QAS UNDERTHEORIZED!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7436EB77-DF60-4B20-BE9E-B2A4B157ACD4}" type="slidenum">
              <a:rPr lang="en-US" altLang="en-US" b="0"/>
              <a:pPr/>
              <a:t>22</a:t>
            </a:fld>
            <a:endParaRPr lang="en-US" altLang="en-US" b="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Accommodation/compensation accommodative VS   COMPENSATORY RESPONSES TO IMP AND DISABILITY</a:t>
            </a:r>
          </a:p>
          <a:p>
            <a:r>
              <a:rPr lang="en-US" altLang="en-US"/>
              <a:t>IN POLICY</a:t>
            </a:r>
          </a:p>
          <a:p>
            <a:r>
              <a:rPr lang="en-US" altLang="en-US"/>
              <a:t>ELEVATE ACCESS </a:t>
            </a:r>
          </a:p>
          <a:p>
            <a:r>
              <a:rPr lang="en-US" altLang="en-US"/>
              <a:t>ACCESS QAS UNDERTHEORIZED!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05B2296-EBF3-4E26-AA5B-B89216829DDE}" type="slidenum">
              <a:rPr lang="en-US" altLang="en-US" b="0"/>
              <a:pPr/>
              <a:t>23</a:t>
            </a:fld>
            <a:endParaRPr lang="en-US" altLang="en-US"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--Close with story about Abby putting her head in her hands down on her desk saying “Ohoooooooooo it's so complicated.”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1E5095DE-8F42-4769-8235-1936647C9DB2}" type="slidenum">
              <a:rPr lang="en-US" altLang="en-US" b="0"/>
              <a:pPr/>
              <a:t>3</a:t>
            </a:fld>
            <a:endParaRPr lang="en-US" altLang="en-US" b="0"/>
          </a:p>
        </p:txBody>
      </p:sp>
      <p:sp>
        <p:nvSpPr>
          <p:cNvPr id="57347" name="Rectangle 2"/>
          <p:cNvSpPr>
            <a:spLocks noGrp="1" noRot="1" noChangeAspect="1" noChangeArrowheads="1" noTextEdit="1"/>
          </p:cNvSpPr>
          <p:nvPr>
            <p:ph type="sldImg"/>
          </p:nvPr>
        </p:nvSpPr>
        <p:spPr>
          <a:xfrm>
            <a:off x="1219200" y="685800"/>
            <a:ext cx="4456113" cy="3341688"/>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--After slide:</a:t>
            </a:r>
            <a:r>
              <a:rPr lang="en-US" altLang="en-US">
                <a:latin typeface="Arial" charset="0"/>
              </a:rPr>
              <a:t> While we acknowledge social and cultural integration of disabled people, our model is meant as a critical, heuristic tool for use by ethnographers and others interested in the analysis of disability oppression.  We have not yet integrated the individual/existential-phenomenological aspects into our model, although we will be talking about some of our phenomenological influences.  In terms of the last point, we don’t think process, time, space and context have been well integrated into other disability models. One last point, since we are both medical anthropologists and disability studies scholars, our model incorporates ideas and methods from both disciplines.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A97E100-0B53-4AB2-8552-D789442DCEFD}" type="slidenum">
              <a:rPr lang="en-US" altLang="en-US" b="0"/>
              <a:pPr/>
              <a:t>4</a:t>
            </a:fld>
            <a:endParaRPr lang="en-US" altLang="en-US"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Well, not exactly a hyphen</a:t>
            </a:r>
            <a:endParaRPr lang="en-US" altLang="en-US" b="1">
              <a:latin typeface="Arial" charset="0"/>
            </a:endParaRPr>
          </a:p>
          <a:p>
            <a:endParaRPr lang="en-US" altLang="en-US" b="1">
              <a:latin typeface="Arial" charset="0"/>
            </a:endParaRPr>
          </a:p>
          <a:p>
            <a:r>
              <a:rPr lang="en-US" altLang="en-US" b="1">
                <a:latin typeface="Arial" charset="0"/>
              </a:rPr>
              <a:t>--After slide: </a:t>
            </a:r>
            <a:r>
              <a:rPr lang="en-US" altLang="en-US">
                <a:latin typeface="Arial" charset="0"/>
              </a:rPr>
              <a:t>Anthropologists have been very imprecise in their use of disability related terminology as we will discuss a little later. A hyphen between impairment and disability does not signify a dichotomy or duality, but a focus on process which has been notably absent from disability models and theories.  So we use a two way arrow here to more accurately show what we mean.  Despite our focus on process, however, we often need to analyze only one of its aspects.</a:t>
            </a:r>
            <a:endParaRPr lang="en-US" altLang="en-US" b="1"/>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A97E100-0B53-4AB2-8552-D789442DCEFD}" type="slidenum">
              <a:rPr lang="en-US" altLang="en-US" b="0"/>
              <a:pPr/>
              <a:t>5</a:t>
            </a:fld>
            <a:endParaRPr lang="en-US" altLang="en-US"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Well, not exactly a hyphen</a:t>
            </a:r>
            <a:endParaRPr lang="en-US" altLang="en-US" b="1">
              <a:latin typeface="Arial" charset="0"/>
            </a:endParaRPr>
          </a:p>
          <a:p>
            <a:endParaRPr lang="en-US" altLang="en-US" b="1">
              <a:latin typeface="Arial" charset="0"/>
            </a:endParaRPr>
          </a:p>
          <a:p>
            <a:r>
              <a:rPr lang="en-US" altLang="en-US" b="1">
                <a:latin typeface="Arial" charset="0"/>
              </a:rPr>
              <a:t>--After slide: </a:t>
            </a:r>
            <a:r>
              <a:rPr lang="en-US" altLang="en-US">
                <a:latin typeface="Arial" charset="0"/>
              </a:rPr>
              <a:t>Anthropologists have been very imprecise in their use of disability related terminology as we will discuss a little later. A hyphen between impairment and disability does not signify a dichotomy or duality, but a focus on process which has been notably absent from disability models and theories.  So we use a two way arrow here to more accurately show what we mean.  Despite our focus on process, however, we often need to analyze only one of its aspects.</a:t>
            </a:r>
            <a:endParaRPr lang="en-US" altLang="en-US" b="1"/>
          </a:p>
          <a:p>
            <a:endParaRPr lang="en-US" altLang="en-US"/>
          </a:p>
        </p:txBody>
      </p:sp>
    </p:spTree>
    <p:extLst>
      <p:ext uri="{BB962C8B-B14F-4D97-AF65-F5344CB8AC3E}">
        <p14:creationId xmlns:p14="http://schemas.microsoft.com/office/powerpoint/2010/main" val="147330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DEAD8D8-FBBD-4BE8-A775-8A387417CA2A}" type="slidenum">
              <a:rPr lang="en-US" altLang="en-US" b="0"/>
              <a:pPr/>
              <a:t>6</a:t>
            </a:fld>
            <a:endParaRPr lang="en-US" altLang="en-US"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229D8CE5-42B2-483A-8BB4-865E3218667C}" type="slidenum">
              <a:rPr lang="en-US" altLang="en-US" b="0"/>
              <a:pPr/>
              <a:t>7</a:t>
            </a:fld>
            <a:endParaRPr lang="en-US" altLang="en-US" b="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038600"/>
            <a:ext cx="5029200"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Before:</a:t>
            </a:r>
            <a:r>
              <a:rPr lang="en-US" altLang="en-US">
                <a:latin typeface="Arial" charset="0"/>
              </a:rPr>
              <a:t> These are perhaps the most well-known sociopolitical models.  We have selected those theorists whose work we think epitomizes these models.</a:t>
            </a:r>
          </a:p>
          <a:p>
            <a:r>
              <a:rPr lang="en-US" altLang="en-US" b="1">
                <a:latin typeface="Arial" charset="0"/>
              </a:rPr>
              <a:t>After:</a:t>
            </a:r>
            <a:r>
              <a:rPr lang="en-US" altLang="en-US">
                <a:latin typeface="Arial" charset="0"/>
              </a:rPr>
              <a:t> The Independent Living Model documented a paradigm shift from the medical model to the concept of independent living for disabled people. The Minority Group Model situated this paradigm shift in a civil rights frame. The British Social Model is a Marxist oriented model, and although described in more theoretical detail by scholars in the UK, it remains limited because of its focus on material and economic forces as structuring social and cultural domains. I think it is fair to say that all these models accept the tenet that it is society that disables impaired individuals.</a:t>
            </a:r>
          </a:p>
          <a:p>
            <a:r>
              <a:rPr lang="en-US" altLang="en-US" b="1">
                <a:latin typeface="Arial" charset="0"/>
              </a:rPr>
              <a:t>Final point:</a:t>
            </a:r>
            <a:r>
              <a:rPr lang="en-US" altLang="en-US">
                <a:latin typeface="Arial" charset="0"/>
              </a:rPr>
              <a:t> What we take from these models is their rejection of models that simply focus on the individual (the medical and moral- religious models) and their understanding that social processes and cultural meanings structure disabled peoples’ oppression and opportunities. What we reject is their dichotomy of impairment/disability and their narrow focus on simply disability oppression.  As others such as H &amp; P have argued, a natural impairment cannot be simply handed over to the medical model.  Impairment also needs to be interrogated as a cultural construction.</a:t>
            </a:r>
          </a:p>
          <a:p>
            <a:r>
              <a:rPr lang="en-US" altLang="en-US" b="1">
                <a:latin typeface="Arial" charset="0"/>
              </a:rPr>
              <a:t>Transition to next slide:</a:t>
            </a:r>
            <a:r>
              <a:rPr lang="en-US" altLang="en-US">
                <a:latin typeface="Arial" charset="0"/>
              </a:rPr>
              <a:t> These then are the major disability models that have influenced our work.</a:t>
            </a:r>
          </a:p>
          <a:p>
            <a:endParaRPr lang="en-US" altLang="en-US" sz="1400">
              <a:latin typeface="Arial" charset="0"/>
            </a:endParaRPr>
          </a:p>
          <a:p>
            <a:endParaRPr lang="en-US" altLang="en-US" sz="1400">
              <a:latin typeface="Arial" charset="0"/>
            </a:endParaRPr>
          </a:p>
          <a:p>
            <a:endParaRPr lang="en-US" altLang="en-US" sz="1400">
              <a:latin typeface="Arial" charset="0"/>
            </a:endParaRPr>
          </a:p>
          <a:p>
            <a:endParaRPr lang="en-US" altLang="en-US" sz="1400">
              <a:latin typeface="Arial" charset="0"/>
            </a:endParaRPr>
          </a:p>
          <a:p>
            <a:endParaRPr lang="en-US" altLang="en-US" sz="1400">
              <a:latin typeface="Arial" charset="0"/>
            </a:endParaRPr>
          </a:p>
          <a:p>
            <a:endParaRPr lang="en-US" altLang="en-US" sz="1400">
              <a:latin typeface="Arial" charset="0"/>
            </a:endParaRPr>
          </a:p>
          <a:p>
            <a:endParaRPr lang="en-US" altLang="en-US"/>
          </a:p>
          <a:p>
            <a:endParaRPr lang="en-US" alt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6F2FC7AE-2A34-47C4-8ADC-7F7CE1242DD5}" type="slidenum">
              <a:rPr lang="en-US" altLang="en-US" b="0"/>
              <a:pPr/>
              <a:t>8</a:t>
            </a:fld>
            <a:endParaRPr lang="en-US" altLang="en-US" b="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114800"/>
            <a:ext cx="50292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--Before slide:</a:t>
            </a:r>
            <a:r>
              <a:rPr lang="en-US" altLang="en-US">
                <a:latin typeface="Arial" charset="0"/>
              </a:rPr>
              <a:t> As exemplified by Mairian Scott-Hill (aka. Corker) &amp; Tom Shakespeare (but the list would also include Rosemary Garland Thomson, Ayesha Vernon, Tanya Titchkosky and others)</a:t>
            </a:r>
          </a:p>
          <a:p>
            <a:r>
              <a:rPr lang="en-US" altLang="en-US" b="1">
                <a:latin typeface="Arial" charset="0"/>
              </a:rPr>
              <a:t>Asides after individual bullets: 1) </a:t>
            </a:r>
            <a:r>
              <a:rPr lang="en-US" altLang="en-US">
                <a:latin typeface="Arial" charset="0"/>
              </a:rPr>
              <a:t>disability is created when we talk and write about it;</a:t>
            </a:r>
            <a:r>
              <a:rPr lang="en-US" altLang="en-US" b="1">
                <a:latin typeface="Arial" charset="0"/>
              </a:rPr>
              <a:t> 3) </a:t>
            </a:r>
            <a:r>
              <a:rPr lang="en-US" altLang="en-US">
                <a:latin typeface="Arial" charset="0"/>
              </a:rPr>
              <a:t>so it’s not all or nothing; </a:t>
            </a:r>
            <a:r>
              <a:rPr lang="en-US" altLang="en-US" b="1">
                <a:latin typeface="Arial" charset="0"/>
              </a:rPr>
              <a:t>4)</a:t>
            </a:r>
            <a:r>
              <a:rPr lang="en-US" altLang="en-US">
                <a:latin typeface="Arial" charset="0"/>
              </a:rPr>
              <a:t> impairment and disability are equally important in analysis</a:t>
            </a:r>
            <a:endParaRPr lang="en-US" altLang="en-US" b="1">
              <a:latin typeface="Arial" charset="0"/>
            </a:endParaRPr>
          </a:p>
          <a:p>
            <a:r>
              <a:rPr lang="en-US" altLang="en-US" b="1">
                <a:latin typeface="Arial" charset="0"/>
              </a:rPr>
              <a:t>After slide--</a:t>
            </a:r>
            <a:r>
              <a:rPr lang="en-US" altLang="en-US">
                <a:latin typeface="Arial" charset="0"/>
              </a:rPr>
              <a:t>So disability and degree of disability is contextually dependent on the barriers to access.  For those who are also oppressed along other social category lines (gender,sexuality, race), one or more identities can be foregrounded depending on context. For example, someone with an impairment may be barred from certain types of employment but may not be excluded from marriage and family life.  We have especially taken note of Marian Scott-Hill’s critique of modernist models and theories, which privilege one term in a dichotomy (disability over impairment, society over individual) in their analyses. Scott-Hill’s aim is to focus analysis on both terms and also the space or process between both terms to help  to reveal the issues and agency of marginalized disabled people who are overlooked by modernist approaches.</a:t>
            </a:r>
          </a:p>
          <a:p>
            <a:r>
              <a:rPr lang="en-US" altLang="en-US" b="1">
                <a:latin typeface="Arial" charset="0"/>
              </a:rPr>
              <a:t>Final point:</a:t>
            </a:r>
            <a:r>
              <a:rPr lang="en-US" altLang="en-US">
                <a:latin typeface="Arial" charset="0"/>
              </a:rPr>
              <a:t> What we’ve gained from postmodern approaches is a better understanding of the contextual nature of disability identity and oppression, a suspicion of binaries and a focus on process.</a:t>
            </a:r>
            <a:endParaRPr lang="en-US" altLang="en-US" sz="1400">
              <a:latin typeface="Arial" charset="0"/>
            </a:endParaRP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1256C0BD-E9C6-4846-B7AB-311387E82E12}" type="slidenum">
              <a:rPr lang="en-US" altLang="en-US" b="0"/>
              <a:pPr/>
              <a:t>9</a:t>
            </a:fld>
            <a:endParaRPr lang="en-US" altLang="en-US" b="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3962400"/>
            <a:ext cx="50292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charset="0"/>
              </a:rPr>
              <a:t>--After slide:</a:t>
            </a:r>
            <a:r>
              <a:rPr lang="en-US" altLang="en-US">
                <a:latin typeface="Arial" charset="0"/>
              </a:rPr>
              <a:t> For those not familiar with phenomenological research let me restate the major points here. Hughes and Paterson show the inadequacies of sociopolitical models that focus on material relations and social structures and that relegate a “natural” or non-constructed impairment to the authority of medicine.  They see embodied contexts of meaning such as communicating and mobility as being structured by non-impaired bodies.  Thus, disabled people’s bodies appear as a problem (dys) to themselves and non-disabled others because of this implicit structuring. Disabled people who use a wheelchair for example become hyper-aware of their difference from “walkies” because mobility is normatively structured in non-disabled terms of moving from one place to another bi-pedally.  Hughes and Paterson argue for an expansion of these normative contexts of meanings to make them more inclusive of difference. Despite H &amp; P great influence on us, we feel they do not adequately theorize agency and internalized oppression in their work. </a:t>
            </a:r>
          </a:p>
          <a:p>
            <a:r>
              <a:rPr lang="en-US" altLang="en-US">
                <a:latin typeface="Arial" charset="0"/>
              </a:rPr>
              <a:t>--My own work offers a corrective, I show how oppression is internalized through social repetition, becoming embodied as a sensitivity to particular interpersonal situations.  For example, some of the men with c.p. who I interviewed on their sexual situation, over time came to expect that they would be be seen as asexual during interactions by non-disabled others and this expectation or sensitivity would become embodied as a felt barrier to their sexual agency.  Oppression originating from without thus came to infect their ability to act in the world even when they were not being seen as asexual by others.</a:t>
            </a:r>
          </a:p>
          <a:p>
            <a:endParaRPr lang="en-US" altLang="en-US"/>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4DE97F14-EFA7-4D9C-9599-733595411754}" type="slidenum">
              <a:rPr lang="en-US"/>
              <a:pPr>
                <a:defRPr/>
              </a:pPr>
              <a:t>‹#›</a:t>
            </a:fld>
            <a:endParaRPr lang="en-US"/>
          </a:p>
        </p:txBody>
      </p:sp>
    </p:spTree>
    <p:extLst>
      <p:ext uri="{BB962C8B-B14F-4D97-AF65-F5344CB8AC3E}">
        <p14:creationId xmlns:p14="http://schemas.microsoft.com/office/powerpoint/2010/main" val="394584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58679AE-BBC1-4D38-952D-63612D0532FD}" type="slidenum">
              <a:rPr lang="en-US"/>
              <a:pPr>
                <a:defRPr/>
              </a:pPr>
              <a:t>‹#›</a:t>
            </a:fld>
            <a:endParaRPr lang="en-US"/>
          </a:p>
        </p:txBody>
      </p:sp>
    </p:spTree>
    <p:extLst>
      <p:ext uri="{BB962C8B-B14F-4D97-AF65-F5344CB8AC3E}">
        <p14:creationId xmlns:p14="http://schemas.microsoft.com/office/powerpoint/2010/main" val="260502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64DB670-B3AB-4F34-8A73-5FB0EC36D0B2}" type="slidenum">
              <a:rPr lang="en-US"/>
              <a:pPr>
                <a:defRPr/>
              </a:pPr>
              <a:t>‹#›</a:t>
            </a:fld>
            <a:endParaRPr lang="en-US"/>
          </a:p>
        </p:txBody>
      </p:sp>
    </p:spTree>
    <p:extLst>
      <p:ext uri="{BB962C8B-B14F-4D97-AF65-F5344CB8AC3E}">
        <p14:creationId xmlns:p14="http://schemas.microsoft.com/office/powerpoint/2010/main" val="4232754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096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A2E76A2-1684-4E40-962A-7BD74201E004}" type="slidenum">
              <a:rPr lang="en-US"/>
              <a:pPr>
                <a:defRPr/>
              </a:pPr>
              <a:t>‹#›</a:t>
            </a:fld>
            <a:endParaRPr lang="en-US"/>
          </a:p>
        </p:txBody>
      </p:sp>
    </p:spTree>
    <p:extLst>
      <p:ext uri="{BB962C8B-B14F-4D97-AF65-F5344CB8AC3E}">
        <p14:creationId xmlns:p14="http://schemas.microsoft.com/office/powerpoint/2010/main" val="340839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15C6101-69F9-4C68-ACA8-9BEABABA0D2B}" type="slidenum">
              <a:rPr lang="en-US"/>
              <a:pPr>
                <a:defRPr/>
              </a:pPr>
              <a:t>‹#›</a:t>
            </a:fld>
            <a:endParaRPr lang="en-US"/>
          </a:p>
        </p:txBody>
      </p:sp>
    </p:spTree>
    <p:extLst>
      <p:ext uri="{BB962C8B-B14F-4D97-AF65-F5344CB8AC3E}">
        <p14:creationId xmlns:p14="http://schemas.microsoft.com/office/powerpoint/2010/main" val="153070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A4ECD8D-684D-4CCC-A04B-9317030DAE47}" type="slidenum">
              <a:rPr lang="en-US"/>
              <a:pPr>
                <a:defRPr/>
              </a:pPr>
              <a:t>‹#›</a:t>
            </a:fld>
            <a:endParaRPr lang="en-US"/>
          </a:p>
        </p:txBody>
      </p:sp>
    </p:spTree>
    <p:extLst>
      <p:ext uri="{BB962C8B-B14F-4D97-AF65-F5344CB8AC3E}">
        <p14:creationId xmlns:p14="http://schemas.microsoft.com/office/powerpoint/2010/main" val="376861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4370F6E3-9119-4359-9E06-2A242691488B}" type="slidenum">
              <a:rPr lang="en-US"/>
              <a:pPr>
                <a:defRPr/>
              </a:pPr>
              <a:t>‹#›</a:t>
            </a:fld>
            <a:endParaRPr lang="en-US"/>
          </a:p>
        </p:txBody>
      </p:sp>
    </p:spTree>
    <p:extLst>
      <p:ext uri="{BB962C8B-B14F-4D97-AF65-F5344CB8AC3E}">
        <p14:creationId xmlns:p14="http://schemas.microsoft.com/office/powerpoint/2010/main" val="396349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FF588EA-D613-4683-A3DF-12AF1579CA41}" type="slidenum">
              <a:rPr lang="en-US"/>
              <a:pPr>
                <a:defRPr/>
              </a:pPr>
              <a:t>‹#›</a:t>
            </a:fld>
            <a:endParaRPr lang="en-US"/>
          </a:p>
        </p:txBody>
      </p:sp>
    </p:spTree>
    <p:extLst>
      <p:ext uri="{BB962C8B-B14F-4D97-AF65-F5344CB8AC3E}">
        <p14:creationId xmlns:p14="http://schemas.microsoft.com/office/powerpoint/2010/main" val="254968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1A0A1CF6-211F-4884-92BE-B735CF4CF246}" type="slidenum">
              <a:rPr lang="en-US"/>
              <a:pPr>
                <a:defRPr/>
              </a:pPr>
              <a:t>‹#›</a:t>
            </a:fld>
            <a:endParaRPr lang="en-US"/>
          </a:p>
        </p:txBody>
      </p:sp>
    </p:spTree>
    <p:extLst>
      <p:ext uri="{BB962C8B-B14F-4D97-AF65-F5344CB8AC3E}">
        <p14:creationId xmlns:p14="http://schemas.microsoft.com/office/powerpoint/2010/main" val="30222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182102C-CD92-4AE4-A84E-2AA2EEA1B4BF}" type="slidenum">
              <a:rPr lang="en-US"/>
              <a:pPr>
                <a:defRPr/>
              </a:pPr>
              <a:t>‹#›</a:t>
            </a:fld>
            <a:endParaRPr lang="en-US"/>
          </a:p>
        </p:txBody>
      </p:sp>
    </p:spTree>
    <p:extLst>
      <p:ext uri="{BB962C8B-B14F-4D97-AF65-F5344CB8AC3E}">
        <p14:creationId xmlns:p14="http://schemas.microsoft.com/office/powerpoint/2010/main" val="200086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C2570F3-2F96-45DA-B7E2-1F46D680DC77}" type="slidenum">
              <a:rPr lang="en-US"/>
              <a:pPr>
                <a:defRPr/>
              </a:pPr>
              <a:t>‹#›</a:t>
            </a:fld>
            <a:endParaRPr lang="en-US"/>
          </a:p>
        </p:txBody>
      </p:sp>
    </p:spTree>
    <p:extLst>
      <p:ext uri="{BB962C8B-B14F-4D97-AF65-F5344CB8AC3E}">
        <p14:creationId xmlns:p14="http://schemas.microsoft.com/office/powerpoint/2010/main" val="111929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82B0290-E95F-46C7-887D-01941F6DF3E4}" type="slidenum">
              <a:rPr lang="en-US"/>
              <a:pPr>
                <a:defRPr/>
              </a:pPr>
              <a:t>‹#›</a:t>
            </a:fld>
            <a:endParaRPr lang="en-US"/>
          </a:p>
        </p:txBody>
      </p:sp>
    </p:spTree>
    <p:extLst>
      <p:ext uri="{BB962C8B-B14F-4D97-AF65-F5344CB8AC3E}">
        <p14:creationId xmlns:p14="http://schemas.microsoft.com/office/powerpoint/2010/main" val="143374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400" b="0" smtClean="0"/>
            </a:lvl1pPr>
          </a:lstStyle>
          <a:p>
            <a:pPr>
              <a:defRPr/>
            </a:pPr>
            <a:fld id="{8B50E7C8-4B88-47BC-B145-9792BB219402}" type="slidenum">
              <a:rPr lang="en-US"/>
              <a:pPr>
                <a:defRPr/>
              </a:pPr>
              <a:t>‹#›</a:t>
            </a:fld>
            <a:endParaRPr lang="en-US"/>
          </a:p>
        </p:txBody>
      </p:sp>
      <p:sp>
        <p:nvSpPr>
          <p:cNvPr id="1031" name="Rectangle 7"/>
          <p:cNvSpPr>
            <a:spLocks noChangeArrowheads="1"/>
          </p:cNvSpPr>
          <p:nvPr/>
        </p:nvSpPr>
        <p:spPr bwMode="auto">
          <a:xfrm>
            <a:off x="0" y="0"/>
            <a:ext cx="9144000" cy="6858000"/>
          </a:xfrm>
          <a:prstGeom prst="rect">
            <a:avLst/>
          </a:prstGeom>
          <a:noFill/>
          <a:ln w="57150">
            <a:solidFill>
              <a:schemeClr val="tx1"/>
            </a:solidFill>
            <a:miter lim="800000"/>
            <a:headEnd/>
            <a:tailEnd/>
          </a:ln>
          <a:effectLst/>
        </p:spPr>
        <p:txBody>
          <a:bodyPr wrap="none" anchor="ctr"/>
          <a:lstStyle/>
          <a:p>
            <a:pPr algn="ctr">
              <a:spcBef>
                <a:spcPct val="0"/>
              </a:spcBef>
              <a:buClrTx/>
              <a:buFontTx/>
              <a:buNone/>
              <a:defRPr/>
            </a:pPr>
            <a:endParaRPr lang="en-US" sz="2400" b="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charset="0"/>
        </a:defRPr>
      </a:lvl2pPr>
      <a:lvl3pPr algn="ctr" rtl="0" eaLnBrk="0" fontAlgn="base" hangingPunct="0">
        <a:spcBef>
          <a:spcPct val="0"/>
        </a:spcBef>
        <a:spcAft>
          <a:spcPct val="0"/>
        </a:spcAft>
        <a:defRPr sz="4000" b="1">
          <a:solidFill>
            <a:schemeClr val="tx2"/>
          </a:solidFill>
          <a:latin typeface="Times New Roman" charset="0"/>
        </a:defRPr>
      </a:lvl3pPr>
      <a:lvl4pPr algn="ctr" rtl="0" eaLnBrk="0" fontAlgn="base" hangingPunct="0">
        <a:spcBef>
          <a:spcPct val="0"/>
        </a:spcBef>
        <a:spcAft>
          <a:spcPct val="0"/>
        </a:spcAft>
        <a:defRPr sz="4000" b="1">
          <a:solidFill>
            <a:schemeClr val="tx2"/>
          </a:solidFill>
          <a:latin typeface="Times New Roman" charset="0"/>
        </a:defRPr>
      </a:lvl4pPr>
      <a:lvl5pPr algn="ctr" rtl="0" eaLnBrk="0" fontAlgn="base" hangingPunct="0">
        <a:spcBef>
          <a:spcPct val="0"/>
        </a:spcBef>
        <a:spcAft>
          <a:spcPct val="0"/>
        </a:spcAft>
        <a:defRPr sz="4000" b="1">
          <a:solidFill>
            <a:schemeClr val="tx2"/>
          </a:solidFill>
          <a:latin typeface="Times New Roman" charset="0"/>
        </a:defRPr>
      </a:lvl5pPr>
      <a:lvl6pPr marL="457200" algn="ctr" rtl="0" eaLnBrk="0" fontAlgn="base" hangingPunct="0">
        <a:spcBef>
          <a:spcPct val="0"/>
        </a:spcBef>
        <a:spcAft>
          <a:spcPct val="0"/>
        </a:spcAft>
        <a:defRPr sz="4000" b="1">
          <a:solidFill>
            <a:schemeClr val="tx2"/>
          </a:solidFill>
          <a:latin typeface="Times New Roman" charset="0"/>
        </a:defRPr>
      </a:lvl6pPr>
      <a:lvl7pPr marL="914400" algn="ctr" rtl="0" eaLnBrk="0" fontAlgn="base" hangingPunct="0">
        <a:spcBef>
          <a:spcPct val="0"/>
        </a:spcBef>
        <a:spcAft>
          <a:spcPct val="0"/>
        </a:spcAft>
        <a:defRPr sz="4000" b="1">
          <a:solidFill>
            <a:schemeClr val="tx2"/>
          </a:solidFill>
          <a:latin typeface="Times New Roman" charset="0"/>
        </a:defRPr>
      </a:lvl7pPr>
      <a:lvl8pPr marL="1371600" algn="ctr" rtl="0" eaLnBrk="0" fontAlgn="base" hangingPunct="0">
        <a:spcBef>
          <a:spcPct val="0"/>
        </a:spcBef>
        <a:spcAft>
          <a:spcPct val="0"/>
        </a:spcAft>
        <a:defRPr sz="4000" b="1">
          <a:solidFill>
            <a:schemeClr val="tx2"/>
          </a:solidFill>
          <a:latin typeface="Times New Roman" charset="0"/>
        </a:defRPr>
      </a:lvl8pPr>
      <a:lvl9pPr marL="1828800" algn="ctr" rtl="0" eaLnBrk="0" fontAlgn="base" hangingPunct="0">
        <a:spcBef>
          <a:spcPct val="0"/>
        </a:spcBef>
        <a:spcAft>
          <a:spcPct val="0"/>
        </a:spcAft>
        <a:defRPr sz="4000" b="1">
          <a:solidFill>
            <a:schemeClr val="tx2"/>
          </a:solidFill>
          <a:latin typeface="Times New Roman" charset="0"/>
        </a:defRPr>
      </a:lvl9pPr>
    </p:titleStyle>
    <p:bodyStyle>
      <a:lvl1pPr marL="342900" indent="-342900" algn="l" rtl="0" eaLnBrk="0" fontAlgn="base" hangingPunct="0">
        <a:spcBef>
          <a:spcPct val="20000"/>
        </a:spcBef>
        <a:spcAft>
          <a:spcPct val="0"/>
        </a:spcAft>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7171FF"/>
        </a:buClr>
        <a:buChar char="◄"/>
        <a:defRPr sz="2400" b="1">
          <a:solidFill>
            <a:schemeClr val="tx1"/>
          </a:solidFill>
          <a:latin typeface="+mn-lt"/>
        </a:defRPr>
      </a:lvl2pPr>
      <a:lvl3pPr marL="1143000" indent="-228600" algn="l" rtl="0" eaLnBrk="0" fontAlgn="base" hangingPunct="0">
        <a:spcBef>
          <a:spcPct val="20000"/>
        </a:spcBef>
        <a:spcAft>
          <a:spcPct val="0"/>
        </a:spcAft>
        <a:buClr>
          <a:srgbClr val="FF7575"/>
        </a:buClr>
        <a:buSzPct val="15500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150000"/>
        <a:buChar char="٭"/>
        <a:defRPr sz="2200" b="1">
          <a:solidFill>
            <a:schemeClr val="tx1"/>
          </a:solidFill>
          <a:latin typeface="+mn-lt"/>
        </a:defRPr>
      </a:lvl4pPr>
      <a:lvl5pPr marL="2057400" indent="-228600" algn="l" rtl="0" eaLnBrk="0" fontAlgn="base" hangingPunct="0">
        <a:spcBef>
          <a:spcPct val="20000"/>
        </a:spcBef>
        <a:spcAft>
          <a:spcPct val="0"/>
        </a:spcAft>
        <a:buClr>
          <a:srgbClr val="969696"/>
        </a:buClr>
        <a:buSzPct val="75000"/>
        <a:buChar char=""/>
        <a:defRPr sz="2200">
          <a:solidFill>
            <a:schemeClr val="tx1"/>
          </a:solidFill>
          <a:latin typeface="+mn-lt"/>
        </a:defRPr>
      </a:lvl5pPr>
      <a:lvl6pPr marL="2514600" indent="-228600" algn="l" rtl="0" eaLnBrk="0" fontAlgn="base" hangingPunct="0">
        <a:spcBef>
          <a:spcPct val="20000"/>
        </a:spcBef>
        <a:spcAft>
          <a:spcPct val="0"/>
        </a:spcAft>
        <a:buClr>
          <a:srgbClr val="969696"/>
        </a:buClr>
        <a:buSzPct val="75000"/>
        <a:buChar char=""/>
        <a:defRPr sz="2200">
          <a:solidFill>
            <a:schemeClr val="tx1"/>
          </a:solidFill>
          <a:latin typeface="+mn-lt"/>
        </a:defRPr>
      </a:lvl6pPr>
      <a:lvl7pPr marL="2971800" indent="-228600" algn="l" rtl="0" eaLnBrk="0" fontAlgn="base" hangingPunct="0">
        <a:spcBef>
          <a:spcPct val="20000"/>
        </a:spcBef>
        <a:spcAft>
          <a:spcPct val="0"/>
        </a:spcAft>
        <a:buClr>
          <a:srgbClr val="969696"/>
        </a:buClr>
        <a:buSzPct val="75000"/>
        <a:buChar char=""/>
        <a:defRPr sz="2200">
          <a:solidFill>
            <a:schemeClr val="tx1"/>
          </a:solidFill>
          <a:latin typeface="+mn-lt"/>
        </a:defRPr>
      </a:lvl7pPr>
      <a:lvl8pPr marL="3429000" indent="-228600" algn="l" rtl="0" eaLnBrk="0" fontAlgn="base" hangingPunct="0">
        <a:spcBef>
          <a:spcPct val="20000"/>
        </a:spcBef>
        <a:spcAft>
          <a:spcPct val="0"/>
        </a:spcAft>
        <a:buClr>
          <a:srgbClr val="969696"/>
        </a:buClr>
        <a:buSzPct val="75000"/>
        <a:buChar char=""/>
        <a:defRPr sz="2200">
          <a:solidFill>
            <a:schemeClr val="tx1"/>
          </a:solidFill>
          <a:latin typeface="+mn-lt"/>
        </a:defRPr>
      </a:lvl8pPr>
      <a:lvl9pPr marL="3886200" indent="-228600" algn="l" rtl="0" eaLnBrk="0" fontAlgn="base" hangingPunct="0">
        <a:spcBef>
          <a:spcPct val="20000"/>
        </a:spcBef>
        <a:spcAft>
          <a:spcPct val="0"/>
        </a:spcAft>
        <a:buClr>
          <a:srgbClr val="969696"/>
        </a:buClr>
        <a:buSzPct val="75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7254A60-CA64-40E9-A76B-0D11B12180A0}" type="slidenum">
              <a:rPr lang="en-US" altLang="en-US" sz="1400" b="0"/>
              <a:pPr/>
              <a:t>1</a:t>
            </a:fld>
            <a:endParaRPr lang="en-US" altLang="en-US" sz="1400" b="0"/>
          </a:p>
        </p:txBody>
      </p:sp>
      <p:sp>
        <p:nvSpPr>
          <p:cNvPr id="2051" name="AutoShape 4"/>
          <p:cNvSpPr>
            <a:spLocks noChangeArrowheads="1"/>
          </p:cNvSpPr>
          <p:nvPr/>
        </p:nvSpPr>
        <p:spPr bwMode="auto">
          <a:xfrm>
            <a:off x="990600" y="228600"/>
            <a:ext cx="7924800" cy="3048000"/>
          </a:xfrm>
          <a:prstGeom prst="parallelogram">
            <a:avLst>
              <a:gd name="adj" fmla="val 65000"/>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2" name="AutoShape 5"/>
          <p:cNvSpPr>
            <a:spLocks noChangeArrowheads="1"/>
          </p:cNvSpPr>
          <p:nvPr/>
        </p:nvSpPr>
        <p:spPr bwMode="auto">
          <a:xfrm rot="5400000">
            <a:off x="1866900" y="-342900"/>
            <a:ext cx="5334000" cy="8305800"/>
          </a:xfrm>
          <a:prstGeom prst="parallelogram">
            <a:avLst>
              <a:gd name="adj" fmla="val 25000"/>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3" name="Rectangle 2"/>
          <p:cNvSpPr>
            <a:spLocks noGrp="1" noChangeArrowheads="1"/>
          </p:cNvSpPr>
          <p:nvPr>
            <p:ph type="ctrTitle"/>
          </p:nvPr>
        </p:nvSpPr>
        <p:spPr>
          <a:xfrm>
            <a:off x="838200" y="609600"/>
            <a:ext cx="7772400" cy="2362200"/>
          </a:xfrm>
        </p:spPr>
        <p:txBody>
          <a:bodyPr/>
          <a:lstStyle/>
          <a:p>
            <a:r>
              <a:rPr lang="en-US" altLang="en-US" sz="5400" dirty="0"/>
              <a:t>A Sociocultural Model of Impairment     Disability</a:t>
            </a:r>
            <a:r>
              <a:rPr lang="en-US" altLang="en-US" sz="4400" baseline="30000" dirty="0">
                <a:cs typeface="Times New Roman" charset="0"/>
              </a:rPr>
              <a:t>©</a:t>
            </a:r>
          </a:p>
        </p:txBody>
      </p:sp>
      <p:sp>
        <p:nvSpPr>
          <p:cNvPr id="2054" name="AutoShape 6"/>
          <p:cNvSpPr>
            <a:spLocks noChangeArrowheads="1"/>
          </p:cNvSpPr>
          <p:nvPr/>
        </p:nvSpPr>
        <p:spPr bwMode="auto">
          <a:xfrm>
            <a:off x="304800" y="3657600"/>
            <a:ext cx="7924800" cy="3048000"/>
          </a:xfrm>
          <a:prstGeom prst="parallelogram">
            <a:avLst>
              <a:gd name="adj" fmla="val 65000"/>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5" name="Rectangle 3"/>
          <p:cNvSpPr>
            <a:spLocks noGrp="1" noChangeArrowheads="1"/>
          </p:cNvSpPr>
          <p:nvPr>
            <p:ph type="subTitle" idx="1"/>
          </p:nvPr>
        </p:nvSpPr>
        <p:spPr>
          <a:xfrm>
            <a:off x="381000" y="2895600"/>
            <a:ext cx="8382000" cy="1295400"/>
          </a:xfrm>
        </p:spPr>
        <p:txBody>
          <a:bodyPr/>
          <a:lstStyle/>
          <a:p>
            <a:r>
              <a:rPr lang="en-US" altLang="en-US" sz="2400" dirty="0"/>
              <a:t>DEVVA KASNITZ</a:t>
            </a:r>
            <a:endParaRPr lang="en-US" altLang="en-US" dirty="0"/>
          </a:p>
          <a:p>
            <a:r>
              <a:rPr lang="en-US" altLang="en-US" sz="3200" dirty="0"/>
              <a:t>City University of New York </a:t>
            </a:r>
          </a:p>
          <a:p>
            <a:r>
              <a:rPr lang="en-US" altLang="en-US" dirty="0"/>
              <a:t>2024</a:t>
            </a:r>
          </a:p>
          <a:p>
            <a:r>
              <a:rPr lang="en-US" altLang="en-US" dirty="0"/>
              <a:t>Devva@earthlink.net</a:t>
            </a:r>
          </a:p>
        </p:txBody>
      </p:sp>
      <p:sp>
        <p:nvSpPr>
          <p:cNvPr id="2056" name="Line 7"/>
          <p:cNvSpPr>
            <a:spLocks noChangeShapeType="1"/>
          </p:cNvSpPr>
          <p:nvPr/>
        </p:nvSpPr>
        <p:spPr bwMode="auto">
          <a:xfrm>
            <a:off x="4724400" y="2286000"/>
            <a:ext cx="457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D4B3BAC-0388-4206-B581-A203A1577372}" type="slidenum">
              <a:rPr lang="en-US" altLang="en-US" sz="1400" b="0"/>
              <a:pPr/>
              <a:t>10</a:t>
            </a:fld>
            <a:endParaRPr lang="en-US" altLang="en-US" sz="1400" b="0"/>
          </a:p>
        </p:txBody>
      </p:sp>
      <p:sp>
        <p:nvSpPr>
          <p:cNvPr id="9219" name="AutoShape 2"/>
          <p:cNvSpPr>
            <a:spLocks noChangeArrowheads="1"/>
          </p:cNvSpPr>
          <p:nvPr/>
        </p:nvSpPr>
        <p:spPr bwMode="auto">
          <a:xfrm rot="5129546">
            <a:off x="1468438" y="-304800"/>
            <a:ext cx="6172200" cy="8302625"/>
          </a:xfrm>
          <a:prstGeom prst="parallelogram">
            <a:avLst>
              <a:gd name="adj" fmla="val 25000"/>
            </a:avLst>
          </a:prstGeom>
          <a:solidFill>
            <a:srgbClr val="EDDB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9220" name="Rectangle 3"/>
          <p:cNvSpPr>
            <a:spLocks noChangeArrowheads="1"/>
          </p:cNvSpPr>
          <p:nvPr/>
        </p:nvSpPr>
        <p:spPr bwMode="auto">
          <a:xfrm>
            <a:off x="762000" y="152400"/>
            <a:ext cx="7543800" cy="990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9221" name="Rectangle 4"/>
          <p:cNvSpPr>
            <a:spLocks noGrp="1" noChangeArrowheads="1"/>
          </p:cNvSpPr>
          <p:nvPr>
            <p:ph type="title"/>
          </p:nvPr>
        </p:nvSpPr>
        <p:spPr>
          <a:xfrm>
            <a:off x="685800" y="152400"/>
            <a:ext cx="7772400" cy="1143000"/>
          </a:xfrm>
        </p:spPr>
        <p:txBody>
          <a:bodyPr/>
          <a:lstStyle/>
          <a:p>
            <a:r>
              <a:rPr lang="en-US" altLang="en-US" sz="2500" dirty="0"/>
              <a:t>THEORIES OF DISABILITY </a:t>
            </a:r>
            <a:r>
              <a:rPr lang="en-US" altLang="en-US" sz="2800" dirty="0"/>
              <a:t>…continued</a:t>
            </a:r>
          </a:p>
        </p:txBody>
      </p:sp>
      <p:sp>
        <p:nvSpPr>
          <p:cNvPr id="9222" name="Rectangle 5"/>
          <p:cNvSpPr>
            <a:spLocks noGrp="1" noChangeArrowheads="1"/>
          </p:cNvSpPr>
          <p:nvPr>
            <p:ph type="body" idx="1"/>
          </p:nvPr>
        </p:nvSpPr>
        <p:spPr>
          <a:xfrm>
            <a:off x="533400" y="1447800"/>
            <a:ext cx="7924800" cy="5410200"/>
          </a:xfrm>
        </p:spPr>
        <p:txBody>
          <a:bodyPr/>
          <a:lstStyle/>
          <a:p>
            <a:r>
              <a:rPr lang="en-US" altLang="en-US" sz="2400">
                <a:latin typeface="Arial" charset="0"/>
              </a:rPr>
              <a:t>Ecological Contextual Community Based Theories</a:t>
            </a:r>
            <a:endParaRPr lang="en-US" altLang="en-US"/>
          </a:p>
          <a:p>
            <a:pPr lvl="1"/>
            <a:r>
              <a:rPr lang="en-US" altLang="en-US">
                <a:latin typeface="Arial" charset="0"/>
              </a:rPr>
              <a:t>Seekins</a:t>
            </a:r>
            <a:endParaRPr lang="en-US" altLang="en-US"/>
          </a:p>
          <a:p>
            <a:pPr lvl="2"/>
            <a:r>
              <a:rPr lang="en-US" altLang="en-US" sz="2000"/>
              <a:t>perceives impairment as situational and contextually constructed </a:t>
            </a:r>
          </a:p>
          <a:p>
            <a:pPr lvl="2"/>
            <a:r>
              <a:rPr lang="en-US" altLang="en-US" sz="2000"/>
              <a:t>sees disability as a response to environmental systems and pressures</a:t>
            </a:r>
          </a:p>
          <a:p>
            <a:pPr lvl="2"/>
            <a:r>
              <a:rPr lang="en-US" altLang="en-US" sz="2000"/>
              <a:t>advocates for community development strategies to restructure disabling barriers to access and increased participation</a:t>
            </a:r>
          </a:p>
          <a:p>
            <a:pPr lvl="1"/>
            <a:r>
              <a:rPr lang="en-US" altLang="en-US">
                <a:latin typeface="Arial" charset="0"/>
              </a:rPr>
              <a:t>Kasnitz</a:t>
            </a:r>
            <a:endParaRPr lang="en-US" altLang="en-US"/>
          </a:p>
          <a:p>
            <a:pPr lvl="2"/>
            <a:r>
              <a:rPr lang="en-US" altLang="en-US" sz="2000"/>
              <a:t>analyzes systemic and situational ethno-embodiment </a:t>
            </a:r>
          </a:p>
          <a:p>
            <a:pPr lvl="2"/>
            <a:r>
              <a:rPr lang="en-US" altLang="en-US" sz="2000"/>
              <a:t>perceives impairment as one culturally constructed resolution to the tension of embodied anomaly</a:t>
            </a:r>
          </a:p>
          <a:p>
            <a:pPr lvl="2"/>
            <a:r>
              <a:rPr lang="en-US" altLang="en-US" sz="2000"/>
              <a:t>posits that disability and handicap are unique systemic constructions of differential access throughout the life course and in valued cultural domains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D4B3BAC-0388-4206-B581-A203A1577372}" type="slidenum">
              <a:rPr lang="en-US" altLang="en-US" sz="1400" b="0"/>
              <a:pPr/>
              <a:t>11</a:t>
            </a:fld>
            <a:endParaRPr lang="en-US" altLang="en-US" sz="1400" b="0"/>
          </a:p>
        </p:txBody>
      </p:sp>
      <p:sp>
        <p:nvSpPr>
          <p:cNvPr id="9219" name="AutoShape 2"/>
          <p:cNvSpPr>
            <a:spLocks noChangeArrowheads="1"/>
          </p:cNvSpPr>
          <p:nvPr/>
        </p:nvSpPr>
        <p:spPr bwMode="auto">
          <a:xfrm rot="5129546">
            <a:off x="1523510" y="-291303"/>
            <a:ext cx="6172200" cy="8302625"/>
          </a:xfrm>
          <a:prstGeom prst="parallelogram">
            <a:avLst>
              <a:gd name="adj" fmla="val 25000"/>
            </a:avLst>
          </a:prstGeom>
          <a:solidFill>
            <a:srgbClr val="EDDB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9220" name="Rectangle 3"/>
          <p:cNvSpPr>
            <a:spLocks noChangeArrowheads="1"/>
          </p:cNvSpPr>
          <p:nvPr/>
        </p:nvSpPr>
        <p:spPr bwMode="auto">
          <a:xfrm>
            <a:off x="762000" y="152400"/>
            <a:ext cx="7543800" cy="990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9221" name="Rectangle 4"/>
          <p:cNvSpPr>
            <a:spLocks noGrp="1" noChangeArrowheads="1"/>
          </p:cNvSpPr>
          <p:nvPr>
            <p:ph type="title"/>
          </p:nvPr>
        </p:nvSpPr>
        <p:spPr>
          <a:xfrm>
            <a:off x="685800" y="152400"/>
            <a:ext cx="7772400" cy="1143000"/>
          </a:xfrm>
        </p:spPr>
        <p:txBody>
          <a:bodyPr/>
          <a:lstStyle/>
          <a:p>
            <a:r>
              <a:rPr lang="en-US" altLang="en-US" sz="2500" dirty="0"/>
              <a:t>THEORIES OF DISABILITY </a:t>
            </a:r>
            <a:r>
              <a:rPr lang="en-US" altLang="en-US" sz="2800" dirty="0"/>
              <a:t>…continued</a:t>
            </a:r>
          </a:p>
        </p:txBody>
      </p:sp>
      <p:sp>
        <p:nvSpPr>
          <p:cNvPr id="9222" name="Rectangle 5"/>
          <p:cNvSpPr>
            <a:spLocks noGrp="1" noChangeArrowheads="1"/>
          </p:cNvSpPr>
          <p:nvPr>
            <p:ph type="body" idx="1"/>
          </p:nvPr>
        </p:nvSpPr>
        <p:spPr>
          <a:xfrm>
            <a:off x="533400" y="1447800"/>
            <a:ext cx="7924800" cy="5410200"/>
          </a:xfrm>
        </p:spPr>
        <p:txBody>
          <a:bodyPr/>
          <a:lstStyle/>
          <a:p>
            <a:r>
              <a:rPr lang="en-US" altLang="en-US" sz="3600" dirty="0">
                <a:latin typeface="Arial" charset="0"/>
              </a:rPr>
              <a:t> Rights vs Justice-Based Theories</a:t>
            </a:r>
            <a:endParaRPr lang="en-US" altLang="en-US" sz="4000" dirty="0"/>
          </a:p>
          <a:p>
            <a:pPr lvl="1"/>
            <a:r>
              <a:rPr lang="en-US" altLang="en-US" sz="3600" dirty="0">
                <a:latin typeface="Arial" charset="0"/>
              </a:rPr>
              <a:t>A rights approach has been our standard.</a:t>
            </a:r>
          </a:p>
          <a:p>
            <a:pPr lvl="1"/>
            <a:r>
              <a:rPr lang="en-US" altLang="en-US" sz="3600" dirty="0">
                <a:latin typeface="Arial" charset="0"/>
              </a:rPr>
              <a:t> A justice approach brings in ethics beyond rights to demand that justice actually be done after rights have been identified.</a:t>
            </a:r>
            <a:endParaRPr lang="en-US" altLang="en-US" sz="3200" dirty="0"/>
          </a:p>
        </p:txBody>
      </p:sp>
    </p:spTree>
    <p:extLst>
      <p:ext uri="{BB962C8B-B14F-4D97-AF65-F5344CB8AC3E}">
        <p14:creationId xmlns:p14="http://schemas.microsoft.com/office/powerpoint/2010/main" val="18759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71BE93E-43CC-4758-93DF-EE74436A542A}" type="slidenum">
              <a:rPr lang="en-US" altLang="en-US" sz="1400" b="0"/>
              <a:pPr/>
              <a:t>12</a:t>
            </a:fld>
            <a:endParaRPr lang="en-US" altLang="en-US" sz="1400" b="0"/>
          </a:p>
        </p:txBody>
      </p:sp>
      <p:sp>
        <p:nvSpPr>
          <p:cNvPr id="10243" name="AutoShape 5"/>
          <p:cNvSpPr>
            <a:spLocks noChangeArrowheads="1"/>
          </p:cNvSpPr>
          <p:nvPr/>
        </p:nvSpPr>
        <p:spPr bwMode="auto">
          <a:xfrm>
            <a:off x="685800" y="457200"/>
            <a:ext cx="8153400" cy="5715000"/>
          </a:xfrm>
          <a:prstGeom prst="parallelogram">
            <a:avLst>
              <a:gd name="adj" fmla="val 35667"/>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0244" name="AutoShape 6"/>
          <p:cNvSpPr>
            <a:spLocks noChangeArrowheads="1"/>
          </p:cNvSpPr>
          <p:nvPr/>
        </p:nvSpPr>
        <p:spPr bwMode="auto">
          <a:xfrm>
            <a:off x="152400" y="1295400"/>
            <a:ext cx="3276600" cy="1905000"/>
          </a:xfrm>
          <a:prstGeom prst="parallelogram">
            <a:avLst>
              <a:gd name="adj" fmla="val 43000"/>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0245" name="Rectangle 4"/>
          <p:cNvSpPr>
            <a:spLocks noGrp="1" noChangeArrowheads="1"/>
          </p:cNvSpPr>
          <p:nvPr>
            <p:ph type="body" idx="1"/>
          </p:nvPr>
        </p:nvSpPr>
        <p:spPr/>
        <p:txBody>
          <a:bodyPr/>
          <a:lstStyle/>
          <a:p>
            <a:r>
              <a:rPr lang="en-US" altLang="en-US"/>
              <a:t>Anthropology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E9E23A09-D613-43D2-8930-8D3B47CF934C}" type="slidenum">
              <a:rPr lang="en-US" altLang="en-US" sz="1400" b="0"/>
              <a:pPr/>
              <a:t>13</a:t>
            </a:fld>
            <a:endParaRPr lang="en-US" altLang="en-US" sz="1400" b="0"/>
          </a:p>
        </p:txBody>
      </p:sp>
      <p:sp>
        <p:nvSpPr>
          <p:cNvPr id="11267" name="AutoShape 6"/>
          <p:cNvSpPr>
            <a:spLocks noChangeArrowheads="1"/>
          </p:cNvSpPr>
          <p:nvPr/>
        </p:nvSpPr>
        <p:spPr bwMode="auto">
          <a:xfrm rot="5400000">
            <a:off x="1676400" y="-533400"/>
            <a:ext cx="5715000" cy="8458200"/>
          </a:xfrm>
          <a:prstGeom prst="parallelogram">
            <a:avLst>
              <a:gd name="adj" fmla="val 25000"/>
            </a:avLst>
          </a:prstGeom>
          <a:solidFill>
            <a:srgbClr val="FFFFA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11268" name="Rectangle 4"/>
          <p:cNvSpPr>
            <a:spLocks noChangeArrowheads="1"/>
          </p:cNvSpPr>
          <p:nvPr/>
        </p:nvSpPr>
        <p:spPr bwMode="auto">
          <a:xfrm>
            <a:off x="838200" y="76200"/>
            <a:ext cx="7391400" cy="990600"/>
          </a:xfrm>
          <a:prstGeom prst="rect">
            <a:avLst/>
          </a:prstGeom>
          <a:solidFill>
            <a:srgbClr val="BDFF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1269" name="Rectangle 2"/>
          <p:cNvSpPr>
            <a:spLocks noGrp="1" noChangeArrowheads="1"/>
          </p:cNvSpPr>
          <p:nvPr>
            <p:ph type="title"/>
          </p:nvPr>
        </p:nvSpPr>
        <p:spPr>
          <a:xfrm>
            <a:off x="685800" y="76200"/>
            <a:ext cx="7772400" cy="1143000"/>
          </a:xfrm>
        </p:spPr>
        <p:txBody>
          <a:bodyPr/>
          <a:lstStyle/>
          <a:p>
            <a:r>
              <a:rPr lang="en-US" altLang="en-US" sz="2400"/>
              <a:t>ANTHROPOLOGICAL APPROACHES TO IMPAIRMENT        DISABILITY</a:t>
            </a:r>
            <a:endParaRPr lang="en-US" altLang="en-US"/>
          </a:p>
        </p:txBody>
      </p:sp>
      <p:sp>
        <p:nvSpPr>
          <p:cNvPr id="11270" name="Rectangle 3"/>
          <p:cNvSpPr>
            <a:spLocks noGrp="1" noChangeArrowheads="1"/>
          </p:cNvSpPr>
          <p:nvPr>
            <p:ph type="body" idx="1"/>
          </p:nvPr>
        </p:nvSpPr>
        <p:spPr>
          <a:xfrm>
            <a:off x="990600" y="1066800"/>
            <a:ext cx="7772400" cy="5638800"/>
          </a:xfrm>
        </p:spPr>
        <p:txBody>
          <a:bodyPr/>
          <a:lstStyle/>
          <a:p>
            <a:r>
              <a:rPr lang="en-US" altLang="en-US" sz="1900">
                <a:latin typeface="Arial" charset="0"/>
              </a:rPr>
              <a:t>Social Complexity Theory </a:t>
            </a:r>
            <a:r>
              <a:rPr lang="en-US" altLang="en-US" sz="1900"/>
              <a:t>(Scheer and Gross)</a:t>
            </a:r>
            <a:endParaRPr lang="en-US" altLang="en-US" sz="2000"/>
          </a:p>
          <a:p>
            <a:pPr lvl="1"/>
            <a:r>
              <a:rPr lang="en-US" altLang="en-US" sz="1600" b="0"/>
              <a:t>states that in modern complex societies visible impairments are commonly thought to classify individual identities</a:t>
            </a:r>
          </a:p>
          <a:p>
            <a:pPr lvl="1"/>
            <a:r>
              <a:rPr lang="en-US" altLang="en-US" sz="1600" b="0"/>
              <a:t>in small scale societies visible impairments are less important in classifying individuals</a:t>
            </a:r>
            <a:endParaRPr lang="en-US" altLang="en-US" sz="2000"/>
          </a:p>
          <a:p>
            <a:r>
              <a:rPr lang="en-US" altLang="en-US" sz="1900">
                <a:latin typeface="Arial" charset="0"/>
              </a:rPr>
              <a:t>Stigma</a:t>
            </a:r>
            <a:r>
              <a:rPr lang="en-US" altLang="en-US" sz="1900"/>
              <a:t> Theory (Goffman)</a:t>
            </a:r>
            <a:endParaRPr lang="en-US" altLang="en-US" sz="2000"/>
          </a:p>
          <a:p>
            <a:pPr lvl="1"/>
            <a:r>
              <a:rPr lang="en-US" altLang="en-US" sz="1700" b="0"/>
              <a:t>sees impairments as representing one kind of undesired difference from social expectations that are discrediting (the stigmatization process)</a:t>
            </a:r>
          </a:p>
          <a:p>
            <a:pPr lvl="1"/>
            <a:r>
              <a:rPr lang="en-US" altLang="en-US" sz="1700" b="0"/>
              <a:t>perceives disability as a sociocultural construction</a:t>
            </a:r>
            <a:endParaRPr lang="en-US" altLang="en-US" sz="2000">
              <a:latin typeface="Arial" charset="0"/>
            </a:endParaRPr>
          </a:p>
          <a:p>
            <a:r>
              <a:rPr lang="en-US" altLang="en-US" sz="1900">
                <a:latin typeface="Arial" charset="0"/>
              </a:rPr>
              <a:t>Liminality Theory</a:t>
            </a:r>
            <a:r>
              <a:rPr lang="en-US" altLang="en-US" sz="1900"/>
              <a:t> (Turner, Murphy, et. al.)</a:t>
            </a:r>
            <a:endParaRPr lang="en-US" altLang="en-US" sz="2000"/>
          </a:p>
          <a:p>
            <a:pPr lvl="1"/>
            <a:r>
              <a:rPr lang="en-US" altLang="en-US" sz="1600" b="0"/>
              <a:t>looks at ritual process that separates and then reintegrates individuals into the social fabric after a period of liminality (betwixt and between)</a:t>
            </a:r>
            <a:endParaRPr lang="en-US" altLang="en-US" sz="1700" b="0"/>
          </a:p>
          <a:p>
            <a:pPr lvl="1"/>
            <a:r>
              <a:rPr lang="en-US" altLang="en-US" sz="1700" b="0"/>
              <a:t>sees disability as a social suspension, a liminal state frozen in time</a:t>
            </a:r>
            <a:endParaRPr lang="en-US" altLang="en-US" sz="1800"/>
          </a:p>
          <a:p>
            <a:r>
              <a:rPr lang="en-US" altLang="en-US" sz="1900">
                <a:latin typeface="Arial" charset="0"/>
              </a:rPr>
              <a:t>Anomaly Theory</a:t>
            </a:r>
            <a:r>
              <a:rPr lang="en-US" altLang="en-US" sz="1900"/>
              <a:t> (Douglas)</a:t>
            </a:r>
            <a:endParaRPr lang="en-US" altLang="en-US"/>
          </a:p>
          <a:p>
            <a:pPr lvl="1"/>
            <a:r>
              <a:rPr lang="en-US" altLang="en-US" sz="1700" b="0"/>
              <a:t>looks at phenomena that fall in between cultural categories and create cultural tension and dissonance</a:t>
            </a:r>
          </a:p>
          <a:p>
            <a:pPr lvl="1"/>
            <a:r>
              <a:rPr lang="en-US" altLang="en-US" sz="1700" b="0"/>
              <a:t>is often used in conjunction with liminality theory to explain the marginality of disabled people</a:t>
            </a:r>
          </a:p>
          <a:p>
            <a:pPr lvl="1"/>
            <a:endParaRPr lang="en-US" altLang="en-US" sz="1900" b="0"/>
          </a:p>
        </p:txBody>
      </p:sp>
      <p:sp>
        <p:nvSpPr>
          <p:cNvPr id="11271" name="Line 7"/>
          <p:cNvSpPr>
            <a:spLocks noChangeShapeType="1"/>
          </p:cNvSpPr>
          <p:nvPr/>
        </p:nvSpPr>
        <p:spPr bwMode="auto">
          <a:xfrm>
            <a:off x="4495800" y="838200"/>
            <a:ext cx="457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BD4249EE-00EC-4968-BDED-69BDA7F3D73E}" type="slidenum">
              <a:rPr lang="en-US" altLang="en-US" sz="1400" b="0"/>
              <a:pPr/>
              <a:t>14</a:t>
            </a:fld>
            <a:endParaRPr lang="en-US" altLang="en-US" sz="1400" b="0"/>
          </a:p>
        </p:txBody>
      </p:sp>
      <p:sp>
        <p:nvSpPr>
          <p:cNvPr id="12291" name="AutoShape 5"/>
          <p:cNvSpPr>
            <a:spLocks noChangeArrowheads="1"/>
          </p:cNvSpPr>
          <p:nvPr/>
        </p:nvSpPr>
        <p:spPr bwMode="auto">
          <a:xfrm>
            <a:off x="457200" y="1219200"/>
            <a:ext cx="8229600" cy="5181600"/>
          </a:xfrm>
          <a:prstGeom prst="parallelogram">
            <a:avLst>
              <a:gd name="adj" fmla="val 39706"/>
            </a:avLst>
          </a:prstGeom>
          <a:solidFill>
            <a:srgbClr val="FFE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2292" name="Rectangle 4"/>
          <p:cNvSpPr>
            <a:spLocks noChangeArrowheads="1"/>
          </p:cNvSpPr>
          <p:nvPr/>
        </p:nvSpPr>
        <p:spPr bwMode="auto">
          <a:xfrm>
            <a:off x="609600" y="152400"/>
            <a:ext cx="7848600" cy="990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2293" name="Rectangle 2"/>
          <p:cNvSpPr>
            <a:spLocks noGrp="1" noChangeArrowheads="1"/>
          </p:cNvSpPr>
          <p:nvPr>
            <p:ph type="title"/>
          </p:nvPr>
        </p:nvSpPr>
        <p:spPr>
          <a:xfrm>
            <a:off x="0" y="76200"/>
            <a:ext cx="8991600" cy="1066800"/>
          </a:xfrm>
        </p:spPr>
        <p:txBody>
          <a:bodyPr/>
          <a:lstStyle/>
          <a:p>
            <a:r>
              <a:rPr lang="en-US" altLang="en-US" sz="2400"/>
              <a:t>ANTHROPOLOGICAL APPROACHES TO </a:t>
            </a:r>
            <a:br>
              <a:rPr lang="en-US" altLang="en-US" sz="2400"/>
            </a:br>
            <a:r>
              <a:rPr lang="en-US" altLang="en-US" sz="2400"/>
              <a:t>IMPAIRMENT        DISABILITY</a:t>
            </a:r>
          </a:p>
        </p:txBody>
      </p:sp>
      <p:sp>
        <p:nvSpPr>
          <p:cNvPr id="12294" name="Rectangle 3"/>
          <p:cNvSpPr>
            <a:spLocks noGrp="1" noChangeArrowheads="1"/>
          </p:cNvSpPr>
          <p:nvPr>
            <p:ph type="body" idx="1"/>
          </p:nvPr>
        </p:nvSpPr>
        <p:spPr>
          <a:xfrm>
            <a:off x="762000" y="1219200"/>
            <a:ext cx="7848600" cy="5410200"/>
          </a:xfrm>
        </p:spPr>
        <p:txBody>
          <a:bodyPr/>
          <a:lstStyle/>
          <a:p>
            <a:r>
              <a:rPr lang="en-US" altLang="en-US" sz="2000">
                <a:latin typeface="Arial" charset="0"/>
              </a:rPr>
              <a:t>Phenomenology</a:t>
            </a:r>
            <a:r>
              <a:rPr lang="en-US" altLang="en-US" sz="2000"/>
              <a:t> (Frank)</a:t>
            </a:r>
          </a:p>
          <a:p>
            <a:pPr lvl="1"/>
            <a:r>
              <a:rPr lang="en-US" altLang="en-US" sz="2000" b="0"/>
              <a:t>focuses on the disabled person’s body image</a:t>
            </a:r>
          </a:p>
          <a:p>
            <a:pPr lvl="1"/>
            <a:r>
              <a:rPr lang="en-US" altLang="en-US" sz="2000" b="0"/>
              <a:t>concedes the “other” is “unknowable”</a:t>
            </a:r>
            <a:endParaRPr lang="en-US" altLang="en-US" sz="1800"/>
          </a:p>
          <a:p>
            <a:r>
              <a:rPr lang="en-US" altLang="en-US" sz="2000">
                <a:latin typeface="Arial" charset="0"/>
              </a:rPr>
              <a:t>Personhood</a:t>
            </a:r>
            <a:r>
              <a:rPr lang="en-US" altLang="en-US" sz="2000"/>
              <a:t> (Ingstad and Whyte)</a:t>
            </a:r>
          </a:p>
          <a:p>
            <a:pPr lvl="1"/>
            <a:r>
              <a:rPr lang="en-US" altLang="en-US" sz="2000" b="0"/>
              <a:t>focuses on what the constituent features of personhood (valued adult social statuses) are in a society</a:t>
            </a:r>
          </a:p>
          <a:p>
            <a:pPr lvl="1"/>
            <a:r>
              <a:rPr lang="en-US" altLang="en-US" sz="2000" b="0"/>
              <a:t>asks, to what extent are disabled people accorded these features?</a:t>
            </a:r>
            <a:endParaRPr lang="en-US" altLang="en-US" sz="2000"/>
          </a:p>
          <a:p>
            <a:r>
              <a:rPr lang="en-US" altLang="en-US" sz="2000">
                <a:latin typeface="Arial" charset="0"/>
              </a:rPr>
              <a:t>Disablement Process</a:t>
            </a:r>
            <a:r>
              <a:rPr lang="en-US" altLang="en-US" sz="2000"/>
              <a:t> (Luborsky)</a:t>
            </a:r>
          </a:p>
          <a:p>
            <a:pPr lvl="1"/>
            <a:r>
              <a:rPr lang="en-US" altLang="en-US" sz="2000" b="0"/>
              <a:t>sees disability as a process primarily defined by a loss of personhood</a:t>
            </a:r>
            <a:endParaRPr lang="en-US" altLang="en-US" sz="1900"/>
          </a:p>
          <a:p>
            <a:r>
              <a:rPr lang="en-US" altLang="en-US" sz="2000">
                <a:latin typeface="Arial" charset="0"/>
              </a:rPr>
              <a:t>Semiotics</a:t>
            </a:r>
            <a:r>
              <a:rPr lang="en-US" altLang="en-US" sz="2000"/>
              <a:t> (Stiker)</a:t>
            </a:r>
          </a:p>
          <a:p>
            <a:pPr lvl="1"/>
            <a:r>
              <a:rPr lang="en-US" altLang="en-US" sz="2000" b="0"/>
              <a:t>focuses on the degree of and types of integration-exclusion of disabled people</a:t>
            </a:r>
          </a:p>
          <a:p>
            <a:pPr lvl="1"/>
            <a:r>
              <a:rPr lang="en-US" altLang="en-US" sz="2000" b="0"/>
              <a:t>played out on several cultural levels: biological, social, medical, ethical, religious, etc.</a:t>
            </a:r>
          </a:p>
          <a:p>
            <a:endParaRPr lang="en-US" altLang="en-US" sz="4000"/>
          </a:p>
          <a:p>
            <a:endParaRPr lang="en-US" altLang="en-US" sz="4000"/>
          </a:p>
          <a:p>
            <a:endParaRPr lang="en-US" altLang="en-US"/>
          </a:p>
        </p:txBody>
      </p:sp>
      <p:sp>
        <p:nvSpPr>
          <p:cNvPr id="12295" name="Line 7"/>
          <p:cNvSpPr>
            <a:spLocks noChangeShapeType="1"/>
          </p:cNvSpPr>
          <p:nvPr/>
        </p:nvSpPr>
        <p:spPr bwMode="auto">
          <a:xfrm>
            <a:off x="4419600" y="838200"/>
            <a:ext cx="4572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2693C779-FE64-40F0-A4BB-7D209EA8EAC5}" type="slidenum">
              <a:rPr lang="en-US" altLang="en-US" sz="1400" b="0"/>
              <a:pPr/>
              <a:t>15</a:t>
            </a:fld>
            <a:endParaRPr lang="en-US" altLang="en-US" sz="1400" b="0"/>
          </a:p>
        </p:txBody>
      </p:sp>
      <p:sp>
        <p:nvSpPr>
          <p:cNvPr id="13315" name="AutoShape 2"/>
          <p:cNvSpPr>
            <a:spLocks noChangeArrowheads="1"/>
          </p:cNvSpPr>
          <p:nvPr/>
        </p:nvSpPr>
        <p:spPr bwMode="auto">
          <a:xfrm rot="10800000">
            <a:off x="76200" y="990600"/>
            <a:ext cx="8915400" cy="5486400"/>
          </a:xfrm>
          <a:prstGeom prst="parallelogram">
            <a:avLst>
              <a:gd name="adj" fmla="val 40625"/>
            </a:avLst>
          </a:prstGeom>
          <a:solidFill>
            <a:srgbClr val="BDFF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3316" name="Rectangle 3"/>
          <p:cNvSpPr>
            <a:spLocks noGrp="1" noChangeArrowheads="1"/>
          </p:cNvSpPr>
          <p:nvPr>
            <p:ph type="body" idx="1"/>
          </p:nvPr>
        </p:nvSpPr>
        <p:spPr>
          <a:xfrm>
            <a:off x="914400" y="1066800"/>
            <a:ext cx="7772400" cy="5486400"/>
          </a:xfrm>
        </p:spPr>
        <p:txBody>
          <a:bodyPr/>
          <a:lstStyle/>
          <a:p>
            <a:r>
              <a:rPr lang="en-US" altLang="en-US" sz="2400">
                <a:latin typeface="Arial" charset="0"/>
              </a:rPr>
              <a:t>Research on impairment        disability:</a:t>
            </a:r>
            <a:endParaRPr lang="en-US" altLang="en-US" sz="2400"/>
          </a:p>
          <a:p>
            <a:pPr lvl="1">
              <a:spcBef>
                <a:spcPct val="30000"/>
              </a:spcBef>
            </a:pPr>
            <a:r>
              <a:rPr lang="en-US" altLang="en-US" sz="2000" b="0">
                <a:latin typeface="Arial" charset="0"/>
              </a:rPr>
              <a:t>is problematic because most studies have been conducted in North America</a:t>
            </a:r>
          </a:p>
          <a:p>
            <a:pPr lvl="1">
              <a:spcBef>
                <a:spcPct val="30000"/>
              </a:spcBef>
            </a:pPr>
            <a:r>
              <a:rPr lang="en-US" altLang="en-US" sz="2000" b="0">
                <a:latin typeface="Arial" charset="0"/>
              </a:rPr>
              <a:t>often focuses on single impairments with no attempts at cross-impairment analysis within a society or between societies</a:t>
            </a:r>
          </a:p>
          <a:p>
            <a:pPr lvl="1">
              <a:spcBef>
                <a:spcPct val="30000"/>
              </a:spcBef>
            </a:pPr>
            <a:r>
              <a:rPr lang="en-US" altLang="en-US" sz="2000" b="0">
                <a:latin typeface="Arial" charset="0"/>
              </a:rPr>
              <a:t>is only beginning to develop taxonomies of what are perceived to be impairments in different societies, and which impairments are disabling and why</a:t>
            </a:r>
          </a:p>
          <a:p>
            <a:pPr lvl="1">
              <a:spcBef>
                <a:spcPct val="30000"/>
              </a:spcBef>
            </a:pPr>
            <a:r>
              <a:rPr lang="en-US" altLang="en-US" sz="2000" b="0">
                <a:latin typeface="Arial" charset="0"/>
              </a:rPr>
              <a:t>does not provide ethnographic description of the full range of human interactions occurring in valued and changing contexts/domains of everyday life</a:t>
            </a:r>
          </a:p>
          <a:p>
            <a:pPr lvl="1">
              <a:spcBef>
                <a:spcPct val="30000"/>
              </a:spcBef>
            </a:pPr>
            <a:r>
              <a:rPr lang="en-US" altLang="en-US" sz="2000" b="0">
                <a:latin typeface="Arial" charset="0"/>
              </a:rPr>
              <a:t>often overlooks important understudied impairment-disability variables such as “hide-ability,” predictability, availability of accommodations, social acceptability of disabilities, etc.</a:t>
            </a:r>
            <a:endParaRPr lang="en-US" altLang="en-US" sz="1800" b="0">
              <a:latin typeface="Arial" charset="0"/>
            </a:endParaRPr>
          </a:p>
        </p:txBody>
      </p:sp>
      <p:sp>
        <p:nvSpPr>
          <p:cNvPr id="13317" name="Rectangle 4"/>
          <p:cNvSpPr>
            <a:spLocks noChangeArrowheads="1"/>
          </p:cNvSpPr>
          <p:nvPr/>
        </p:nvSpPr>
        <p:spPr bwMode="auto">
          <a:xfrm>
            <a:off x="457200" y="76200"/>
            <a:ext cx="8077200" cy="1066800"/>
          </a:xfrm>
          <a:prstGeom prst="rect">
            <a:avLst/>
          </a:prstGeom>
          <a:solidFill>
            <a:srgbClr val="FFE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3318" name="Rectangle 5"/>
          <p:cNvSpPr>
            <a:spLocks noGrp="1" noChangeArrowheads="1"/>
          </p:cNvSpPr>
          <p:nvPr>
            <p:ph type="title"/>
          </p:nvPr>
        </p:nvSpPr>
        <p:spPr>
          <a:xfrm>
            <a:off x="685800" y="-76200"/>
            <a:ext cx="7772400" cy="1295400"/>
          </a:xfrm>
        </p:spPr>
        <p:txBody>
          <a:bodyPr/>
          <a:lstStyle/>
          <a:p>
            <a:r>
              <a:rPr lang="en-US" altLang="en-US" sz="2400">
                <a:solidFill>
                  <a:schemeClr val="tx1"/>
                </a:solidFill>
              </a:rPr>
              <a:t>CRITIQUE OF ANTHROPOLOGICAL THEORY AND RESEARCH ON DISABILITY</a:t>
            </a:r>
            <a:endParaRPr lang="en-US" altLang="en-US" b="0">
              <a:solidFill>
                <a:schemeClr val="tx1"/>
              </a:solidFill>
            </a:endParaRPr>
          </a:p>
        </p:txBody>
      </p:sp>
      <p:sp>
        <p:nvSpPr>
          <p:cNvPr id="13319" name="Line 6"/>
          <p:cNvSpPr>
            <a:spLocks noChangeShapeType="1"/>
          </p:cNvSpPr>
          <p:nvPr/>
        </p:nvSpPr>
        <p:spPr bwMode="auto">
          <a:xfrm>
            <a:off x="4648200" y="1295400"/>
            <a:ext cx="4572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FDF17ED-A1F2-42DF-A77F-2629C433072C}" type="slidenum">
              <a:rPr lang="en-US" altLang="en-US" sz="1400" b="0"/>
              <a:pPr/>
              <a:t>16</a:t>
            </a:fld>
            <a:endParaRPr lang="en-US" altLang="en-US" sz="1400" b="0"/>
          </a:p>
        </p:txBody>
      </p:sp>
      <p:sp>
        <p:nvSpPr>
          <p:cNvPr id="14339" name="AutoShape 5"/>
          <p:cNvSpPr>
            <a:spLocks noChangeArrowheads="1"/>
          </p:cNvSpPr>
          <p:nvPr/>
        </p:nvSpPr>
        <p:spPr bwMode="auto">
          <a:xfrm>
            <a:off x="76200" y="1371600"/>
            <a:ext cx="8991600" cy="5181600"/>
          </a:xfrm>
          <a:prstGeom prst="parallelogram">
            <a:avLst>
              <a:gd name="adj" fmla="val 43382"/>
            </a:avLst>
          </a:prstGeom>
          <a:solidFill>
            <a:srgbClr val="FFCB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4340" name="Rectangle 4"/>
          <p:cNvSpPr>
            <a:spLocks noChangeArrowheads="1"/>
          </p:cNvSpPr>
          <p:nvPr/>
        </p:nvSpPr>
        <p:spPr bwMode="auto">
          <a:xfrm>
            <a:off x="152400" y="152400"/>
            <a:ext cx="8763000" cy="10668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4341" name="Rectangle 2"/>
          <p:cNvSpPr>
            <a:spLocks noGrp="1" noChangeArrowheads="1"/>
          </p:cNvSpPr>
          <p:nvPr>
            <p:ph type="title"/>
          </p:nvPr>
        </p:nvSpPr>
        <p:spPr>
          <a:xfrm>
            <a:off x="609600" y="76200"/>
            <a:ext cx="7772400" cy="1143000"/>
          </a:xfrm>
        </p:spPr>
        <p:txBody>
          <a:bodyPr/>
          <a:lstStyle/>
          <a:p>
            <a:r>
              <a:rPr lang="en-US" altLang="en-US" sz="2400">
                <a:solidFill>
                  <a:schemeClr val="tx1"/>
                </a:solidFill>
              </a:rPr>
              <a:t>CRITIQUE OF ANTHROPOLOGICAL THEORY AND RESEARCH ON DISABILITY </a:t>
            </a:r>
            <a:r>
              <a:rPr lang="en-US" altLang="en-US" sz="2400" b="0">
                <a:solidFill>
                  <a:schemeClr val="tx1"/>
                </a:solidFill>
              </a:rPr>
              <a:t>….continued</a:t>
            </a:r>
          </a:p>
        </p:txBody>
      </p:sp>
      <p:sp>
        <p:nvSpPr>
          <p:cNvPr id="14342" name="Rectangle 3"/>
          <p:cNvSpPr>
            <a:spLocks noGrp="1" noChangeArrowheads="1"/>
          </p:cNvSpPr>
          <p:nvPr>
            <p:ph type="body" idx="1"/>
          </p:nvPr>
        </p:nvSpPr>
        <p:spPr>
          <a:xfrm>
            <a:off x="609600" y="1447800"/>
            <a:ext cx="7772400" cy="4495800"/>
          </a:xfrm>
        </p:spPr>
        <p:txBody>
          <a:bodyPr/>
          <a:lstStyle/>
          <a:p>
            <a:pPr>
              <a:lnSpc>
                <a:spcPct val="90000"/>
              </a:lnSpc>
            </a:pPr>
            <a:r>
              <a:rPr lang="en-US" altLang="en-US">
                <a:latin typeface="Arial" charset="0"/>
              </a:rPr>
              <a:t>Research on impairment-disability:</a:t>
            </a:r>
            <a:endParaRPr lang="en-US" altLang="en-US" sz="1800"/>
          </a:p>
          <a:p>
            <a:pPr lvl="1">
              <a:lnSpc>
                <a:spcPct val="90000"/>
              </a:lnSpc>
              <a:spcBef>
                <a:spcPct val="30000"/>
              </a:spcBef>
            </a:pPr>
            <a:r>
              <a:rPr lang="en-US" altLang="en-US" sz="2600" b="0">
                <a:latin typeface="Arial" charset="0"/>
              </a:rPr>
              <a:t>often over generalizes across the life-course from the perspective of one age group to others</a:t>
            </a:r>
          </a:p>
          <a:p>
            <a:pPr lvl="1">
              <a:lnSpc>
                <a:spcPct val="90000"/>
              </a:lnSpc>
              <a:spcBef>
                <a:spcPct val="30000"/>
              </a:spcBef>
            </a:pPr>
            <a:r>
              <a:rPr lang="en-US" altLang="en-US" sz="2600" b="0">
                <a:latin typeface="Arial" charset="0"/>
              </a:rPr>
              <a:t>is terminologically imprecise</a:t>
            </a:r>
          </a:p>
          <a:p>
            <a:pPr lvl="1">
              <a:lnSpc>
                <a:spcPct val="90000"/>
              </a:lnSpc>
              <a:spcBef>
                <a:spcPct val="30000"/>
              </a:spcBef>
            </a:pPr>
            <a:r>
              <a:rPr lang="en-US" altLang="en-US" sz="2600" b="0">
                <a:latin typeface="Arial" charset="0"/>
              </a:rPr>
              <a:t>is parochial and does not engage disability studies literature</a:t>
            </a:r>
          </a:p>
          <a:p>
            <a:pPr lvl="1">
              <a:lnSpc>
                <a:spcPct val="90000"/>
              </a:lnSpc>
              <a:spcBef>
                <a:spcPct val="30000"/>
              </a:spcBef>
            </a:pPr>
            <a:r>
              <a:rPr lang="en-US" altLang="en-US" sz="2600" b="0">
                <a:latin typeface="Arial" charset="0"/>
              </a:rPr>
              <a:t>subscribes to a radical relativistic approach and minimally analyzes relations of power</a:t>
            </a:r>
          </a:p>
          <a:p>
            <a:pPr lvl="1">
              <a:lnSpc>
                <a:spcPct val="90000"/>
              </a:lnSpc>
              <a:spcBef>
                <a:spcPct val="30000"/>
              </a:spcBef>
            </a:pPr>
            <a:r>
              <a:rPr lang="en-US" altLang="en-US" sz="2600" b="0">
                <a:latin typeface="Arial" charset="0"/>
              </a:rPr>
              <a:t>in general is undertheorized</a:t>
            </a:r>
            <a:r>
              <a:rPr lang="en-US" altLang="en-US" sz="2600">
                <a:latin typeface="Arial"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7BEEDA1-AFC4-4C7D-BFD6-8FE6762F801A}" type="slidenum">
              <a:rPr lang="en-US" altLang="en-US" sz="1400" b="0"/>
              <a:pPr/>
              <a:t>17</a:t>
            </a:fld>
            <a:endParaRPr lang="en-US" altLang="en-US" sz="1400" b="0"/>
          </a:p>
        </p:txBody>
      </p:sp>
      <p:sp>
        <p:nvSpPr>
          <p:cNvPr id="15363" name="AutoShape 3"/>
          <p:cNvSpPr>
            <a:spLocks noChangeArrowheads="1"/>
          </p:cNvSpPr>
          <p:nvPr/>
        </p:nvSpPr>
        <p:spPr bwMode="auto">
          <a:xfrm>
            <a:off x="762000" y="838200"/>
            <a:ext cx="8305800" cy="5638800"/>
          </a:xfrm>
          <a:prstGeom prst="parallelogram">
            <a:avLst>
              <a:gd name="adj" fmla="val 36824"/>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15364" name="AutoShape 4"/>
          <p:cNvSpPr>
            <a:spLocks noChangeArrowheads="1"/>
          </p:cNvSpPr>
          <p:nvPr/>
        </p:nvSpPr>
        <p:spPr bwMode="auto">
          <a:xfrm rot="4287548">
            <a:off x="266700" y="1562100"/>
            <a:ext cx="6400800" cy="4648200"/>
          </a:xfrm>
          <a:prstGeom prst="parallelogram">
            <a:avLst>
              <a:gd name="adj" fmla="val 34426"/>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solidFill>
                <a:schemeClr val="accent1"/>
              </a:solidFill>
            </a:endParaRPr>
          </a:p>
        </p:txBody>
      </p:sp>
      <p:sp>
        <p:nvSpPr>
          <p:cNvPr id="15365" name="Rectangle 2"/>
          <p:cNvSpPr>
            <a:spLocks noGrp="1" noChangeArrowheads="1"/>
          </p:cNvSpPr>
          <p:nvPr>
            <p:ph type="title"/>
          </p:nvPr>
        </p:nvSpPr>
        <p:spPr>
          <a:xfrm>
            <a:off x="609600" y="1524000"/>
            <a:ext cx="7772400" cy="3429000"/>
          </a:xfrm>
        </p:spPr>
        <p:txBody>
          <a:bodyPr/>
          <a:lstStyle/>
          <a:p>
            <a:r>
              <a:rPr lang="en-US" altLang="en-US" sz="6000">
                <a:latin typeface="Arial" charset="0"/>
              </a:rPr>
              <a:t>Sociocultural Model of</a:t>
            </a:r>
            <a:br>
              <a:rPr lang="en-US" altLang="en-US" sz="6000">
                <a:latin typeface="Arial" charset="0"/>
              </a:rPr>
            </a:br>
            <a:r>
              <a:rPr lang="en-US" altLang="en-US" sz="5400">
                <a:latin typeface="Arial" charset="0"/>
              </a:rPr>
              <a:t>Impairment    Disability</a:t>
            </a:r>
            <a:endParaRPr lang="en-US" altLang="en-US" sz="2000">
              <a:latin typeface="Arial" charset="0"/>
            </a:endParaRPr>
          </a:p>
        </p:txBody>
      </p:sp>
      <p:sp>
        <p:nvSpPr>
          <p:cNvPr id="15366" name="Line 5"/>
          <p:cNvSpPr>
            <a:spLocks noChangeShapeType="1"/>
          </p:cNvSpPr>
          <p:nvPr/>
        </p:nvSpPr>
        <p:spPr bwMode="auto">
          <a:xfrm>
            <a:off x="4495800" y="4191000"/>
            <a:ext cx="609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158738F4-A9BC-44AE-B287-D8AC8099235D}" type="slidenum">
              <a:rPr lang="en-US" altLang="en-US" sz="1400" b="0"/>
              <a:pPr/>
              <a:t>18</a:t>
            </a:fld>
            <a:endParaRPr lang="en-US" altLang="en-US" sz="1400" b="0"/>
          </a:p>
        </p:txBody>
      </p:sp>
      <p:sp>
        <p:nvSpPr>
          <p:cNvPr id="23555" name="Rectangle 2"/>
          <p:cNvSpPr>
            <a:spLocks noChangeArrowheads="1"/>
          </p:cNvSpPr>
          <p:nvPr/>
        </p:nvSpPr>
        <p:spPr bwMode="auto">
          <a:xfrm>
            <a:off x="0" y="0"/>
            <a:ext cx="9144000" cy="6858000"/>
          </a:xfrm>
          <a:prstGeom prst="rect">
            <a:avLst/>
          </a:prstGeom>
          <a:solidFill>
            <a:srgbClr val="99CCFF"/>
          </a:solidFill>
          <a:ln w="9525">
            <a:solidFill>
              <a:schemeClr val="tx1"/>
            </a:solidFill>
            <a:miter lim="800000"/>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3556" name="Oval 3"/>
          <p:cNvSpPr>
            <a:spLocks noChangeArrowheads="1"/>
          </p:cNvSpPr>
          <p:nvPr/>
        </p:nvSpPr>
        <p:spPr bwMode="auto">
          <a:xfrm>
            <a:off x="2362200" y="1524000"/>
            <a:ext cx="5334000" cy="3810000"/>
          </a:xfrm>
          <a:prstGeom prst="ellipse">
            <a:avLst/>
          </a:prstGeom>
          <a:solidFill>
            <a:srgbClr val="FFCCCC"/>
          </a:solidFill>
          <a:ln w="28575">
            <a:solidFill>
              <a:schemeClr val="tx1"/>
            </a:solidFill>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3557" name="Rectangle 4"/>
          <p:cNvSpPr>
            <a:spLocks noGrp="1" noChangeArrowheads="1"/>
          </p:cNvSpPr>
          <p:nvPr>
            <p:ph type="title"/>
          </p:nvPr>
        </p:nvSpPr>
        <p:spPr>
          <a:xfrm>
            <a:off x="685800" y="-152400"/>
            <a:ext cx="7772400" cy="1143000"/>
          </a:xfrm>
        </p:spPr>
        <p:txBody>
          <a:bodyPr/>
          <a:lstStyle/>
          <a:p>
            <a:r>
              <a:rPr lang="en-US" altLang="en-US" sz="2400">
                <a:latin typeface="Arial" charset="0"/>
              </a:rPr>
              <a:t>Sociocultural Model of Impairment-Disability</a:t>
            </a:r>
            <a:endParaRPr lang="en-US" altLang="en-US" sz="2000" b="0" u="sng"/>
          </a:p>
        </p:txBody>
      </p:sp>
      <p:sp>
        <p:nvSpPr>
          <p:cNvPr id="23558" name="Text Box 5"/>
          <p:cNvSpPr txBox="1">
            <a:spLocks noChangeArrowheads="1"/>
          </p:cNvSpPr>
          <p:nvPr/>
        </p:nvSpPr>
        <p:spPr bwMode="auto">
          <a:xfrm>
            <a:off x="3756025" y="2506663"/>
            <a:ext cx="28733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Impairment</a:t>
            </a:r>
          </a:p>
          <a:p>
            <a:pPr>
              <a:spcBef>
                <a:spcPct val="50000"/>
              </a:spcBef>
              <a:buClrTx/>
              <a:buFontTx/>
              <a:buNone/>
            </a:pPr>
            <a:endParaRPr lang="en-US" altLang="en-US" sz="2400" b="0"/>
          </a:p>
        </p:txBody>
      </p:sp>
      <p:sp>
        <p:nvSpPr>
          <p:cNvPr id="23559" name="Text Box 6"/>
          <p:cNvSpPr txBox="1">
            <a:spLocks noChangeArrowheads="1"/>
          </p:cNvSpPr>
          <p:nvPr/>
        </p:nvSpPr>
        <p:spPr bwMode="auto">
          <a:xfrm>
            <a:off x="6781800" y="685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Ethnoscience</a:t>
            </a:r>
          </a:p>
        </p:txBody>
      </p:sp>
      <p:sp>
        <p:nvSpPr>
          <p:cNvPr id="23560" name="Text Box 7"/>
          <p:cNvSpPr txBox="1">
            <a:spLocks noChangeArrowheads="1"/>
          </p:cNvSpPr>
          <p:nvPr/>
        </p:nvSpPr>
        <p:spPr bwMode="auto">
          <a:xfrm>
            <a:off x="0" y="84772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Ethno-Embodiment</a:t>
            </a:r>
          </a:p>
        </p:txBody>
      </p:sp>
      <p:sp>
        <p:nvSpPr>
          <p:cNvPr id="23561" name="Oval 8"/>
          <p:cNvSpPr>
            <a:spLocks noChangeArrowheads="1"/>
          </p:cNvSpPr>
          <p:nvPr/>
        </p:nvSpPr>
        <p:spPr bwMode="auto">
          <a:xfrm>
            <a:off x="609600" y="914400"/>
            <a:ext cx="8229600" cy="5867400"/>
          </a:xfrm>
          <a:prstGeom prst="ellipse">
            <a:avLst/>
          </a:prstGeom>
          <a:solidFill>
            <a:schemeClr val="hlink"/>
          </a:solidFill>
          <a:ln w="38100">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3562" name="Oval 9"/>
          <p:cNvSpPr>
            <a:spLocks noChangeArrowheads="1"/>
          </p:cNvSpPr>
          <p:nvPr/>
        </p:nvSpPr>
        <p:spPr bwMode="auto">
          <a:xfrm>
            <a:off x="1066800" y="1371600"/>
            <a:ext cx="7239000" cy="5257800"/>
          </a:xfrm>
          <a:prstGeom prst="ellipse">
            <a:avLst/>
          </a:prstGeom>
          <a:solidFill>
            <a:srgbClr val="CCECFF"/>
          </a:solidFill>
          <a:ln w="38100" cap="rnd">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3563" name="Oval 10"/>
          <p:cNvSpPr>
            <a:spLocks noChangeArrowheads="1"/>
          </p:cNvSpPr>
          <p:nvPr/>
        </p:nvSpPr>
        <p:spPr bwMode="auto">
          <a:xfrm>
            <a:off x="1676400" y="1828800"/>
            <a:ext cx="6324600" cy="4343400"/>
          </a:xfrm>
          <a:prstGeom prst="ellipse">
            <a:avLst/>
          </a:prstGeom>
          <a:solidFill>
            <a:srgbClr val="FFCCFF"/>
          </a:solidFill>
          <a:ln w="38100" cap="rnd">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3564" name="Oval 11"/>
          <p:cNvSpPr>
            <a:spLocks noChangeArrowheads="1"/>
          </p:cNvSpPr>
          <p:nvPr/>
        </p:nvSpPr>
        <p:spPr bwMode="auto">
          <a:xfrm>
            <a:off x="2209800" y="2057400"/>
            <a:ext cx="5486400" cy="3505200"/>
          </a:xfrm>
          <a:prstGeom prst="ellipse">
            <a:avLst/>
          </a:prstGeom>
          <a:solidFill>
            <a:schemeClr val="accent1"/>
          </a:solidFill>
          <a:ln w="38100">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3565" name="Oval 12"/>
          <p:cNvSpPr>
            <a:spLocks noChangeArrowheads="1"/>
          </p:cNvSpPr>
          <p:nvPr/>
        </p:nvSpPr>
        <p:spPr bwMode="auto">
          <a:xfrm>
            <a:off x="3505200" y="2743200"/>
            <a:ext cx="3886200" cy="2514600"/>
          </a:xfrm>
          <a:prstGeom prst="ellipse">
            <a:avLst/>
          </a:prstGeom>
          <a:solidFill>
            <a:srgbClr val="CC99FF"/>
          </a:solidFill>
          <a:ln w="38100">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3566" name="Oval 13"/>
          <p:cNvSpPr>
            <a:spLocks noChangeArrowheads="1"/>
          </p:cNvSpPr>
          <p:nvPr/>
        </p:nvSpPr>
        <p:spPr bwMode="auto">
          <a:xfrm>
            <a:off x="5105400" y="3200400"/>
            <a:ext cx="1981200" cy="1676400"/>
          </a:xfrm>
          <a:prstGeom prst="ellipse">
            <a:avLst/>
          </a:prstGeom>
          <a:solidFill>
            <a:schemeClr val="folHlink"/>
          </a:solidFill>
          <a:ln w="28575">
            <a:solidFill>
              <a:schemeClr val="tx1"/>
            </a:solidFill>
            <a:prstDash val="sysDot"/>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3567" name="Text Box 14"/>
          <p:cNvSpPr txBox="1">
            <a:spLocks noChangeArrowheads="1"/>
          </p:cNvSpPr>
          <p:nvPr/>
        </p:nvSpPr>
        <p:spPr bwMode="auto">
          <a:xfrm>
            <a:off x="3733800" y="2209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Impairment</a:t>
            </a:r>
          </a:p>
        </p:txBody>
      </p:sp>
      <p:sp>
        <p:nvSpPr>
          <p:cNvPr id="23568" name="Text Box 15"/>
          <p:cNvSpPr txBox="1">
            <a:spLocks noChangeArrowheads="1"/>
          </p:cNvSpPr>
          <p:nvPr/>
        </p:nvSpPr>
        <p:spPr bwMode="auto">
          <a:xfrm>
            <a:off x="4114800" y="2971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Disability</a:t>
            </a:r>
          </a:p>
        </p:txBody>
      </p:sp>
      <p:sp>
        <p:nvSpPr>
          <p:cNvPr id="23569" name="Text Box 16"/>
          <p:cNvSpPr txBox="1">
            <a:spLocks noChangeArrowheads="1"/>
          </p:cNvSpPr>
          <p:nvPr/>
        </p:nvSpPr>
        <p:spPr bwMode="auto">
          <a:xfrm>
            <a:off x="5410200" y="3505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Handicap</a:t>
            </a:r>
          </a:p>
        </p:txBody>
      </p:sp>
      <p:sp>
        <p:nvSpPr>
          <p:cNvPr id="23570" name="Line 17"/>
          <p:cNvSpPr>
            <a:spLocks noChangeShapeType="1"/>
          </p:cNvSpPr>
          <p:nvPr/>
        </p:nvSpPr>
        <p:spPr bwMode="auto">
          <a:xfrm>
            <a:off x="7848600" y="1143000"/>
            <a:ext cx="304800" cy="1447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18"/>
          <p:cNvSpPr>
            <a:spLocks noChangeShapeType="1"/>
          </p:cNvSpPr>
          <p:nvPr/>
        </p:nvSpPr>
        <p:spPr bwMode="auto">
          <a:xfrm>
            <a:off x="1219200" y="1295400"/>
            <a:ext cx="167640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19"/>
          <p:cNvSpPr>
            <a:spLocks noChangeShapeType="1"/>
          </p:cNvSpPr>
          <p:nvPr/>
        </p:nvSpPr>
        <p:spPr bwMode="auto">
          <a:xfrm>
            <a:off x="685800" y="2362200"/>
            <a:ext cx="1447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3" name="Oval 20"/>
          <p:cNvSpPr>
            <a:spLocks noChangeArrowheads="1"/>
          </p:cNvSpPr>
          <p:nvPr/>
        </p:nvSpPr>
        <p:spPr bwMode="auto">
          <a:xfrm>
            <a:off x="5791200" y="4419600"/>
            <a:ext cx="1905000" cy="1524000"/>
          </a:xfrm>
          <a:prstGeom prst="ellipse">
            <a:avLst/>
          </a:prstGeom>
          <a:noFill/>
          <a:ln w="38100">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endParaRPr lang="en-US" altLang="en-US" sz="1800"/>
          </a:p>
        </p:txBody>
      </p:sp>
      <p:sp>
        <p:nvSpPr>
          <p:cNvPr id="23574" name="Text Box 21"/>
          <p:cNvSpPr txBox="1">
            <a:spLocks noChangeArrowheads="1"/>
          </p:cNvSpPr>
          <p:nvPr/>
        </p:nvSpPr>
        <p:spPr bwMode="auto">
          <a:xfrm>
            <a:off x="7010400" y="6172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Chronic  Illness</a:t>
            </a:r>
          </a:p>
        </p:txBody>
      </p:sp>
      <p:sp>
        <p:nvSpPr>
          <p:cNvPr id="23575" name="Line 22"/>
          <p:cNvSpPr>
            <a:spLocks noChangeShapeType="1"/>
          </p:cNvSpPr>
          <p:nvPr/>
        </p:nvSpPr>
        <p:spPr bwMode="auto">
          <a:xfrm flipH="1" flipV="1">
            <a:off x="7239000" y="5943600"/>
            <a:ext cx="1371600" cy="304800"/>
          </a:xfrm>
          <a:prstGeom prst="line">
            <a:avLst/>
          </a:prstGeom>
          <a:noFill/>
          <a:ln w="38100">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6" name="Text Box 23"/>
          <p:cNvSpPr txBox="1">
            <a:spLocks noChangeArrowheads="1"/>
          </p:cNvSpPr>
          <p:nvPr/>
        </p:nvSpPr>
        <p:spPr bwMode="auto">
          <a:xfrm>
            <a:off x="0" y="6248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Posit Bio-Physics</a:t>
            </a:r>
          </a:p>
        </p:txBody>
      </p:sp>
      <p:sp>
        <p:nvSpPr>
          <p:cNvPr id="23577" name="Text Box 24"/>
          <p:cNvSpPr txBox="1">
            <a:spLocks noChangeArrowheads="1"/>
          </p:cNvSpPr>
          <p:nvPr/>
        </p:nvSpPr>
        <p:spPr bwMode="auto">
          <a:xfrm>
            <a:off x="76200" y="1600200"/>
            <a:ext cx="2438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Embodied Anomaly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0E6B8C44-6944-4880-95FB-BBB044E3EBFD}" type="slidenum">
              <a:rPr lang="en-US" altLang="en-US" sz="1400" b="0"/>
              <a:pPr/>
              <a:t>19</a:t>
            </a:fld>
            <a:endParaRPr lang="en-US" altLang="en-US" sz="1400" b="0"/>
          </a:p>
        </p:txBody>
      </p:sp>
      <p:sp>
        <p:nvSpPr>
          <p:cNvPr id="24579" name="Rectangle 2"/>
          <p:cNvSpPr>
            <a:spLocks noChangeArrowheads="1"/>
          </p:cNvSpPr>
          <p:nvPr/>
        </p:nvSpPr>
        <p:spPr bwMode="auto">
          <a:xfrm>
            <a:off x="0" y="0"/>
            <a:ext cx="9144000" cy="6858000"/>
          </a:xfrm>
          <a:prstGeom prst="rect">
            <a:avLst/>
          </a:prstGeom>
          <a:solidFill>
            <a:srgbClr val="99CCFF"/>
          </a:solidFill>
          <a:ln w="9525">
            <a:solidFill>
              <a:schemeClr val="tx1"/>
            </a:solidFill>
            <a:miter lim="800000"/>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4580" name="Rectangle 3"/>
          <p:cNvSpPr>
            <a:spLocks noGrp="1" noChangeArrowheads="1"/>
          </p:cNvSpPr>
          <p:nvPr>
            <p:ph type="title"/>
          </p:nvPr>
        </p:nvSpPr>
        <p:spPr>
          <a:xfrm>
            <a:off x="685800" y="-76200"/>
            <a:ext cx="7772400" cy="1143000"/>
          </a:xfrm>
        </p:spPr>
        <p:txBody>
          <a:bodyPr/>
          <a:lstStyle/>
          <a:p>
            <a:r>
              <a:rPr lang="en-US" altLang="en-US" sz="2000">
                <a:latin typeface="Arial" charset="0"/>
              </a:rPr>
              <a:t>Sociocultural Model of Impairment-Disability:</a:t>
            </a:r>
            <a:br>
              <a:rPr lang="en-US" altLang="en-US" sz="2000">
                <a:latin typeface="Arial" charset="0"/>
              </a:rPr>
            </a:br>
            <a:r>
              <a:rPr lang="en-US" altLang="en-US" sz="2000">
                <a:latin typeface="Arial" charset="0"/>
              </a:rPr>
              <a:t> The Embodied Political Layers</a:t>
            </a:r>
          </a:p>
        </p:txBody>
      </p:sp>
      <p:grpSp>
        <p:nvGrpSpPr>
          <p:cNvPr id="24581" name="Group 4"/>
          <p:cNvGrpSpPr>
            <a:grpSpLocks/>
          </p:cNvGrpSpPr>
          <p:nvPr/>
        </p:nvGrpSpPr>
        <p:grpSpPr bwMode="auto">
          <a:xfrm>
            <a:off x="0" y="0"/>
            <a:ext cx="10210800" cy="6858000"/>
            <a:chOff x="0" y="0"/>
            <a:chExt cx="6432" cy="4320"/>
          </a:xfrm>
        </p:grpSpPr>
        <p:sp>
          <p:nvSpPr>
            <p:cNvPr id="24582" name="Rectangle 5"/>
            <p:cNvSpPr>
              <a:spLocks noChangeArrowheads="1"/>
            </p:cNvSpPr>
            <p:nvPr/>
          </p:nvSpPr>
          <p:spPr bwMode="auto">
            <a:xfrm>
              <a:off x="0" y="0"/>
              <a:ext cx="5760" cy="4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4583" name="Text Box 6"/>
            <p:cNvSpPr txBox="1">
              <a:spLocks noChangeArrowheads="1"/>
            </p:cNvSpPr>
            <p:nvPr/>
          </p:nvSpPr>
          <p:spPr bwMode="auto">
            <a:xfrm>
              <a:off x="4272" y="43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Ethnoscience</a:t>
              </a:r>
            </a:p>
          </p:txBody>
        </p:sp>
        <p:sp>
          <p:nvSpPr>
            <p:cNvPr id="24584" name="Text Box 7"/>
            <p:cNvSpPr txBox="1">
              <a:spLocks noChangeArrowheads="1"/>
            </p:cNvSpPr>
            <p:nvPr/>
          </p:nvSpPr>
          <p:spPr bwMode="auto">
            <a:xfrm>
              <a:off x="48" y="5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Ethno-Embodiment</a:t>
              </a:r>
            </a:p>
          </p:txBody>
        </p:sp>
        <p:sp>
          <p:nvSpPr>
            <p:cNvPr id="24585" name="Text Box 8"/>
            <p:cNvSpPr txBox="1">
              <a:spLocks noChangeArrowheads="1"/>
            </p:cNvSpPr>
            <p:nvPr/>
          </p:nvSpPr>
          <p:spPr bwMode="auto">
            <a:xfrm>
              <a:off x="4416" y="3888"/>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Chronic  Illness</a:t>
              </a:r>
            </a:p>
          </p:txBody>
        </p:sp>
        <p:sp>
          <p:nvSpPr>
            <p:cNvPr id="24586" name="Text Box 9"/>
            <p:cNvSpPr txBox="1">
              <a:spLocks noChangeArrowheads="1"/>
            </p:cNvSpPr>
            <p:nvPr/>
          </p:nvSpPr>
          <p:spPr bwMode="auto">
            <a:xfrm>
              <a:off x="0" y="3936"/>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Posit Bio-Physics</a:t>
              </a:r>
            </a:p>
          </p:txBody>
        </p:sp>
        <p:sp>
          <p:nvSpPr>
            <p:cNvPr id="24587" name="Oval 10"/>
            <p:cNvSpPr>
              <a:spLocks noChangeArrowheads="1"/>
            </p:cNvSpPr>
            <p:nvPr/>
          </p:nvSpPr>
          <p:spPr bwMode="auto">
            <a:xfrm>
              <a:off x="192" y="576"/>
              <a:ext cx="5376" cy="3696"/>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grpSp>
          <p:nvGrpSpPr>
            <p:cNvPr id="24588" name="Group 11"/>
            <p:cNvGrpSpPr>
              <a:grpSpLocks/>
            </p:cNvGrpSpPr>
            <p:nvPr/>
          </p:nvGrpSpPr>
          <p:grpSpPr bwMode="auto">
            <a:xfrm>
              <a:off x="432" y="720"/>
              <a:ext cx="4992" cy="3408"/>
              <a:chOff x="432" y="720"/>
              <a:chExt cx="4992" cy="3408"/>
            </a:xfrm>
          </p:grpSpPr>
          <p:sp>
            <p:nvSpPr>
              <p:cNvPr id="24590" name="Text Box 12"/>
              <p:cNvSpPr txBox="1">
                <a:spLocks noChangeArrowheads="1"/>
              </p:cNvSpPr>
              <p:nvPr/>
            </p:nvSpPr>
            <p:spPr bwMode="auto">
              <a:xfrm>
                <a:off x="1920" y="1536"/>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Impairment</a:t>
                </a:r>
              </a:p>
            </p:txBody>
          </p:sp>
          <p:sp>
            <p:nvSpPr>
              <p:cNvPr id="24591" name="Text Box 13"/>
              <p:cNvSpPr txBox="1">
                <a:spLocks noChangeArrowheads="1"/>
              </p:cNvSpPr>
              <p:nvPr/>
            </p:nvSpPr>
            <p:spPr bwMode="auto">
              <a:xfrm>
                <a:off x="2400" y="2352"/>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Disability</a:t>
                </a:r>
              </a:p>
            </p:txBody>
          </p:sp>
          <p:sp>
            <p:nvSpPr>
              <p:cNvPr id="24592" name="Text Box 14"/>
              <p:cNvSpPr txBox="1">
                <a:spLocks noChangeArrowheads="1"/>
              </p:cNvSpPr>
              <p:nvPr/>
            </p:nvSpPr>
            <p:spPr bwMode="auto">
              <a:xfrm>
                <a:off x="3504" y="2160"/>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Handicap</a:t>
                </a:r>
              </a:p>
            </p:txBody>
          </p:sp>
          <p:sp>
            <p:nvSpPr>
              <p:cNvPr id="24593" name="Line 15"/>
              <p:cNvSpPr>
                <a:spLocks noChangeShapeType="1"/>
              </p:cNvSpPr>
              <p:nvPr/>
            </p:nvSpPr>
            <p:spPr bwMode="auto">
              <a:xfrm>
                <a:off x="4992" y="720"/>
                <a:ext cx="192" cy="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16"/>
              <p:cNvSpPr>
                <a:spLocks noChangeShapeType="1"/>
              </p:cNvSpPr>
              <p:nvPr/>
            </p:nvSpPr>
            <p:spPr bwMode="auto">
              <a:xfrm>
                <a:off x="768" y="816"/>
                <a:ext cx="1056"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7"/>
              <p:cNvSpPr>
                <a:spLocks noChangeShapeType="1"/>
              </p:cNvSpPr>
              <p:nvPr/>
            </p:nvSpPr>
            <p:spPr bwMode="auto">
              <a:xfrm rot="493200">
                <a:off x="432" y="2064"/>
                <a:ext cx="912" cy="5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6" name="Oval 18"/>
              <p:cNvSpPr>
                <a:spLocks noChangeArrowheads="1"/>
              </p:cNvSpPr>
              <p:nvPr/>
            </p:nvSpPr>
            <p:spPr bwMode="auto">
              <a:xfrm>
                <a:off x="3504" y="2544"/>
                <a:ext cx="1632" cy="1200"/>
              </a:xfrm>
              <a:prstGeom prst="ellipse">
                <a:avLst/>
              </a:pr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4597" name="Line 19"/>
              <p:cNvSpPr>
                <a:spLocks noChangeShapeType="1"/>
              </p:cNvSpPr>
              <p:nvPr/>
            </p:nvSpPr>
            <p:spPr bwMode="auto">
              <a:xfrm flipH="1" flipV="1">
                <a:off x="4560" y="3744"/>
                <a:ext cx="864"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8" name="Oval 20"/>
              <p:cNvSpPr>
                <a:spLocks noChangeArrowheads="1"/>
              </p:cNvSpPr>
              <p:nvPr/>
            </p:nvSpPr>
            <p:spPr bwMode="auto">
              <a:xfrm>
                <a:off x="672" y="816"/>
                <a:ext cx="4560" cy="3312"/>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4599" name="Oval 21"/>
              <p:cNvSpPr>
                <a:spLocks noChangeArrowheads="1"/>
              </p:cNvSpPr>
              <p:nvPr/>
            </p:nvSpPr>
            <p:spPr bwMode="auto">
              <a:xfrm>
                <a:off x="1104" y="1104"/>
                <a:ext cx="3984" cy="2736"/>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4600" name="Oval 22"/>
              <p:cNvSpPr>
                <a:spLocks noChangeArrowheads="1"/>
              </p:cNvSpPr>
              <p:nvPr/>
            </p:nvSpPr>
            <p:spPr bwMode="auto">
              <a:xfrm>
                <a:off x="1392" y="1248"/>
                <a:ext cx="3456" cy="2208"/>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4601" name="Oval 23"/>
              <p:cNvSpPr>
                <a:spLocks noChangeArrowheads="1"/>
              </p:cNvSpPr>
              <p:nvPr/>
            </p:nvSpPr>
            <p:spPr bwMode="auto">
              <a:xfrm>
                <a:off x="3264" y="1920"/>
                <a:ext cx="1248" cy="1056"/>
              </a:xfrm>
              <a:prstGeom prst="ellipse">
                <a:avLst/>
              </a:pr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24602" name="Oval 24"/>
              <p:cNvSpPr>
                <a:spLocks noChangeArrowheads="1"/>
              </p:cNvSpPr>
              <p:nvPr/>
            </p:nvSpPr>
            <p:spPr bwMode="auto">
              <a:xfrm>
                <a:off x="2304" y="1680"/>
                <a:ext cx="2448" cy="1584"/>
              </a:xfrm>
              <a:prstGeom prst="ellipse">
                <a:avLst/>
              </a:prstGeom>
              <a:noFill/>
              <a:ln w="571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grpSp>
        <p:sp>
          <p:nvSpPr>
            <p:cNvPr id="24589" name="Text Box 25"/>
            <p:cNvSpPr txBox="1">
              <a:spLocks noChangeArrowheads="1"/>
            </p:cNvSpPr>
            <p:nvPr/>
          </p:nvSpPr>
          <p:spPr bwMode="auto">
            <a:xfrm>
              <a:off x="96" y="1728"/>
              <a:ext cx="158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Embodied Anomaly</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37254A60-CA64-40E9-A76B-0D11B12180A0}" type="slidenum">
              <a:rPr lang="en-US" altLang="en-US" sz="1400" b="0"/>
              <a:pPr/>
              <a:t>2</a:t>
            </a:fld>
            <a:endParaRPr lang="en-US" altLang="en-US" sz="1400" b="0"/>
          </a:p>
        </p:txBody>
      </p:sp>
      <p:sp>
        <p:nvSpPr>
          <p:cNvPr id="2051" name="AutoShape 4"/>
          <p:cNvSpPr>
            <a:spLocks noChangeArrowheads="1"/>
          </p:cNvSpPr>
          <p:nvPr/>
        </p:nvSpPr>
        <p:spPr bwMode="auto">
          <a:xfrm>
            <a:off x="990600" y="228600"/>
            <a:ext cx="7924800" cy="3048000"/>
          </a:xfrm>
          <a:prstGeom prst="parallelogram">
            <a:avLst>
              <a:gd name="adj" fmla="val 65000"/>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2" name="AutoShape 5"/>
          <p:cNvSpPr>
            <a:spLocks noChangeArrowheads="1"/>
          </p:cNvSpPr>
          <p:nvPr/>
        </p:nvSpPr>
        <p:spPr bwMode="auto">
          <a:xfrm rot="5400000">
            <a:off x="1866900" y="-342900"/>
            <a:ext cx="5334000" cy="8305800"/>
          </a:xfrm>
          <a:prstGeom prst="parallelogram">
            <a:avLst>
              <a:gd name="adj" fmla="val 25000"/>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3" name="Rectangle 2"/>
          <p:cNvSpPr>
            <a:spLocks noGrp="1" noChangeArrowheads="1"/>
          </p:cNvSpPr>
          <p:nvPr>
            <p:ph type="ctrTitle"/>
          </p:nvPr>
        </p:nvSpPr>
        <p:spPr>
          <a:xfrm>
            <a:off x="838200" y="609600"/>
            <a:ext cx="7772400" cy="2362200"/>
          </a:xfrm>
        </p:spPr>
        <p:txBody>
          <a:bodyPr/>
          <a:lstStyle/>
          <a:p>
            <a:endParaRPr lang="en-US" altLang="en-US" sz="4400" baseline="30000" dirty="0">
              <a:cs typeface="Times New Roman" charset="0"/>
            </a:endParaRPr>
          </a:p>
        </p:txBody>
      </p:sp>
      <p:sp>
        <p:nvSpPr>
          <p:cNvPr id="2054" name="AutoShape 6"/>
          <p:cNvSpPr>
            <a:spLocks noChangeArrowheads="1"/>
          </p:cNvSpPr>
          <p:nvPr/>
        </p:nvSpPr>
        <p:spPr bwMode="auto">
          <a:xfrm>
            <a:off x="304800" y="3657600"/>
            <a:ext cx="7924800" cy="3048000"/>
          </a:xfrm>
          <a:prstGeom prst="parallelogram">
            <a:avLst>
              <a:gd name="adj" fmla="val 65000"/>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2055" name="Rectangle 3"/>
          <p:cNvSpPr>
            <a:spLocks noGrp="1" noChangeArrowheads="1"/>
          </p:cNvSpPr>
          <p:nvPr>
            <p:ph type="subTitle" idx="1"/>
          </p:nvPr>
        </p:nvSpPr>
        <p:spPr>
          <a:xfrm>
            <a:off x="152400" y="76200"/>
            <a:ext cx="8915400" cy="6324600"/>
          </a:xfrm>
        </p:spPr>
        <p:txBody>
          <a:bodyPr/>
          <a:lstStyle/>
          <a:p>
            <a:pPr marL="457200" indent="-457200" algn="l">
              <a:buFont typeface="Arial" panose="020B0604020202020204" pitchFamily="34" charset="0"/>
              <a:buChar char="•"/>
            </a:pPr>
            <a:r>
              <a:rPr lang="en-US" altLang="en-US" dirty="0"/>
              <a:t>I am NOT going to read these slides. Nor will I ask anyone else to do so.</a:t>
            </a:r>
          </a:p>
          <a:p>
            <a:pPr marL="457200" indent="-457200" algn="l">
              <a:buFont typeface="Arial" panose="020B0604020202020204" pitchFamily="34" charset="0"/>
              <a:buChar char="•"/>
            </a:pPr>
            <a:r>
              <a:rPr lang="en-US" altLang="en-US" dirty="0"/>
              <a:t>I will flash my way through them to fast to read them.</a:t>
            </a:r>
          </a:p>
          <a:p>
            <a:pPr marL="457200" indent="-457200" algn="l">
              <a:buFont typeface="Arial" panose="020B0604020202020204" pitchFamily="34" charset="0"/>
              <a:buChar char="•"/>
            </a:pPr>
            <a:r>
              <a:rPr lang="en-US" altLang="en-US" dirty="0"/>
              <a:t>Read them at home.</a:t>
            </a:r>
          </a:p>
          <a:p>
            <a:pPr marL="457200" indent="-457200" algn="l">
              <a:buFont typeface="Arial" panose="020B0604020202020204" pitchFamily="34" charset="0"/>
              <a:buChar char="•"/>
            </a:pPr>
            <a:r>
              <a:rPr lang="en-US" altLang="en-US" dirty="0"/>
              <a:t>I have one simple message: “disability studies is NOT simple.</a:t>
            </a:r>
          </a:p>
          <a:p>
            <a:pPr marL="457200" indent="-457200" algn="l">
              <a:buFont typeface="Arial" panose="020B0604020202020204" pitchFamily="34" charset="0"/>
              <a:buChar char="•"/>
            </a:pPr>
            <a:r>
              <a:rPr lang="en-US" altLang="en-US" dirty="0"/>
              <a:t>Try to count how many models of disability I breeze through.</a:t>
            </a:r>
          </a:p>
          <a:p>
            <a:pPr marL="457200" indent="-457200" algn="l">
              <a:buFont typeface="Arial" panose="020B0604020202020204" pitchFamily="34" charset="0"/>
              <a:buChar char="•"/>
            </a:pPr>
            <a:r>
              <a:rPr lang="en-US" altLang="en-US" dirty="0"/>
              <a:t>Think past right and wrong. Each model serves a purpose for some inquiry.</a:t>
            </a:r>
          </a:p>
          <a:p>
            <a:pPr marL="457200" indent="-457200" algn="l">
              <a:buFont typeface="Arial" panose="020B0604020202020204" pitchFamily="34" charset="0"/>
              <a:buChar char="•"/>
            </a:pPr>
            <a:r>
              <a:rPr lang="en-US" altLang="en-US" dirty="0"/>
              <a:t>Please go home thinking this is more complicated than you realized.</a:t>
            </a:r>
          </a:p>
          <a:p>
            <a:pPr marL="457200" indent="-457200" algn="l">
              <a:buFont typeface="Arial" panose="020B0604020202020204" pitchFamily="34" charset="0"/>
              <a:buChar char="•"/>
            </a:pPr>
            <a:r>
              <a:rPr lang="en-US" altLang="en-US" dirty="0"/>
              <a:t>Think about how universal design can never really be universal or designed.</a:t>
            </a:r>
          </a:p>
        </p:txBody>
      </p:sp>
    </p:spTree>
    <p:extLst>
      <p:ext uri="{BB962C8B-B14F-4D97-AF65-F5344CB8AC3E}">
        <p14:creationId xmlns:p14="http://schemas.microsoft.com/office/powerpoint/2010/main" val="210617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D6CFB3CC-AD9E-4685-8C7A-5E431E73C37F}" type="slidenum">
              <a:rPr lang="en-US" altLang="en-US" sz="1400" b="0"/>
              <a:pPr/>
              <a:t>20</a:t>
            </a:fld>
            <a:endParaRPr lang="en-US" altLang="en-US" sz="1400" b="0"/>
          </a:p>
        </p:txBody>
      </p:sp>
      <p:sp>
        <p:nvSpPr>
          <p:cNvPr id="51203" name="Text Box 2"/>
          <p:cNvSpPr txBox="1">
            <a:spLocks noChangeArrowheads="1"/>
          </p:cNvSpPr>
          <p:nvPr/>
        </p:nvSpPr>
        <p:spPr bwMode="auto">
          <a:xfrm>
            <a:off x="4191000" y="1752600"/>
            <a:ext cx="3962400" cy="27432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1204" name="Rectangle 3"/>
          <p:cNvSpPr>
            <a:spLocks noChangeArrowheads="1"/>
          </p:cNvSpPr>
          <p:nvPr/>
        </p:nvSpPr>
        <p:spPr bwMode="auto">
          <a:xfrm>
            <a:off x="2438400" y="2895600"/>
            <a:ext cx="4800600" cy="31242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1205" name="Rectangle 4"/>
          <p:cNvSpPr>
            <a:spLocks noChangeArrowheads="1"/>
          </p:cNvSpPr>
          <p:nvPr/>
        </p:nvSpPr>
        <p:spPr bwMode="auto">
          <a:xfrm>
            <a:off x="0" y="0"/>
            <a:ext cx="9144000" cy="685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1206" name="Rectangle 5"/>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r>
              <a:rPr lang="en-US" altLang="en-US" sz="2000">
                <a:solidFill>
                  <a:schemeClr val="tx2"/>
                </a:solidFill>
                <a:latin typeface="Arial" charset="0"/>
              </a:rPr>
              <a:t>Sociocultural Model of Impairment-Disability:</a:t>
            </a:r>
            <a:br>
              <a:rPr lang="en-US" altLang="en-US" sz="2000">
                <a:solidFill>
                  <a:schemeClr val="tx2"/>
                </a:solidFill>
                <a:latin typeface="Arial" charset="0"/>
              </a:rPr>
            </a:br>
            <a:r>
              <a:rPr lang="en-US" altLang="en-US" sz="2000">
                <a:solidFill>
                  <a:schemeClr val="tx2"/>
                </a:solidFill>
                <a:latin typeface="Arial" charset="0"/>
              </a:rPr>
              <a:t> The Embodied Political Layers</a:t>
            </a:r>
          </a:p>
        </p:txBody>
      </p:sp>
      <p:sp>
        <p:nvSpPr>
          <p:cNvPr id="51207" name="Text Box 6"/>
          <p:cNvSpPr txBox="1">
            <a:spLocks noChangeArrowheads="1"/>
          </p:cNvSpPr>
          <p:nvPr/>
        </p:nvSpPr>
        <p:spPr bwMode="auto">
          <a:xfrm>
            <a:off x="457200" y="1219200"/>
            <a:ext cx="28194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pPr>
            <a:r>
              <a:rPr lang="en-US" altLang="en-US" sz="1800"/>
              <a:t>Oppression</a:t>
            </a:r>
          </a:p>
          <a:p>
            <a:pPr>
              <a:spcBef>
                <a:spcPct val="50000"/>
              </a:spcBef>
            </a:pPr>
            <a:r>
              <a:rPr lang="en-US" altLang="en-US" sz="1800"/>
              <a:t>Discrimination</a:t>
            </a:r>
          </a:p>
          <a:p>
            <a:pPr>
              <a:spcBef>
                <a:spcPct val="50000"/>
              </a:spcBef>
            </a:pPr>
            <a:r>
              <a:rPr lang="en-US" altLang="en-US" sz="1800"/>
              <a:t>Segregation</a:t>
            </a:r>
          </a:p>
          <a:p>
            <a:pPr>
              <a:spcBef>
                <a:spcPct val="50000"/>
              </a:spcBef>
            </a:pPr>
            <a:r>
              <a:rPr lang="en-US" altLang="en-US" sz="1800"/>
              <a:t>Exclusion</a:t>
            </a:r>
          </a:p>
          <a:p>
            <a:pPr>
              <a:spcBef>
                <a:spcPct val="50000"/>
              </a:spcBef>
            </a:pPr>
            <a:r>
              <a:rPr lang="en-US" altLang="en-US" sz="1800"/>
              <a:t>Marginalization</a:t>
            </a:r>
          </a:p>
          <a:p>
            <a:pPr>
              <a:spcBef>
                <a:spcPct val="50000"/>
              </a:spcBef>
            </a:pPr>
            <a:endParaRPr lang="en-US" altLang="en-US" sz="1800"/>
          </a:p>
        </p:txBody>
      </p:sp>
      <p:sp>
        <p:nvSpPr>
          <p:cNvPr id="51208" name="Rectangle 7"/>
          <p:cNvSpPr>
            <a:spLocks noChangeArrowheads="1"/>
          </p:cNvSpPr>
          <p:nvPr/>
        </p:nvSpPr>
        <p:spPr bwMode="auto">
          <a:xfrm>
            <a:off x="2667000" y="3429000"/>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1209" name="AutoShape 8"/>
          <p:cNvSpPr>
            <a:spLocks noChangeArrowheads="1"/>
          </p:cNvSpPr>
          <p:nvPr/>
        </p:nvSpPr>
        <p:spPr bwMode="auto">
          <a:xfrm>
            <a:off x="2514600" y="1066800"/>
            <a:ext cx="5562600" cy="5791200"/>
          </a:xfrm>
          <a:prstGeom prst="diamond">
            <a:avLst/>
          </a:prstGeom>
          <a:solidFill>
            <a:srgbClr val="CCECFF"/>
          </a:solidFill>
          <a:ln>
            <a:noFill/>
          </a:ln>
          <a:extLst>
            <a:ext uri="{91240B29-F687-4F45-9708-019B960494DF}">
              <a14:hiddenLine xmlns:a14="http://schemas.microsoft.com/office/drawing/2010/main" w="3810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1210" name="Text Box 9"/>
          <p:cNvSpPr txBox="1">
            <a:spLocks noChangeArrowheads="1"/>
          </p:cNvSpPr>
          <p:nvPr/>
        </p:nvSpPr>
        <p:spPr bwMode="auto">
          <a:xfrm>
            <a:off x="1295400" y="5638800"/>
            <a:ext cx="3810000" cy="6858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Inclusionary Access Strategies</a:t>
            </a:r>
          </a:p>
        </p:txBody>
      </p:sp>
      <p:sp>
        <p:nvSpPr>
          <p:cNvPr id="51211" name="Text Box 10"/>
          <p:cNvSpPr txBox="1">
            <a:spLocks noChangeArrowheads="1"/>
          </p:cNvSpPr>
          <p:nvPr/>
        </p:nvSpPr>
        <p:spPr bwMode="auto">
          <a:xfrm>
            <a:off x="838200" y="5010150"/>
            <a:ext cx="3048000" cy="3238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0"/>
              </a:spcBef>
              <a:buClrTx/>
              <a:buFontTx/>
              <a:buNone/>
            </a:pPr>
            <a:r>
              <a:rPr lang="en-US" altLang="en-US" sz="2000" b="0"/>
              <a:t>Access Participation Barriers</a:t>
            </a:r>
            <a:endParaRPr lang="en-US" altLang="en-US" sz="2400" b="0"/>
          </a:p>
        </p:txBody>
      </p:sp>
      <p:sp>
        <p:nvSpPr>
          <p:cNvPr id="51212" name="Rectangle 11"/>
          <p:cNvSpPr>
            <a:spLocks noChangeArrowheads="1"/>
          </p:cNvSpPr>
          <p:nvPr/>
        </p:nvSpPr>
        <p:spPr bwMode="auto">
          <a:xfrm>
            <a:off x="2819400" y="3581400"/>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1213" name="Rectangle 12"/>
          <p:cNvSpPr>
            <a:spLocks noChangeArrowheads="1"/>
          </p:cNvSpPr>
          <p:nvPr/>
        </p:nvSpPr>
        <p:spPr bwMode="auto">
          <a:xfrm>
            <a:off x="2971800" y="3733800"/>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1214" name="Text Box 13"/>
          <p:cNvSpPr txBox="1">
            <a:spLocks noChangeArrowheads="1"/>
          </p:cNvSpPr>
          <p:nvPr/>
        </p:nvSpPr>
        <p:spPr bwMode="auto">
          <a:xfrm>
            <a:off x="5029200" y="1752600"/>
            <a:ext cx="3962400" cy="5334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r>
              <a:rPr lang="en-US" altLang="en-US" sz="2400" b="0"/>
              <a:t>Exclusionary Access Strategies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00BE57B3-EC91-4D81-ACDE-0502AADA3C66}" type="slidenum">
              <a:rPr lang="en-US" altLang="en-US" sz="1400" b="0"/>
              <a:pPr/>
              <a:t>21</a:t>
            </a:fld>
            <a:endParaRPr lang="en-US" altLang="en-US" sz="1400" b="0"/>
          </a:p>
        </p:txBody>
      </p:sp>
      <p:sp>
        <p:nvSpPr>
          <p:cNvPr id="52227" name="AutoShape 35"/>
          <p:cNvSpPr>
            <a:spLocks noChangeArrowheads="1"/>
          </p:cNvSpPr>
          <p:nvPr/>
        </p:nvSpPr>
        <p:spPr bwMode="auto">
          <a:xfrm>
            <a:off x="3276600" y="914400"/>
            <a:ext cx="5562600" cy="5715000"/>
          </a:xfrm>
          <a:prstGeom prst="diamond">
            <a:avLst/>
          </a:prstGeom>
          <a:solidFill>
            <a:srgbClr val="CCECFF"/>
          </a:solidFill>
          <a:ln>
            <a:noFill/>
          </a:ln>
          <a:extLst>
            <a:ext uri="{91240B29-F687-4F45-9708-019B960494DF}">
              <a14:hiddenLine xmlns:a14="http://schemas.microsoft.com/office/drawing/2010/main" w="3810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28" name="Rectangle 2"/>
          <p:cNvSpPr>
            <a:spLocks noChangeArrowheads="1"/>
          </p:cNvSpPr>
          <p:nvPr/>
        </p:nvSpPr>
        <p:spPr bwMode="auto">
          <a:xfrm>
            <a:off x="5105400" y="2667000"/>
            <a:ext cx="3352800" cy="2209800"/>
          </a:xfrm>
          <a:prstGeom prst="rect">
            <a:avLst/>
          </a:prstGeom>
          <a:solidFill>
            <a:srgbClr val="CCECFF"/>
          </a:solidFill>
          <a:ln>
            <a:noFill/>
          </a:ln>
          <a:extLst>
            <a:ext uri="{91240B29-F687-4F45-9708-019B960494DF}">
              <a14:hiddenLine xmlns:a14="http://schemas.microsoft.com/office/drawing/2010/main" w="57150">
                <a:solidFill>
                  <a:srgbClr val="000000"/>
                </a:solidFill>
                <a:prstDash val="dash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29" name="Rectangle 3"/>
          <p:cNvSpPr>
            <a:spLocks noChangeArrowheads="1"/>
          </p:cNvSpPr>
          <p:nvPr/>
        </p:nvSpPr>
        <p:spPr bwMode="auto">
          <a:xfrm>
            <a:off x="2667000" y="3429000"/>
            <a:ext cx="3276600" cy="32004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30" name="Rectangle 4"/>
          <p:cNvSpPr>
            <a:spLocks noChangeArrowheads="1"/>
          </p:cNvSpPr>
          <p:nvPr/>
        </p:nvSpPr>
        <p:spPr bwMode="auto">
          <a:xfrm>
            <a:off x="0" y="0"/>
            <a:ext cx="9144000" cy="685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31" name="Rectangle 5"/>
          <p:cNvSpPr>
            <a:spLocks noGrp="1" noChangeArrowheads="1"/>
          </p:cNvSpPr>
          <p:nvPr>
            <p:ph type="title"/>
          </p:nvPr>
        </p:nvSpPr>
        <p:spPr>
          <a:xfrm>
            <a:off x="685800" y="-76200"/>
            <a:ext cx="7772400" cy="1143000"/>
          </a:xfrm>
        </p:spPr>
        <p:txBody>
          <a:bodyPr/>
          <a:lstStyle/>
          <a:p>
            <a:r>
              <a:rPr lang="en-US" altLang="en-US" sz="2000">
                <a:latin typeface="Arial" charset="0"/>
              </a:rPr>
              <a:t>Cross-Cultural Sociocultural Model of Impairment-Disability:</a:t>
            </a:r>
            <a:br>
              <a:rPr lang="en-US" altLang="en-US" sz="2000">
                <a:latin typeface="Arial" charset="0"/>
              </a:rPr>
            </a:br>
            <a:r>
              <a:rPr lang="en-US" altLang="en-US" sz="2000">
                <a:latin typeface="Arial" charset="0"/>
              </a:rPr>
              <a:t>The Structural-Instrumental</a:t>
            </a:r>
            <a:endParaRPr lang="en-US" altLang="en-US" sz="2000" b="0" u="sng"/>
          </a:p>
        </p:txBody>
      </p:sp>
      <p:sp>
        <p:nvSpPr>
          <p:cNvPr id="52232" name="Rectangle 6"/>
          <p:cNvSpPr>
            <a:spLocks noChangeArrowheads="1"/>
          </p:cNvSpPr>
          <p:nvPr/>
        </p:nvSpPr>
        <p:spPr bwMode="auto">
          <a:xfrm>
            <a:off x="5181600" y="2667000"/>
            <a:ext cx="3276600" cy="22098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33" name="Text Box 7"/>
          <p:cNvSpPr txBox="1">
            <a:spLocks noChangeArrowheads="1"/>
          </p:cNvSpPr>
          <p:nvPr/>
        </p:nvSpPr>
        <p:spPr bwMode="auto">
          <a:xfrm>
            <a:off x="2590800" y="2514600"/>
            <a:ext cx="28733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Impairment</a:t>
            </a:r>
          </a:p>
          <a:p>
            <a:pPr>
              <a:spcBef>
                <a:spcPct val="50000"/>
              </a:spcBef>
              <a:buClrTx/>
              <a:buFontTx/>
              <a:buNone/>
            </a:pPr>
            <a:endParaRPr lang="en-US" altLang="en-US" sz="2400" b="0"/>
          </a:p>
        </p:txBody>
      </p:sp>
      <p:sp>
        <p:nvSpPr>
          <p:cNvPr id="52234" name="Text Box 9"/>
          <p:cNvSpPr txBox="1">
            <a:spLocks noChangeArrowheads="1"/>
          </p:cNvSpPr>
          <p:nvPr/>
        </p:nvSpPr>
        <p:spPr bwMode="auto">
          <a:xfrm>
            <a:off x="76200" y="838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Ethno-Embodiment</a:t>
            </a:r>
          </a:p>
        </p:txBody>
      </p:sp>
      <p:sp>
        <p:nvSpPr>
          <p:cNvPr id="52235" name="Oval 11"/>
          <p:cNvSpPr>
            <a:spLocks noChangeArrowheads="1"/>
          </p:cNvSpPr>
          <p:nvPr/>
        </p:nvSpPr>
        <p:spPr bwMode="auto">
          <a:xfrm>
            <a:off x="304800" y="990600"/>
            <a:ext cx="8534400" cy="586740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36" name="Oval 12"/>
          <p:cNvSpPr>
            <a:spLocks noChangeArrowheads="1"/>
          </p:cNvSpPr>
          <p:nvPr/>
        </p:nvSpPr>
        <p:spPr bwMode="auto">
          <a:xfrm>
            <a:off x="1066800" y="1295400"/>
            <a:ext cx="7239000" cy="5257800"/>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37" name="Oval 13"/>
          <p:cNvSpPr>
            <a:spLocks noChangeArrowheads="1"/>
          </p:cNvSpPr>
          <p:nvPr/>
        </p:nvSpPr>
        <p:spPr bwMode="auto">
          <a:xfrm>
            <a:off x="1676400" y="1752600"/>
            <a:ext cx="6324600" cy="4343400"/>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38" name="Oval 14"/>
          <p:cNvSpPr>
            <a:spLocks noChangeArrowheads="1"/>
          </p:cNvSpPr>
          <p:nvPr/>
        </p:nvSpPr>
        <p:spPr bwMode="auto">
          <a:xfrm>
            <a:off x="3505200" y="2667000"/>
            <a:ext cx="3886200" cy="2514600"/>
          </a:xfrm>
          <a:prstGeom prst="ellipse">
            <a:avLst/>
          </a:prstGeom>
          <a:solidFill>
            <a:srgbClr val="CC99FF"/>
          </a:solidFill>
          <a:ln w="57150">
            <a:solidFill>
              <a:schemeClr val="tx1"/>
            </a:solidFill>
            <a:prstDash val="dash"/>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39" name="Oval 15"/>
          <p:cNvSpPr>
            <a:spLocks noChangeArrowheads="1"/>
          </p:cNvSpPr>
          <p:nvPr/>
        </p:nvSpPr>
        <p:spPr bwMode="auto">
          <a:xfrm>
            <a:off x="2209800" y="1981200"/>
            <a:ext cx="5486400" cy="350520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40" name="Oval 16"/>
          <p:cNvSpPr>
            <a:spLocks noChangeArrowheads="1"/>
          </p:cNvSpPr>
          <p:nvPr/>
        </p:nvSpPr>
        <p:spPr bwMode="auto">
          <a:xfrm>
            <a:off x="5181600" y="3048000"/>
            <a:ext cx="2133600" cy="1676400"/>
          </a:xfrm>
          <a:prstGeom prst="ellipse">
            <a:avLst/>
          </a:prstGeom>
          <a:solidFill>
            <a:schemeClr val="folHlink"/>
          </a:solidFill>
          <a:ln w="57150">
            <a:solidFill>
              <a:schemeClr val="tx1"/>
            </a:solidFill>
            <a:prstDash val="dash"/>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2241" name="Text Box 17"/>
          <p:cNvSpPr txBox="1">
            <a:spLocks noChangeArrowheads="1"/>
          </p:cNvSpPr>
          <p:nvPr/>
        </p:nvSpPr>
        <p:spPr bwMode="auto">
          <a:xfrm>
            <a:off x="3581400" y="3657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Disability</a:t>
            </a:r>
          </a:p>
        </p:txBody>
      </p:sp>
      <p:sp>
        <p:nvSpPr>
          <p:cNvPr id="52242" name="Text Box 18"/>
          <p:cNvSpPr txBox="1">
            <a:spLocks noChangeArrowheads="1"/>
          </p:cNvSpPr>
          <p:nvPr/>
        </p:nvSpPr>
        <p:spPr bwMode="auto">
          <a:xfrm>
            <a:off x="5562600" y="3505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Handicap</a:t>
            </a:r>
          </a:p>
        </p:txBody>
      </p:sp>
      <p:sp>
        <p:nvSpPr>
          <p:cNvPr id="52243" name="Line 19"/>
          <p:cNvSpPr>
            <a:spLocks noChangeShapeType="1"/>
          </p:cNvSpPr>
          <p:nvPr/>
        </p:nvSpPr>
        <p:spPr bwMode="auto">
          <a:xfrm>
            <a:off x="1219200" y="1295400"/>
            <a:ext cx="1676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0"/>
          <p:cNvSpPr>
            <a:spLocks noChangeShapeType="1"/>
          </p:cNvSpPr>
          <p:nvPr/>
        </p:nvSpPr>
        <p:spPr bwMode="auto">
          <a:xfrm rot="420444">
            <a:off x="685800" y="2362200"/>
            <a:ext cx="14478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5" name="Oval 21"/>
          <p:cNvSpPr>
            <a:spLocks noChangeArrowheads="1"/>
          </p:cNvSpPr>
          <p:nvPr/>
        </p:nvSpPr>
        <p:spPr bwMode="auto">
          <a:xfrm>
            <a:off x="5029200" y="4419600"/>
            <a:ext cx="2438400" cy="1905000"/>
          </a:xfrm>
          <a:prstGeom prst="ellipse">
            <a:avLst/>
          </a:prstGeom>
          <a:noFill/>
          <a:ln w="571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46" name="Text Box 22"/>
          <p:cNvSpPr txBox="1">
            <a:spLocks noChangeArrowheads="1"/>
          </p:cNvSpPr>
          <p:nvPr/>
        </p:nvSpPr>
        <p:spPr bwMode="auto">
          <a:xfrm>
            <a:off x="7010400" y="6172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Chronic  Illness</a:t>
            </a:r>
          </a:p>
        </p:txBody>
      </p:sp>
      <p:sp>
        <p:nvSpPr>
          <p:cNvPr id="52247" name="Line 23"/>
          <p:cNvSpPr>
            <a:spLocks noChangeShapeType="1"/>
          </p:cNvSpPr>
          <p:nvPr/>
        </p:nvSpPr>
        <p:spPr bwMode="auto">
          <a:xfrm flipH="1" flipV="1">
            <a:off x="7239000" y="5943600"/>
            <a:ext cx="1371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8" name="Text Box 24"/>
          <p:cNvSpPr txBox="1">
            <a:spLocks noChangeArrowheads="1"/>
          </p:cNvSpPr>
          <p:nvPr/>
        </p:nvSpPr>
        <p:spPr bwMode="auto">
          <a:xfrm>
            <a:off x="76200" y="6248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Posit Bio-Physics</a:t>
            </a:r>
          </a:p>
        </p:txBody>
      </p:sp>
      <p:sp>
        <p:nvSpPr>
          <p:cNvPr id="52249" name="Line 25"/>
          <p:cNvSpPr>
            <a:spLocks noChangeShapeType="1"/>
          </p:cNvSpPr>
          <p:nvPr/>
        </p:nvSpPr>
        <p:spPr bwMode="auto">
          <a:xfrm rot="17998496" flipH="1">
            <a:off x="495300" y="3924300"/>
            <a:ext cx="533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0" name="Text Box 26"/>
          <p:cNvSpPr txBox="1">
            <a:spLocks noChangeArrowheads="1"/>
          </p:cNvSpPr>
          <p:nvPr/>
        </p:nvSpPr>
        <p:spPr bwMode="auto">
          <a:xfrm>
            <a:off x="3505200" y="1219200"/>
            <a:ext cx="3962400" cy="5334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r>
              <a:rPr lang="en-US" altLang="en-US" sz="2400" b="0"/>
              <a:t>Exclusionary Access Strategies</a:t>
            </a:r>
          </a:p>
        </p:txBody>
      </p:sp>
      <p:sp>
        <p:nvSpPr>
          <p:cNvPr id="52251" name="Line 27"/>
          <p:cNvSpPr>
            <a:spLocks noChangeShapeType="1"/>
          </p:cNvSpPr>
          <p:nvPr/>
        </p:nvSpPr>
        <p:spPr bwMode="auto">
          <a:xfrm>
            <a:off x="5715000" y="1676400"/>
            <a:ext cx="14478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2" name="Rectangle 28"/>
          <p:cNvSpPr>
            <a:spLocks noChangeArrowheads="1"/>
          </p:cNvSpPr>
          <p:nvPr/>
        </p:nvSpPr>
        <p:spPr bwMode="auto">
          <a:xfrm>
            <a:off x="2667000" y="3429000"/>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53" name="Text Box 30"/>
          <p:cNvSpPr txBox="1">
            <a:spLocks noChangeArrowheads="1"/>
          </p:cNvSpPr>
          <p:nvPr/>
        </p:nvSpPr>
        <p:spPr bwMode="auto">
          <a:xfrm>
            <a:off x="1295400" y="5791200"/>
            <a:ext cx="3810000" cy="3810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dirty="0"/>
              <a:t>Inclusionary Justice Access Strategies</a:t>
            </a:r>
          </a:p>
        </p:txBody>
      </p:sp>
      <p:sp>
        <p:nvSpPr>
          <p:cNvPr id="52254" name="Rectangle 32"/>
          <p:cNvSpPr>
            <a:spLocks noChangeArrowheads="1"/>
          </p:cNvSpPr>
          <p:nvPr/>
        </p:nvSpPr>
        <p:spPr bwMode="auto">
          <a:xfrm>
            <a:off x="5181600" y="4419600"/>
            <a:ext cx="1295400" cy="1066800"/>
          </a:xfrm>
          <a:prstGeom prst="rect">
            <a:avLst/>
          </a:prstGeom>
          <a:solidFill>
            <a:schemeClr val="tx1"/>
          </a:solidFill>
          <a:ln w="9525">
            <a:solidFill>
              <a:schemeClr val="tx1"/>
            </a:solidFill>
            <a:miter lim="800000"/>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2255" name="Text Box 33"/>
          <p:cNvSpPr txBox="1">
            <a:spLocks noChangeArrowheads="1"/>
          </p:cNvSpPr>
          <p:nvPr/>
        </p:nvSpPr>
        <p:spPr bwMode="auto">
          <a:xfrm>
            <a:off x="5197832" y="4475589"/>
            <a:ext cx="190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dirty="0">
                <a:solidFill>
                  <a:schemeClr val="bg1"/>
                </a:solidFill>
              </a:rPr>
              <a:t>Policy &amp; Rules</a:t>
            </a:r>
            <a:endParaRPr lang="en-US" altLang="en-US" sz="2400" b="0" dirty="0"/>
          </a:p>
        </p:txBody>
      </p:sp>
      <p:sp>
        <p:nvSpPr>
          <p:cNvPr id="52256" name="Text Box 36"/>
          <p:cNvSpPr txBox="1">
            <a:spLocks noChangeArrowheads="1"/>
          </p:cNvSpPr>
          <p:nvPr/>
        </p:nvSpPr>
        <p:spPr bwMode="auto">
          <a:xfrm>
            <a:off x="6781800" y="2087563"/>
            <a:ext cx="1981200" cy="427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200" b="0"/>
              <a:t>Access Barriers</a:t>
            </a:r>
            <a:endParaRPr lang="en-US" altLang="en-US" sz="2400" b="0"/>
          </a:p>
        </p:txBody>
      </p:sp>
      <p:sp>
        <p:nvSpPr>
          <p:cNvPr id="52257" name="Text Box 8"/>
          <p:cNvSpPr txBox="1">
            <a:spLocks noChangeArrowheads="1"/>
          </p:cNvSpPr>
          <p:nvPr/>
        </p:nvSpPr>
        <p:spPr bwMode="auto">
          <a:xfrm>
            <a:off x="0" y="3505200"/>
            <a:ext cx="2057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Ethnoscience</a:t>
            </a:r>
          </a:p>
        </p:txBody>
      </p:sp>
      <p:sp>
        <p:nvSpPr>
          <p:cNvPr id="52258" name="Text Box 38"/>
          <p:cNvSpPr txBox="1">
            <a:spLocks noChangeArrowheads="1"/>
          </p:cNvSpPr>
          <p:nvPr/>
        </p:nvSpPr>
        <p:spPr bwMode="auto">
          <a:xfrm>
            <a:off x="152400" y="1905000"/>
            <a:ext cx="2514600" cy="38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Embodied Anomaly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7D7BE8F-9E3C-463A-9A2B-8EEA3338BFD3}" type="slidenum">
              <a:rPr lang="en-US" altLang="en-US" sz="1400" b="0"/>
              <a:pPr/>
              <a:t>22</a:t>
            </a:fld>
            <a:endParaRPr lang="en-US" altLang="en-US" sz="1400" b="0"/>
          </a:p>
        </p:txBody>
      </p:sp>
      <p:sp>
        <p:nvSpPr>
          <p:cNvPr id="53251" name="AutoShape 44"/>
          <p:cNvSpPr>
            <a:spLocks noChangeArrowheads="1"/>
          </p:cNvSpPr>
          <p:nvPr/>
        </p:nvSpPr>
        <p:spPr bwMode="auto">
          <a:xfrm>
            <a:off x="3276600" y="914400"/>
            <a:ext cx="5562600" cy="5715000"/>
          </a:xfrm>
          <a:prstGeom prst="diamond">
            <a:avLst/>
          </a:prstGeom>
          <a:solidFill>
            <a:srgbClr val="CCECFF"/>
          </a:solidFill>
          <a:ln>
            <a:noFill/>
          </a:ln>
          <a:extLst>
            <a:ext uri="{91240B29-F687-4F45-9708-019B960494DF}">
              <a14:hiddenLine xmlns:a14="http://schemas.microsoft.com/office/drawing/2010/main" w="3810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52" name="Rectangle 3"/>
          <p:cNvSpPr>
            <a:spLocks noChangeArrowheads="1"/>
          </p:cNvSpPr>
          <p:nvPr/>
        </p:nvSpPr>
        <p:spPr bwMode="auto">
          <a:xfrm>
            <a:off x="5105400" y="2667000"/>
            <a:ext cx="3352800" cy="2209800"/>
          </a:xfrm>
          <a:prstGeom prst="rect">
            <a:avLst/>
          </a:prstGeom>
          <a:solidFill>
            <a:srgbClr val="CCECFF"/>
          </a:solidFill>
          <a:ln>
            <a:noFill/>
          </a:ln>
          <a:extLst>
            <a:ext uri="{91240B29-F687-4F45-9708-019B960494DF}">
              <a14:hiddenLine xmlns:a14="http://schemas.microsoft.com/office/drawing/2010/main" w="57150">
                <a:solidFill>
                  <a:srgbClr val="000000"/>
                </a:solidFill>
                <a:prstDash val="dash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53" name="Rectangle 4"/>
          <p:cNvSpPr>
            <a:spLocks noChangeArrowheads="1"/>
          </p:cNvSpPr>
          <p:nvPr/>
        </p:nvSpPr>
        <p:spPr bwMode="auto">
          <a:xfrm>
            <a:off x="3429000" y="3429000"/>
            <a:ext cx="3276600" cy="32004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54" name="Rectangle 5"/>
          <p:cNvSpPr>
            <a:spLocks noChangeArrowheads="1"/>
          </p:cNvSpPr>
          <p:nvPr/>
        </p:nvSpPr>
        <p:spPr bwMode="auto">
          <a:xfrm>
            <a:off x="0" y="0"/>
            <a:ext cx="9144000" cy="685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3255" name="Rectangle 6"/>
          <p:cNvSpPr>
            <a:spLocks noGrp="1" noChangeArrowheads="1"/>
          </p:cNvSpPr>
          <p:nvPr>
            <p:ph type="title"/>
          </p:nvPr>
        </p:nvSpPr>
        <p:spPr>
          <a:xfrm>
            <a:off x="685800" y="-76200"/>
            <a:ext cx="7772400" cy="1143000"/>
          </a:xfrm>
        </p:spPr>
        <p:txBody>
          <a:bodyPr/>
          <a:lstStyle/>
          <a:p>
            <a:r>
              <a:rPr lang="en-US" altLang="en-US" sz="2200">
                <a:latin typeface="Arial" charset="0"/>
              </a:rPr>
              <a:t>Sociocultural Model of Impairment-Disability in the USA</a:t>
            </a:r>
            <a:br>
              <a:rPr lang="en-US" altLang="en-US" sz="2200">
                <a:latin typeface="Arial" charset="0"/>
              </a:rPr>
            </a:br>
            <a:r>
              <a:rPr lang="en-US" altLang="en-US" sz="2200">
                <a:latin typeface="Arial" charset="0"/>
              </a:rPr>
              <a:t> </a:t>
            </a:r>
            <a:r>
              <a:rPr lang="en-US" altLang="en-US" sz="2000">
                <a:latin typeface="Arial" charset="0"/>
              </a:rPr>
              <a:t>The Structural-Instrumental</a:t>
            </a:r>
          </a:p>
        </p:txBody>
      </p:sp>
      <p:sp>
        <p:nvSpPr>
          <p:cNvPr id="53256" name="Rectangle 7"/>
          <p:cNvSpPr>
            <a:spLocks noChangeArrowheads="1"/>
          </p:cNvSpPr>
          <p:nvPr/>
        </p:nvSpPr>
        <p:spPr bwMode="auto">
          <a:xfrm>
            <a:off x="5181600" y="2667000"/>
            <a:ext cx="3276600" cy="22098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57" name="Text Box 10"/>
          <p:cNvSpPr txBox="1">
            <a:spLocks noChangeArrowheads="1"/>
          </p:cNvSpPr>
          <p:nvPr/>
        </p:nvSpPr>
        <p:spPr bwMode="auto">
          <a:xfrm>
            <a:off x="76200" y="838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Ethno-Embodiment</a:t>
            </a:r>
          </a:p>
        </p:txBody>
      </p:sp>
      <p:sp>
        <p:nvSpPr>
          <p:cNvPr id="53258" name="Oval 12"/>
          <p:cNvSpPr>
            <a:spLocks noChangeArrowheads="1"/>
          </p:cNvSpPr>
          <p:nvPr/>
        </p:nvSpPr>
        <p:spPr bwMode="auto">
          <a:xfrm>
            <a:off x="304800" y="914400"/>
            <a:ext cx="8534400" cy="586740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3259" name="Oval 13"/>
          <p:cNvSpPr>
            <a:spLocks noChangeArrowheads="1"/>
          </p:cNvSpPr>
          <p:nvPr/>
        </p:nvSpPr>
        <p:spPr bwMode="auto">
          <a:xfrm>
            <a:off x="1066800" y="1295400"/>
            <a:ext cx="7239000" cy="5257800"/>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3260" name="Oval 14"/>
          <p:cNvSpPr>
            <a:spLocks noChangeArrowheads="1"/>
          </p:cNvSpPr>
          <p:nvPr/>
        </p:nvSpPr>
        <p:spPr bwMode="auto">
          <a:xfrm>
            <a:off x="1676400" y="1752600"/>
            <a:ext cx="6324600" cy="4343400"/>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61" name="Oval 15"/>
          <p:cNvSpPr>
            <a:spLocks noChangeArrowheads="1"/>
          </p:cNvSpPr>
          <p:nvPr/>
        </p:nvSpPr>
        <p:spPr bwMode="auto">
          <a:xfrm>
            <a:off x="3505200" y="2667000"/>
            <a:ext cx="3886200" cy="2514600"/>
          </a:xfrm>
          <a:prstGeom prst="ellipse">
            <a:avLst/>
          </a:prstGeom>
          <a:solidFill>
            <a:srgbClr val="CC99FF"/>
          </a:solidFill>
          <a:ln w="57150">
            <a:solidFill>
              <a:schemeClr val="tx1"/>
            </a:solidFill>
            <a:prstDash val="dash"/>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62" name="Oval 16"/>
          <p:cNvSpPr>
            <a:spLocks noChangeArrowheads="1"/>
          </p:cNvSpPr>
          <p:nvPr/>
        </p:nvSpPr>
        <p:spPr bwMode="auto">
          <a:xfrm>
            <a:off x="2209800" y="1981200"/>
            <a:ext cx="5486400" cy="350520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p>
        </p:txBody>
      </p:sp>
      <p:sp>
        <p:nvSpPr>
          <p:cNvPr id="53263" name="Oval 17"/>
          <p:cNvSpPr>
            <a:spLocks noChangeArrowheads="1"/>
          </p:cNvSpPr>
          <p:nvPr/>
        </p:nvSpPr>
        <p:spPr bwMode="auto">
          <a:xfrm>
            <a:off x="5181600" y="3048000"/>
            <a:ext cx="2133600" cy="1676400"/>
          </a:xfrm>
          <a:prstGeom prst="ellipse">
            <a:avLst/>
          </a:prstGeom>
          <a:solidFill>
            <a:schemeClr val="folHlink"/>
          </a:solidFill>
          <a:ln w="57150">
            <a:solidFill>
              <a:schemeClr val="tx1"/>
            </a:solidFill>
            <a:prstDash val="dash"/>
            <a:round/>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endParaRPr lang="en-US" altLang="en-US" sz="2400" b="0">
              <a:solidFill>
                <a:schemeClr val="folHlink"/>
              </a:solidFill>
            </a:endParaRPr>
          </a:p>
        </p:txBody>
      </p:sp>
      <p:sp>
        <p:nvSpPr>
          <p:cNvPr id="53264" name="Text Box 18"/>
          <p:cNvSpPr txBox="1">
            <a:spLocks noChangeArrowheads="1"/>
          </p:cNvSpPr>
          <p:nvPr/>
        </p:nvSpPr>
        <p:spPr bwMode="auto">
          <a:xfrm>
            <a:off x="3581400" y="3657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Disability</a:t>
            </a:r>
          </a:p>
        </p:txBody>
      </p:sp>
      <p:sp>
        <p:nvSpPr>
          <p:cNvPr id="53265" name="Text Box 19"/>
          <p:cNvSpPr txBox="1">
            <a:spLocks noChangeArrowheads="1"/>
          </p:cNvSpPr>
          <p:nvPr/>
        </p:nvSpPr>
        <p:spPr bwMode="auto">
          <a:xfrm>
            <a:off x="5562600" y="3505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Handicap</a:t>
            </a:r>
          </a:p>
        </p:txBody>
      </p:sp>
      <p:sp>
        <p:nvSpPr>
          <p:cNvPr id="53266" name="Line 20"/>
          <p:cNvSpPr>
            <a:spLocks noChangeShapeType="1"/>
          </p:cNvSpPr>
          <p:nvPr/>
        </p:nvSpPr>
        <p:spPr bwMode="auto">
          <a:xfrm>
            <a:off x="1219200" y="1295400"/>
            <a:ext cx="1676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1"/>
          <p:cNvSpPr>
            <a:spLocks noChangeShapeType="1"/>
          </p:cNvSpPr>
          <p:nvPr/>
        </p:nvSpPr>
        <p:spPr bwMode="auto">
          <a:xfrm>
            <a:off x="838200" y="2057400"/>
            <a:ext cx="14478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8" name="Oval 22"/>
          <p:cNvSpPr>
            <a:spLocks noChangeArrowheads="1"/>
          </p:cNvSpPr>
          <p:nvPr/>
        </p:nvSpPr>
        <p:spPr bwMode="auto">
          <a:xfrm>
            <a:off x="4876800" y="4419600"/>
            <a:ext cx="2590800" cy="1905000"/>
          </a:xfrm>
          <a:prstGeom prst="ellipse">
            <a:avLst/>
          </a:prstGeom>
          <a:noFill/>
          <a:ln w="571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69" name="Text Box 23"/>
          <p:cNvSpPr txBox="1">
            <a:spLocks noChangeArrowheads="1"/>
          </p:cNvSpPr>
          <p:nvPr/>
        </p:nvSpPr>
        <p:spPr bwMode="auto">
          <a:xfrm>
            <a:off x="7010400" y="6096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Chronic  Illness</a:t>
            </a:r>
          </a:p>
        </p:txBody>
      </p:sp>
      <p:sp>
        <p:nvSpPr>
          <p:cNvPr id="53270" name="Line 24"/>
          <p:cNvSpPr>
            <a:spLocks noChangeShapeType="1"/>
          </p:cNvSpPr>
          <p:nvPr/>
        </p:nvSpPr>
        <p:spPr bwMode="auto">
          <a:xfrm flipH="1" flipV="1">
            <a:off x="7239000" y="5943600"/>
            <a:ext cx="1371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1" name="Text Box 25"/>
          <p:cNvSpPr txBox="1">
            <a:spLocks noChangeArrowheads="1"/>
          </p:cNvSpPr>
          <p:nvPr/>
        </p:nvSpPr>
        <p:spPr bwMode="auto">
          <a:xfrm>
            <a:off x="76200" y="6248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Posit Bio-Physics</a:t>
            </a:r>
          </a:p>
        </p:txBody>
      </p:sp>
      <p:sp>
        <p:nvSpPr>
          <p:cNvPr id="53272" name="Rectangle 29"/>
          <p:cNvSpPr>
            <a:spLocks noChangeArrowheads="1"/>
          </p:cNvSpPr>
          <p:nvPr/>
        </p:nvSpPr>
        <p:spPr bwMode="auto">
          <a:xfrm>
            <a:off x="2667000" y="3429000"/>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prstDash val="dash"/>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73" name="Rectangle 33"/>
          <p:cNvSpPr>
            <a:spLocks noChangeArrowheads="1"/>
          </p:cNvSpPr>
          <p:nvPr/>
        </p:nvSpPr>
        <p:spPr bwMode="auto">
          <a:xfrm>
            <a:off x="5181600" y="4343400"/>
            <a:ext cx="1371600" cy="990600"/>
          </a:xfrm>
          <a:prstGeom prst="rect">
            <a:avLst/>
          </a:prstGeom>
          <a:solidFill>
            <a:schemeClr val="tx1"/>
          </a:solidFill>
          <a:ln w="9525">
            <a:solidFill>
              <a:schemeClr val="tx1"/>
            </a:solidFill>
            <a:miter lim="800000"/>
            <a:headEnd/>
            <a:tailEnd/>
          </a:ln>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3274" name="Text Box 34"/>
          <p:cNvSpPr txBox="1">
            <a:spLocks noChangeArrowheads="1"/>
          </p:cNvSpPr>
          <p:nvPr/>
        </p:nvSpPr>
        <p:spPr bwMode="auto">
          <a:xfrm>
            <a:off x="5410200" y="4648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solidFill>
                  <a:schemeClr val="bg1"/>
                </a:solidFill>
              </a:rPr>
              <a:t>Policy</a:t>
            </a:r>
            <a:endParaRPr lang="en-US" altLang="en-US" sz="2400" b="0"/>
          </a:p>
        </p:txBody>
      </p:sp>
      <p:sp>
        <p:nvSpPr>
          <p:cNvPr id="53275" name="Text Box 36"/>
          <p:cNvSpPr txBox="1">
            <a:spLocks noChangeArrowheads="1"/>
          </p:cNvSpPr>
          <p:nvPr/>
        </p:nvSpPr>
        <p:spPr bwMode="auto">
          <a:xfrm>
            <a:off x="6781800" y="1828800"/>
            <a:ext cx="1981200" cy="384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Access Barriers</a:t>
            </a:r>
          </a:p>
        </p:txBody>
      </p:sp>
      <p:sp>
        <p:nvSpPr>
          <p:cNvPr id="53276" name="Line 37"/>
          <p:cNvSpPr>
            <a:spLocks noChangeShapeType="1"/>
          </p:cNvSpPr>
          <p:nvPr/>
        </p:nvSpPr>
        <p:spPr bwMode="auto">
          <a:xfrm rot="17998496" flipH="1">
            <a:off x="876300" y="4610100"/>
            <a:ext cx="533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7" name="Text Box 38"/>
          <p:cNvSpPr txBox="1">
            <a:spLocks noChangeArrowheads="1"/>
          </p:cNvSpPr>
          <p:nvPr/>
        </p:nvSpPr>
        <p:spPr bwMode="auto">
          <a:xfrm>
            <a:off x="152400" y="4114800"/>
            <a:ext cx="2057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Ethnoscience</a:t>
            </a:r>
          </a:p>
        </p:txBody>
      </p:sp>
      <p:sp>
        <p:nvSpPr>
          <p:cNvPr id="53278" name="Text Box 31"/>
          <p:cNvSpPr txBox="1">
            <a:spLocks noChangeArrowheads="1"/>
          </p:cNvSpPr>
          <p:nvPr/>
        </p:nvSpPr>
        <p:spPr bwMode="auto">
          <a:xfrm>
            <a:off x="1828800" y="5410200"/>
            <a:ext cx="2895600" cy="762000"/>
          </a:xfrm>
          <a:prstGeom prst="rect">
            <a:avLst/>
          </a:prstGeom>
          <a:solidFill>
            <a:srgbClr val="EDDBFF"/>
          </a:solidFill>
          <a:ln>
            <a:noFill/>
          </a:ln>
          <a:extLst>
            <a:ext uri="{91240B29-F687-4F45-9708-019B960494DF}">
              <a14:hiddenLine xmlns:a14="http://schemas.microsoft.com/office/drawing/2010/main" w="57150">
                <a:solidFill>
                  <a:srgbClr val="000000"/>
                </a:solidFill>
                <a:prstDash val="dash"/>
                <a:miter lim="800000"/>
                <a:headEnd/>
                <a:tailEnd/>
              </a14:hiddenLine>
            </a:ext>
          </a:extLst>
        </p:spPr>
        <p:txBody>
          <a:bodyPr wrap="none" lIns="9144" tIns="9144" rIns="9144" bIns="9144"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lnSpc>
                <a:spcPct val="50000"/>
              </a:lnSpc>
              <a:spcBef>
                <a:spcPct val="50000"/>
              </a:spcBef>
              <a:buClrTx/>
              <a:buFontTx/>
              <a:buNone/>
            </a:pPr>
            <a:r>
              <a:rPr lang="en-US" altLang="en-US" sz="1800" b="0"/>
              <a:t>Inclusionary Access Strategies</a:t>
            </a:r>
          </a:p>
          <a:p>
            <a:pPr algn="ctr">
              <a:lnSpc>
                <a:spcPct val="50000"/>
              </a:lnSpc>
              <a:spcBef>
                <a:spcPct val="50000"/>
              </a:spcBef>
              <a:buClrTx/>
              <a:buFontTx/>
              <a:buNone/>
            </a:pPr>
            <a:r>
              <a:rPr lang="en-US" altLang="en-US" sz="2000" b="0"/>
              <a:t>Accommodation</a:t>
            </a:r>
          </a:p>
        </p:txBody>
      </p:sp>
      <p:sp>
        <p:nvSpPr>
          <p:cNvPr id="53279" name="Text Box 8"/>
          <p:cNvSpPr txBox="1">
            <a:spLocks noChangeArrowheads="1"/>
          </p:cNvSpPr>
          <p:nvPr/>
        </p:nvSpPr>
        <p:spPr bwMode="auto">
          <a:xfrm>
            <a:off x="2514600" y="2346325"/>
            <a:ext cx="137160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000" b="0"/>
              <a:t>Functional Impairment</a:t>
            </a:r>
            <a:endParaRPr lang="en-US" altLang="en-US" sz="2400" b="0"/>
          </a:p>
        </p:txBody>
      </p:sp>
      <p:sp>
        <p:nvSpPr>
          <p:cNvPr id="53280" name="Text Box 39"/>
          <p:cNvSpPr txBox="1">
            <a:spLocks noChangeArrowheads="1"/>
          </p:cNvSpPr>
          <p:nvPr/>
        </p:nvSpPr>
        <p:spPr bwMode="auto">
          <a:xfrm>
            <a:off x="152400" y="1905000"/>
            <a:ext cx="2514600" cy="38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2400" b="0"/>
              <a:t>Embodied Anomaly</a:t>
            </a:r>
          </a:p>
        </p:txBody>
      </p:sp>
      <p:sp>
        <p:nvSpPr>
          <p:cNvPr id="53281" name="Line 41"/>
          <p:cNvSpPr>
            <a:spLocks noChangeShapeType="1"/>
          </p:cNvSpPr>
          <p:nvPr/>
        </p:nvSpPr>
        <p:spPr bwMode="auto">
          <a:xfrm>
            <a:off x="5867400" y="1981200"/>
            <a:ext cx="1371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2" name="Text Box 42"/>
          <p:cNvSpPr txBox="1">
            <a:spLocks noChangeArrowheads="1"/>
          </p:cNvSpPr>
          <p:nvPr/>
        </p:nvSpPr>
        <p:spPr bwMode="auto">
          <a:xfrm>
            <a:off x="4419600" y="1676400"/>
            <a:ext cx="1752600" cy="381000"/>
          </a:xfrm>
          <a:prstGeom prst="rect">
            <a:avLst/>
          </a:prstGeom>
          <a:solidFill>
            <a:srgbClr val="E5E5E5"/>
          </a:solidFill>
          <a:ln>
            <a:noFill/>
          </a:ln>
          <a:extLst>
            <a:ext uri="{91240B29-F687-4F45-9708-019B960494DF}">
              <a14:hiddenLine xmlns:a14="http://schemas.microsoft.com/office/drawing/2010/main" w="57150" algn="ctr">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spcBef>
                <a:spcPct val="50000"/>
              </a:spcBef>
              <a:buClrTx/>
              <a:buFontTx/>
              <a:buNone/>
            </a:pPr>
            <a:r>
              <a:rPr lang="en-US" altLang="en-US" sz="1800" b="0"/>
              <a:t>Compensation</a:t>
            </a:r>
          </a:p>
        </p:txBody>
      </p:sp>
      <p:sp>
        <p:nvSpPr>
          <p:cNvPr id="53283" name="Text Box 43"/>
          <p:cNvSpPr txBox="1">
            <a:spLocks noChangeArrowheads="1"/>
          </p:cNvSpPr>
          <p:nvPr/>
        </p:nvSpPr>
        <p:spPr bwMode="auto">
          <a:xfrm>
            <a:off x="3429000" y="1371600"/>
            <a:ext cx="3352800" cy="304800"/>
          </a:xfrm>
          <a:prstGeom prst="rect">
            <a:avLst/>
          </a:prstGeom>
          <a:solidFill>
            <a:srgbClr val="E5E5E5"/>
          </a:solidFill>
          <a:ln>
            <a:noFill/>
          </a:ln>
          <a:extLst>
            <a:ext uri="{91240B29-F687-4F45-9708-019B960494DF}">
              <a14:hiddenLine xmlns:a14="http://schemas.microsoft.com/office/drawing/2010/main" w="57150">
                <a:solidFill>
                  <a:srgbClr val="000000"/>
                </a:solidFill>
                <a:prstDash val="lgDashDotDot"/>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spcBef>
                <a:spcPct val="0"/>
              </a:spcBef>
              <a:buClrTx/>
              <a:buFontTx/>
              <a:buNone/>
            </a:pPr>
            <a:r>
              <a:rPr lang="en-US" altLang="en-US" sz="2000" b="0"/>
              <a:t>Exclusionary Access Strategies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E737A3C7-B291-438A-B495-7E7E4C277B63}" type="slidenum">
              <a:rPr lang="en-US" altLang="en-US" sz="1400" b="0"/>
              <a:pPr/>
              <a:t>23</a:t>
            </a:fld>
            <a:endParaRPr lang="en-US" altLang="en-US" sz="1400" b="0"/>
          </a:p>
        </p:txBody>
      </p:sp>
      <p:sp>
        <p:nvSpPr>
          <p:cNvPr id="54275" name="Rectangle 6"/>
          <p:cNvSpPr>
            <a:spLocks noChangeArrowheads="1"/>
          </p:cNvSpPr>
          <p:nvPr/>
        </p:nvSpPr>
        <p:spPr bwMode="auto">
          <a:xfrm>
            <a:off x="729085" y="266700"/>
            <a:ext cx="7543800" cy="1143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4276" name="AutoShape 5"/>
          <p:cNvSpPr>
            <a:spLocks noChangeArrowheads="1"/>
          </p:cNvSpPr>
          <p:nvPr/>
        </p:nvSpPr>
        <p:spPr bwMode="auto">
          <a:xfrm rot="-5478094">
            <a:off x="1690688" y="-190500"/>
            <a:ext cx="5943600" cy="8153400"/>
          </a:xfrm>
          <a:prstGeom prst="parallelogram">
            <a:avLst>
              <a:gd name="adj" fmla="val 25000"/>
            </a:avLst>
          </a:prstGeom>
          <a:solidFill>
            <a:srgbClr val="EDDB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4277" name="AutoShape 4"/>
          <p:cNvSpPr>
            <a:spLocks noChangeArrowheads="1"/>
          </p:cNvSpPr>
          <p:nvPr/>
        </p:nvSpPr>
        <p:spPr bwMode="auto">
          <a:xfrm>
            <a:off x="76200" y="1066800"/>
            <a:ext cx="8991600" cy="5562600"/>
          </a:xfrm>
          <a:prstGeom prst="parallelogram">
            <a:avLst>
              <a:gd name="adj" fmla="val 40411"/>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54278" name="Rectangle 3"/>
          <p:cNvSpPr>
            <a:spLocks noGrp="1" noChangeArrowheads="1"/>
          </p:cNvSpPr>
          <p:nvPr>
            <p:ph type="body" idx="1"/>
          </p:nvPr>
        </p:nvSpPr>
        <p:spPr>
          <a:xfrm>
            <a:off x="609600" y="533400"/>
            <a:ext cx="7772400" cy="5905500"/>
          </a:xfrm>
        </p:spPr>
        <p:txBody>
          <a:bodyPr/>
          <a:lstStyle/>
          <a:p>
            <a:pPr marL="457200" indent="-457200" algn="l">
              <a:buFont typeface="Arial" panose="020B0604020202020204" pitchFamily="34" charset="0"/>
              <a:buChar char="•"/>
            </a:pPr>
            <a:r>
              <a:rPr lang="en-US" altLang="en-US" sz="2400" dirty="0"/>
              <a:t>I am NOT going to read these slides. Nor will I ask anyone else to do so.</a:t>
            </a:r>
          </a:p>
          <a:p>
            <a:pPr marL="457200" indent="-457200" algn="l">
              <a:buFont typeface="Arial" panose="020B0604020202020204" pitchFamily="34" charset="0"/>
              <a:buChar char="•"/>
            </a:pPr>
            <a:r>
              <a:rPr lang="en-US" altLang="en-US" sz="2400" dirty="0"/>
              <a:t>I will flash my way through them to fast to read them.</a:t>
            </a:r>
          </a:p>
          <a:p>
            <a:pPr marL="457200" indent="-457200" algn="l">
              <a:buFont typeface="Arial" panose="020B0604020202020204" pitchFamily="34" charset="0"/>
              <a:buChar char="•"/>
            </a:pPr>
            <a:r>
              <a:rPr lang="en-US" altLang="en-US" sz="2400" dirty="0"/>
              <a:t>Read them at home.</a:t>
            </a:r>
          </a:p>
          <a:p>
            <a:pPr marL="457200" indent="-457200" algn="l">
              <a:buFont typeface="Arial" panose="020B0604020202020204" pitchFamily="34" charset="0"/>
              <a:buChar char="•"/>
            </a:pPr>
            <a:r>
              <a:rPr lang="en-US" altLang="en-US" sz="2400" dirty="0"/>
              <a:t>I have one simple message: “disability studies is NOT simple.</a:t>
            </a:r>
          </a:p>
          <a:p>
            <a:pPr marL="457200" indent="-457200" algn="l">
              <a:buFont typeface="Arial" panose="020B0604020202020204" pitchFamily="34" charset="0"/>
              <a:buChar char="•"/>
            </a:pPr>
            <a:r>
              <a:rPr lang="en-US" altLang="en-US" sz="2400" dirty="0"/>
              <a:t>Try to count how many models of disability I breeze through.</a:t>
            </a:r>
          </a:p>
          <a:p>
            <a:pPr marL="457200" indent="-457200" algn="l">
              <a:buFont typeface="Arial" panose="020B0604020202020204" pitchFamily="34" charset="0"/>
              <a:buChar char="•"/>
            </a:pPr>
            <a:r>
              <a:rPr lang="en-US" altLang="en-US" sz="2400" dirty="0"/>
              <a:t>Think past right and wrong. Each model serves a purpose for some inquiry.</a:t>
            </a:r>
          </a:p>
          <a:p>
            <a:pPr marL="457200" indent="-457200" algn="l">
              <a:buFont typeface="Arial" panose="020B0604020202020204" pitchFamily="34" charset="0"/>
              <a:buChar char="•"/>
            </a:pPr>
            <a:r>
              <a:rPr lang="en-US" altLang="en-US" sz="2400" dirty="0"/>
              <a:t>Please go home thinking this is more complicated than you realized.</a:t>
            </a:r>
          </a:p>
          <a:p>
            <a:pPr marL="457200" indent="-457200" algn="l">
              <a:buFont typeface="Arial" panose="020B0604020202020204" pitchFamily="34" charset="0"/>
              <a:buChar char="•"/>
            </a:pPr>
            <a:r>
              <a:rPr lang="en-US" altLang="en-US" sz="2400" dirty="0"/>
              <a:t>Think about how universal design can never really be universal or designed.</a:t>
            </a:r>
          </a:p>
          <a:p>
            <a:endParaRPr lang="en-US" altLang="en-US" sz="18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E06C05BA-759F-46D0-BABB-FE326284DE93}" type="slidenum">
              <a:rPr lang="en-US" altLang="en-US" sz="1400" b="0"/>
              <a:pPr/>
              <a:t>3</a:t>
            </a:fld>
            <a:endParaRPr lang="en-US" altLang="en-US" sz="1400" b="0"/>
          </a:p>
        </p:txBody>
      </p:sp>
      <p:sp>
        <p:nvSpPr>
          <p:cNvPr id="3075" name="AutoShape 2"/>
          <p:cNvSpPr>
            <a:spLocks noChangeArrowheads="1"/>
          </p:cNvSpPr>
          <p:nvPr/>
        </p:nvSpPr>
        <p:spPr bwMode="auto">
          <a:xfrm>
            <a:off x="76200" y="1371600"/>
            <a:ext cx="8915400" cy="5105400"/>
          </a:xfrm>
          <a:prstGeom prst="parallelogram">
            <a:avLst>
              <a:gd name="adj" fmla="val 43657"/>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3076" name="Rectangle 4"/>
          <p:cNvSpPr>
            <a:spLocks noGrp="1" noChangeArrowheads="1"/>
          </p:cNvSpPr>
          <p:nvPr>
            <p:ph type="title"/>
          </p:nvPr>
        </p:nvSpPr>
        <p:spPr>
          <a:xfrm>
            <a:off x="685800" y="304800"/>
            <a:ext cx="7696200" cy="1143000"/>
          </a:xfrm>
          <a:solidFill>
            <a:srgbClr val="DDDDDD"/>
          </a:solidFill>
        </p:spPr>
        <p:txBody>
          <a:bodyPr/>
          <a:lstStyle/>
          <a:p>
            <a:r>
              <a:rPr lang="en-US" altLang="en-US">
                <a:latin typeface="Arial" charset="0"/>
              </a:rPr>
              <a:t>Goals of this Project</a:t>
            </a:r>
            <a:endParaRPr lang="en-US" altLang="en-US"/>
          </a:p>
        </p:txBody>
      </p:sp>
      <p:sp>
        <p:nvSpPr>
          <p:cNvPr id="3077" name="Rectangle 5"/>
          <p:cNvSpPr>
            <a:spLocks noGrp="1" noChangeArrowheads="1"/>
          </p:cNvSpPr>
          <p:nvPr>
            <p:ph type="body" idx="1"/>
          </p:nvPr>
        </p:nvSpPr>
        <p:spPr>
          <a:xfrm>
            <a:off x="838200" y="1447800"/>
            <a:ext cx="7924800" cy="4648200"/>
          </a:xfrm>
        </p:spPr>
        <p:txBody>
          <a:bodyPr/>
          <a:lstStyle/>
          <a:p>
            <a:pPr marL="917575" lvl="1" indent="-460375">
              <a:lnSpc>
                <a:spcPct val="80000"/>
              </a:lnSpc>
              <a:spcBef>
                <a:spcPct val="60000"/>
              </a:spcBef>
            </a:pPr>
            <a:r>
              <a:rPr lang="en-US" altLang="en-US" sz="2800" b="0" dirty="0"/>
              <a:t>To assert the inherent value of human difference.</a:t>
            </a:r>
          </a:p>
          <a:p>
            <a:pPr marL="917575" lvl="1" indent="-460375">
              <a:lnSpc>
                <a:spcPct val="80000"/>
              </a:lnSpc>
              <a:spcBef>
                <a:spcPct val="60000"/>
              </a:spcBef>
            </a:pPr>
            <a:r>
              <a:rPr lang="en-US" altLang="en-US" sz="2800" b="0" dirty="0"/>
              <a:t> To create a model that enables us to recognize, map, and analyze disability oppression in diverse cultures </a:t>
            </a:r>
          </a:p>
          <a:p>
            <a:pPr marL="917575" lvl="1" indent="-460375">
              <a:lnSpc>
                <a:spcPct val="80000"/>
              </a:lnSpc>
              <a:spcBef>
                <a:spcPct val="60000"/>
              </a:spcBef>
            </a:pPr>
            <a:r>
              <a:rPr lang="en-US" altLang="en-US" sz="2800" b="0" dirty="0"/>
              <a:t>to develop our model incorporating sociopolitical, cultural, ecological, and existential-phenomenological theories of impairment-disability </a:t>
            </a:r>
          </a:p>
          <a:p>
            <a:pPr marL="917575" lvl="1" indent="-460375">
              <a:lnSpc>
                <a:spcPct val="80000"/>
              </a:lnSpc>
              <a:spcBef>
                <a:spcPct val="60000"/>
              </a:spcBef>
            </a:pPr>
            <a:r>
              <a:rPr lang="en-US" altLang="en-US" sz="2800" b="0" dirty="0"/>
              <a:t>to create a processual, temporal, spatial, and contextual model of impairment-disability</a:t>
            </a:r>
          </a:p>
          <a:p>
            <a:pPr marL="917575" lvl="1" indent="-460375" algn="ctr">
              <a:lnSpc>
                <a:spcPct val="90000"/>
              </a:lnSpc>
              <a:buFontTx/>
              <a:buNone/>
            </a:pPr>
            <a:endParaRPr lang="en-US" altLang="en-US" b="0" dirty="0"/>
          </a:p>
          <a:p>
            <a:pPr marL="917575" lvl="1" indent="-460375" algn="ctr">
              <a:lnSpc>
                <a:spcPct val="90000"/>
              </a:lnSpc>
              <a:buFontTx/>
              <a:buNone/>
            </a:pPr>
            <a:endParaRPr lang="en-US" altLang="en-US" sz="2800" b="0" dirty="0"/>
          </a:p>
          <a:p>
            <a:pPr>
              <a:lnSpc>
                <a:spcPct val="90000"/>
              </a:lnSpc>
            </a:pPr>
            <a:endParaRPr lang="en-US" altLang="en-US" sz="3200" b="0" dirty="0"/>
          </a:p>
          <a:p>
            <a:pPr>
              <a:lnSpc>
                <a:spcPct val="90000"/>
              </a:lnSpc>
            </a:pPr>
            <a:endParaRPr lang="en-US" altLang="en-US" sz="32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D565237-8323-40A9-9346-74DA1E02847B}" type="slidenum">
              <a:rPr lang="en-US" altLang="en-US" sz="1400" b="0"/>
              <a:pPr/>
              <a:t>4</a:t>
            </a:fld>
            <a:endParaRPr lang="en-US" altLang="en-US" sz="1400" b="0"/>
          </a:p>
        </p:txBody>
      </p:sp>
      <p:sp>
        <p:nvSpPr>
          <p:cNvPr id="4099" name="AutoShape 7"/>
          <p:cNvSpPr>
            <a:spLocks noChangeArrowheads="1"/>
          </p:cNvSpPr>
          <p:nvPr/>
        </p:nvSpPr>
        <p:spPr bwMode="auto">
          <a:xfrm>
            <a:off x="228600" y="304800"/>
            <a:ext cx="8534400" cy="1295400"/>
          </a:xfrm>
          <a:prstGeom prst="parallelogram">
            <a:avLst>
              <a:gd name="adj" fmla="val 164706"/>
            </a:avLst>
          </a:prstGeom>
          <a:solidFill>
            <a:srgbClr val="FFFFA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4100" name="AutoShape 6"/>
          <p:cNvSpPr>
            <a:spLocks noChangeArrowheads="1"/>
          </p:cNvSpPr>
          <p:nvPr/>
        </p:nvSpPr>
        <p:spPr bwMode="auto">
          <a:xfrm>
            <a:off x="152400" y="1905000"/>
            <a:ext cx="8763000" cy="4648200"/>
          </a:xfrm>
          <a:prstGeom prst="parallelogram">
            <a:avLst>
              <a:gd name="adj" fmla="val 47131"/>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4101" name="Rectangle 2"/>
          <p:cNvSpPr>
            <a:spLocks noGrp="1" noChangeArrowheads="1"/>
          </p:cNvSpPr>
          <p:nvPr>
            <p:ph type="title"/>
          </p:nvPr>
        </p:nvSpPr>
        <p:spPr/>
        <p:txBody>
          <a:bodyPr/>
          <a:lstStyle/>
          <a:p>
            <a:r>
              <a:rPr lang="en-US" altLang="en-US" sz="4400"/>
              <a:t>Impairment     Disability</a:t>
            </a:r>
          </a:p>
        </p:txBody>
      </p:sp>
      <p:sp>
        <p:nvSpPr>
          <p:cNvPr id="4102" name="Rectangle 3"/>
          <p:cNvSpPr>
            <a:spLocks noGrp="1" noChangeArrowheads="1"/>
          </p:cNvSpPr>
          <p:nvPr>
            <p:ph type="body" idx="1"/>
          </p:nvPr>
        </p:nvSpPr>
        <p:spPr/>
        <p:txBody>
          <a:bodyPr/>
          <a:lstStyle/>
          <a:p>
            <a:r>
              <a:rPr lang="en-US" altLang="en-US">
                <a:latin typeface="Arial" charset="0"/>
              </a:rPr>
              <a:t>Why the hyphen?</a:t>
            </a:r>
            <a:endParaRPr lang="en-US" altLang="en-US"/>
          </a:p>
          <a:p>
            <a:pPr lvl="1">
              <a:spcBef>
                <a:spcPct val="50000"/>
              </a:spcBef>
            </a:pPr>
            <a:r>
              <a:rPr lang="en-US" altLang="en-US" sz="2800" b="0"/>
              <a:t>to problematize anthropologists’ prior use of these terms</a:t>
            </a:r>
          </a:p>
          <a:p>
            <a:pPr lvl="1">
              <a:spcBef>
                <a:spcPct val="50000"/>
              </a:spcBef>
            </a:pPr>
            <a:r>
              <a:rPr lang="en-US" altLang="en-US" sz="2800" b="0"/>
              <a:t>to highlight the processual nature of the relationship between these and other terms in our model</a:t>
            </a:r>
          </a:p>
          <a:p>
            <a:pPr lvl="1">
              <a:spcBef>
                <a:spcPct val="50000"/>
              </a:spcBef>
            </a:pPr>
            <a:r>
              <a:rPr lang="en-US" altLang="en-US" sz="2800" b="0"/>
              <a:t>to stress the need for analytical specificity within this process</a:t>
            </a:r>
            <a:endParaRPr lang="en-US" altLang="en-US" sz="1800"/>
          </a:p>
          <a:p>
            <a:endParaRPr lang="en-US" altLang="en-US"/>
          </a:p>
        </p:txBody>
      </p:sp>
      <p:sp>
        <p:nvSpPr>
          <p:cNvPr id="4103" name="Line 5"/>
          <p:cNvSpPr>
            <a:spLocks noChangeShapeType="1"/>
          </p:cNvSpPr>
          <p:nvPr/>
        </p:nvSpPr>
        <p:spPr bwMode="auto">
          <a:xfrm>
            <a:off x="4572000" y="1219200"/>
            <a:ext cx="533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D565237-8323-40A9-9346-74DA1E02847B}" type="slidenum">
              <a:rPr lang="en-US" altLang="en-US" sz="1400" b="0"/>
              <a:pPr/>
              <a:t>5</a:t>
            </a:fld>
            <a:endParaRPr lang="en-US" altLang="en-US" sz="1400" b="0"/>
          </a:p>
        </p:txBody>
      </p:sp>
      <p:sp>
        <p:nvSpPr>
          <p:cNvPr id="4099" name="AutoShape 7"/>
          <p:cNvSpPr>
            <a:spLocks noChangeArrowheads="1"/>
          </p:cNvSpPr>
          <p:nvPr/>
        </p:nvSpPr>
        <p:spPr bwMode="auto">
          <a:xfrm>
            <a:off x="228600" y="304800"/>
            <a:ext cx="8534400" cy="1295400"/>
          </a:xfrm>
          <a:prstGeom prst="parallelogram">
            <a:avLst>
              <a:gd name="adj" fmla="val 164706"/>
            </a:avLst>
          </a:prstGeom>
          <a:solidFill>
            <a:srgbClr val="FFFFA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4100" name="AutoShape 6"/>
          <p:cNvSpPr>
            <a:spLocks noChangeArrowheads="1"/>
          </p:cNvSpPr>
          <p:nvPr/>
        </p:nvSpPr>
        <p:spPr bwMode="auto">
          <a:xfrm>
            <a:off x="152400" y="1905000"/>
            <a:ext cx="8763000" cy="4648200"/>
          </a:xfrm>
          <a:prstGeom prst="parallelogram">
            <a:avLst>
              <a:gd name="adj" fmla="val 47131"/>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4101" name="Rectangle 2"/>
          <p:cNvSpPr>
            <a:spLocks noGrp="1" noChangeArrowheads="1"/>
          </p:cNvSpPr>
          <p:nvPr>
            <p:ph type="title"/>
          </p:nvPr>
        </p:nvSpPr>
        <p:spPr/>
        <p:txBody>
          <a:bodyPr/>
          <a:lstStyle/>
          <a:p>
            <a:r>
              <a:rPr lang="en-US" altLang="en-US" sz="4400" dirty="0"/>
              <a:t>How we understand Disability Models</a:t>
            </a:r>
          </a:p>
        </p:txBody>
      </p:sp>
      <p:sp>
        <p:nvSpPr>
          <p:cNvPr id="4102" name="Rectangle 3"/>
          <p:cNvSpPr>
            <a:spLocks noGrp="1" noChangeArrowheads="1"/>
          </p:cNvSpPr>
          <p:nvPr>
            <p:ph type="body" idx="1"/>
          </p:nvPr>
        </p:nvSpPr>
        <p:spPr>
          <a:xfrm>
            <a:off x="228600" y="1981200"/>
            <a:ext cx="8153400" cy="4114800"/>
          </a:xfrm>
        </p:spPr>
        <p:txBody>
          <a:bodyPr/>
          <a:lstStyle/>
          <a:p>
            <a:pPr marL="457200" indent="-457200">
              <a:buFont typeface="Arial" panose="020B0604020202020204" pitchFamily="34" charset="0"/>
              <a:buChar char="•"/>
            </a:pPr>
            <a:r>
              <a:rPr lang="en-US" altLang="en-US" dirty="0"/>
              <a:t>Disability Studies is a new field of study.</a:t>
            </a:r>
          </a:p>
          <a:p>
            <a:pPr marL="457200" indent="-457200">
              <a:buFont typeface="Arial" panose="020B0604020202020204" pitchFamily="34" charset="0"/>
              <a:buChar char="•"/>
            </a:pPr>
            <a:r>
              <a:rPr lang="en-US" altLang="en-US" dirty="0"/>
              <a:t>Not everything about disability is disability studies.</a:t>
            </a:r>
          </a:p>
          <a:p>
            <a:pPr marL="457200" indent="-457200">
              <a:buFont typeface="Arial" panose="020B0604020202020204" pitchFamily="34" charset="0"/>
              <a:buChar char="•"/>
            </a:pPr>
            <a:r>
              <a:rPr lang="en-US" altLang="en-US" dirty="0"/>
              <a:t>If it were, disability studies would not be new.</a:t>
            </a:r>
          </a:p>
          <a:p>
            <a:pPr marL="457200" indent="-457200">
              <a:buFont typeface="Arial" panose="020B0604020202020204" pitchFamily="34" charset="0"/>
              <a:buChar char="•"/>
            </a:pPr>
            <a:r>
              <a:rPr lang="en-US" altLang="en-US" dirty="0"/>
              <a:t>Models are how we talk about disability within disability studies.</a:t>
            </a:r>
          </a:p>
          <a:p>
            <a:pPr marL="457200" indent="-457200">
              <a:buFont typeface="Arial" panose="020B0604020202020204" pitchFamily="34" charset="0"/>
              <a:buChar char="•"/>
            </a:pPr>
            <a:r>
              <a:rPr lang="en-US" altLang="en-US" dirty="0"/>
              <a:t>We can learn by the negative case, critiquing work on disability that is NOT disability studies.</a:t>
            </a:r>
          </a:p>
          <a:p>
            <a:pPr marL="457200" indent="-457200">
              <a:buFont typeface="Arial" panose="020B0604020202020204" pitchFamily="34" charset="0"/>
              <a:buChar char="•"/>
            </a:pPr>
            <a:r>
              <a:rPr lang="en-US" altLang="en-US" dirty="0"/>
              <a:t>But, we learn more by promoting fully fleshed disability studies.</a:t>
            </a:r>
          </a:p>
          <a:p>
            <a:endParaRPr lang="en-US" altLang="en-US" dirty="0"/>
          </a:p>
        </p:txBody>
      </p:sp>
    </p:spTree>
    <p:extLst>
      <p:ext uri="{BB962C8B-B14F-4D97-AF65-F5344CB8AC3E}">
        <p14:creationId xmlns:p14="http://schemas.microsoft.com/office/powerpoint/2010/main" val="108915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592B27CC-815E-4526-AC7F-93B2E89CC5C8}" type="slidenum">
              <a:rPr lang="en-US" altLang="en-US" sz="1400" b="0"/>
              <a:pPr/>
              <a:t>6</a:t>
            </a:fld>
            <a:endParaRPr lang="en-US" altLang="en-US" sz="1400" b="0"/>
          </a:p>
        </p:txBody>
      </p:sp>
      <p:sp>
        <p:nvSpPr>
          <p:cNvPr id="5123" name="AutoShape 3"/>
          <p:cNvSpPr>
            <a:spLocks noChangeArrowheads="1"/>
          </p:cNvSpPr>
          <p:nvPr/>
        </p:nvSpPr>
        <p:spPr bwMode="auto">
          <a:xfrm>
            <a:off x="152400" y="990600"/>
            <a:ext cx="8915400" cy="5181600"/>
          </a:xfrm>
          <a:prstGeom prst="parallelogram">
            <a:avLst>
              <a:gd name="adj" fmla="val 43015"/>
            </a:avLst>
          </a:prstGeom>
          <a:solidFill>
            <a:srgbClr val="FFFFA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pPr algn="ctr"/>
            <a:endParaRPr lang="en-US" altLang="en-US" sz="1800"/>
          </a:p>
        </p:txBody>
      </p:sp>
      <p:sp>
        <p:nvSpPr>
          <p:cNvPr id="5124" name="Rectangle 2"/>
          <p:cNvSpPr>
            <a:spLocks noGrp="1" noChangeArrowheads="1"/>
          </p:cNvSpPr>
          <p:nvPr>
            <p:ph type="title"/>
          </p:nvPr>
        </p:nvSpPr>
        <p:spPr>
          <a:xfrm>
            <a:off x="533400" y="1295400"/>
            <a:ext cx="7848600" cy="3352800"/>
          </a:xfrm>
        </p:spPr>
        <p:txBody>
          <a:bodyPr/>
          <a:lstStyle/>
          <a:p>
            <a:r>
              <a:rPr lang="en-US" altLang="en-US" sz="4800"/>
              <a:t>Review and Critique of Models and Theories of Impairment-Disability</a:t>
            </a:r>
            <a:endParaRPr lang="en-US" altLang="en-US" sz="3600">
              <a:latin typeface="Arial" charset="0"/>
            </a:endParaRPr>
          </a:p>
        </p:txBody>
      </p:sp>
      <p:sp>
        <p:nvSpPr>
          <p:cNvPr id="5125" name="AutoShape 4"/>
          <p:cNvSpPr>
            <a:spLocks noChangeArrowheads="1"/>
          </p:cNvSpPr>
          <p:nvPr/>
        </p:nvSpPr>
        <p:spPr bwMode="auto">
          <a:xfrm>
            <a:off x="4495800" y="4419600"/>
            <a:ext cx="4038600" cy="2057400"/>
          </a:xfrm>
          <a:prstGeom prst="parallelogram">
            <a:avLst>
              <a:gd name="adj" fmla="val 49074"/>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8DDF4A08-F19C-41FC-947A-CA1097B96EEF}" type="slidenum">
              <a:rPr lang="en-US" altLang="en-US" sz="1400" b="0"/>
              <a:pPr/>
              <a:t>7</a:t>
            </a:fld>
            <a:endParaRPr lang="en-US" altLang="en-US" sz="1400" b="0"/>
          </a:p>
        </p:txBody>
      </p:sp>
      <p:sp>
        <p:nvSpPr>
          <p:cNvPr id="6147" name="AutoShape 6"/>
          <p:cNvSpPr>
            <a:spLocks noChangeArrowheads="1"/>
          </p:cNvSpPr>
          <p:nvPr/>
        </p:nvSpPr>
        <p:spPr bwMode="auto">
          <a:xfrm rot="5400000">
            <a:off x="1257300" y="-495300"/>
            <a:ext cx="6172200" cy="8229600"/>
          </a:xfrm>
          <a:prstGeom prst="parallelogram">
            <a:avLst>
              <a:gd name="adj" fmla="val 25000"/>
            </a:avLst>
          </a:prstGeom>
          <a:solidFill>
            <a:srgbClr val="F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6148" name="Rectangle 4"/>
          <p:cNvSpPr>
            <a:spLocks noChangeArrowheads="1"/>
          </p:cNvSpPr>
          <p:nvPr/>
        </p:nvSpPr>
        <p:spPr bwMode="auto">
          <a:xfrm>
            <a:off x="457200" y="152400"/>
            <a:ext cx="8153400" cy="9906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6149" name="Rectangle 2"/>
          <p:cNvSpPr>
            <a:spLocks noGrp="1" noChangeArrowheads="1"/>
          </p:cNvSpPr>
          <p:nvPr>
            <p:ph type="title"/>
          </p:nvPr>
        </p:nvSpPr>
        <p:spPr>
          <a:xfrm>
            <a:off x="609600" y="304800"/>
            <a:ext cx="7848600" cy="609600"/>
          </a:xfrm>
        </p:spPr>
        <p:txBody>
          <a:bodyPr/>
          <a:lstStyle/>
          <a:p>
            <a:r>
              <a:rPr lang="en-US" altLang="en-US" sz="2800"/>
              <a:t>SOCIOPOLITICAL DISABILITY MODELS</a:t>
            </a:r>
          </a:p>
        </p:txBody>
      </p:sp>
      <p:sp>
        <p:nvSpPr>
          <p:cNvPr id="6150" name="Rectangle 3"/>
          <p:cNvSpPr>
            <a:spLocks noGrp="1" noChangeArrowheads="1"/>
          </p:cNvSpPr>
          <p:nvPr>
            <p:ph type="body" idx="1"/>
          </p:nvPr>
        </p:nvSpPr>
        <p:spPr>
          <a:xfrm>
            <a:off x="533400" y="762000"/>
            <a:ext cx="7772400" cy="5181600"/>
          </a:xfrm>
        </p:spPr>
        <p:txBody>
          <a:bodyPr/>
          <a:lstStyle/>
          <a:p>
            <a:endParaRPr lang="en-US" altLang="en-US" sz="2400" b="0"/>
          </a:p>
          <a:p>
            <a:pPr>
              <a:buSzPct val="75000"/>
            </a:pPr>
            <a:r>
              <a:rPr lang="en-US" altLang="en-US" sz="2000"/>
              <a:t>Independent Living Model (De Jong)</a:t>
            </a:r>
          </a:p>
          <a:p>
            <a:pPr lvl="1">
              <a:spcBef>
                <a:spcPct val="0"/>
              </a:spcBef>
            </a:pPr>
            <a:r>
              <a:rPr lang="en-US" altLang="en-US" sz="1700"/>
              <a:t>states that current sociopolitical structures produce access barriers for and dependency in impaired people resulting in disability</a:t>
            </a:r>
          </a:p>
          <a:p>
            <a:pPr lvl="1">
              <a:spcBef>
                <a:spcPct val="0"/>
              </a:spcBef>
            </a:pPr>
            <a:r>
              <a:rPr lang="en-US" altLang="en-US" sz="1700"/>
              <a:t>is based on a consumer driven movement that fosters autonomy, self-help and the removal of societal barriers and disincentives </a:t>
            </a:r>
          </a:p>
          <a:p>
            <a:r>
              <a:rPr lang="en-US" altLang="en-US" sz="2000"/>
              <a:t>Minority Group Model (Hahn)</a:t>
            </a:r>
          </a:p>
          <a:p>
            <a:pPr lvl="1">
              <a:spcBef>
                <a:spcPct val="0"/>
              </a:spcBef>
            </a:pPr>
            <a:r>
              <a:rPr lang="en-US" altLang="en-US" sz="1700"/>
              <a:t>describes how current sociopolitical structures produce access barriers for and discrimination against impaired people resulting in disability</a:t>
            </a:r>
          </a:p>
          <a:p>
            <a:pPr lvl="1">
              <a:spcBef>
                <a:spcPct val="0"/>
              </a:spcBef>
            </a:pPr>
            <a:r>
              <a:rPr lang="en-US" altLang="en-US" sz="1700"/>
              <a:t>is  motivated by a political and research strategy used to counter discrimination and advocate for civil rights</a:t>
            </a:r>
            <a:r>
              <a:rPr lang="en-US" altLang="en-US" sz="1800"/>
              <a:t> </a:t>
            </a:r>
          </a:p>
          <a:p>
            <a:r>
              <a:rPr lang="en-US" altLang="en-US" sz="2000"/>
              <a:t>British Social Model (Oliver)</a:t>
            </a:r>
          </a:p>
          <a:p>
            <a:pPr lvl="1">
              <a:spcBef>
                <a:spcPct val="0"/>
              </a:spcBef>
            </a:pPr>
            <a:r>
              <a:rPr lang="en-US" altLang="en-US" sz="1700"/>
              <a:t>sees the historical convergence of industrialization and capitalism as restricting impaired people’s access to material and social goods, which results in their economic dependency and creates the category of disability</a:t>
            </a:r>
          </a:p>
          <a:p>
            <a:pPr lvl="1">
              <a:spcBef>
                <a:spcPct val="0"/>
              </a:spcBef>
            </a:pPr>
            <a:r>
              <a:rPr lang="en-US" altLang="en-US" sz="1700"/>
              <a:t>is motivated by a political and research strategy used to combat socioeconomic oppression and to transform the material structures that marginalize and devalue the capabilities of impaired people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A751ADE8-3AE0-427E-A5F8-D5C228C643E4}" type="slidenum">
              <a:rPr lang="en-US" altLang="en-US" sz="1400" b="0"/>
              <a:pPr/>
              <a:t>8</a:t>
            </a:fld>
            <a:endParaRPr lang="en-US" altLang="en-US" sz="1400" b="0"/>
          </a:p>
        </p:txBody>
      </p:sp>
      <p:sp>
        <p:nvSpPr>
          <p:cNvPr id="7171" name="AutoShape 4"/>
          <p:cNvSpPr>
            <a:spLocks noChangeArrowheads="1"/>
          </p:cNvSpPr>
          <p:nvPr/>
        </p:nvSpPr>
        <p:spPr bwMode="auto">
          <a:xfrm>
            <a:off x="152400" y="1447800"/>
            <a:ext cx="8839200" cy="5257800"/>
          </a:xfrm>
          <a:prstGeom prst="parallelogram">
            <a:avLst>
              <a:gd name="adj" fmla="val 42029"/>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7172" name="Rectangle 2"/>
          <p:cNvSpPr>
            <a:spLocks noGrp="1" noChangeArrowheads="1"/>
          </p:cNvSpPr>
          <p:nvPr>
            <p:ph type="title"/>
          </p:nvPr>
        </p:nvSpPr>
        <p:spPr>
          <a:xfrm>
            <a:off x="152400" y="381000"/>
            <a:ext cx="8305800" cy="1066800"/>
          </a:xfrm>
          <a:solidFill>
            <a:srgbClr val="FFDFDF"/>
          </a:solidFill>
        </p:spPr>
        <p:txBody>
          <a:bodyPr/>
          <a:lstStyle/>
          <a:p>
            <a:r>
              <a:rPr lang="en-US" altLang="en-US"/>
              <a:t>Theories of Impairment    Disability</a:t>
            </a:r>
          </a:p>
        </p:txBody>
      </p:sp>
      <p:sp>
        <p:nvSpPr>
          <p:cNvPr id="7173" name="Rectangle 3"/>
          <p:cNvSpPr>
            <a:spLocks noGrp="1" noChangeArrowheads="1"/>
          </p:cNvSpPr>
          <p:nvPr>
            <p:ph type="body" idx="1"/>
          </p:nvPr>
        </p:nvSpPr>
        <p:spPr>
          <a:xfrm>
            <a:off x="533400" y="1143000"/>
            <a:ext cx="7924800" cy="5486400"/>
          </a:xfrm>
        </p:spPr>
        <p:txBody>
          <a:bodyPr/>
          <a:lstStyle/>
          <a:p>
            <a:endParaRPr lang="en-US" altLang="en-US" sz="1800"/>
          </a:p>
          <a:p>
            <a:r>
              <a:rPr lang="en-US" altLang="en-US">
                <a:latin typeface="Arial" charset="0"/>
              </a:rPr>
              <a:t>Postmodern Theory</a:t>
            </a:r>
            <a:endParaRPr lang="en-US" altLang="en-US" sz="1800"/>
          </a:p>
          <a:p>
            <a:pPr lvl="1"/>
            <a:r>
              <a:rPr lang="en-US" altLang="en-US" sz="2000"/>
              <a:t> </a:t>
            </a:r>
            <a:r>
              <a:rPr lang="en-US" altLang="en-US">
                <a:latin typeface="Arial" charset="0"/>
              </a:rPr>
              <a:t>Scott-Hill (Corker) and Shakespeare</a:t>
            </a:r>
            <a:r>
              <a:rPr lang="en-US" altLang="en-US"/>
              <a:t>	</a:t>
            </a:r>
            <a:endParaRPr lang="en-US" altLang="en-US" sz="2000" b="0"/>
          </a:p>
          <a:p>
            <a:pPr lvl="2"/>
            <a:r>
              <a:rPr lang="en-US" altLang="en-US"/>
              <a:t>see disability as constructed via discursive practices</a:t>
            </a:r>
          </a:p>
          <a:p>
            <a:pPr lvl="2"/>
            <a:r>
              <a:rPr lang="en-US" altLang="en-US"/>
              <a:t>add a discursive theory of communication to the current materialistic focus on structure</a:t>
            </a:r>
          </a:p>
          <a:p>
            <a:pPr lvl="2"/>
            <a:r>
              <a:rPr lang="en-US" altLang="en-US"/>
              <a:t>perceives disability identity as fluid and its boundaries dependent on context and the dynamic interaction of other self-identities</a:t>
            </a:r>
          </a:p>
          <a:p>
            <a:pPr lvl="2"/>
            <a:r>
              <a:rPr lang="en-US" altLang="en-US"/>
              <a:t>emphasizes a dialogic relation between impairment and disability (not an analytical privileging of one over the other)</a:t>
            </a:r>
            <a:endParaRPr lang="en-US" altLang="en-US" sz="2000"/>
          </a:p>
        </p:txBody>
      </p:sp>
      <p:sp>
        <p:nvSpPr>
          <p:cNvPr id="7174" name="Line 5"/>
          <p:cNvSpPr>
            <a:spLocks noChangeShapeType="1"/>
          </p:cNvSpPr>
          <p:nvPr/>
        </p:nvSpPr>
        <p:spPr bwMode="auto">
          <a:xfrm>
            <a:off x="5638800" y="990600"/>
            <a:ext cx="457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fld id="{5EAE4B41-493E-4DA6-822A-E59CEAB27567}" type="slidenum">
              <a:rPr lang="en-US" altLang="en-US" sz="1400" b="0"/>
              <a:pPr/>
              <a:t>9</a:t>
            </a:fld>
            <a:endParaRPr lang="en-US" altLang="en-US" sz="1400" b="0"/>
          </a:p>
        </p:txBody>
      </p:sp>
      <p:sp>
        <p:nvSpPr>
          <p:cNvPr id="8195" name="AutoShape 5"/>
          <p:cNvSpPr>
            <a:spLocks noChangeArrowheads="1"/>
          </p:cNvSpPr>
          <p:nvPr/>
        </p:nvSpPr>
        <p:spPr bwMode="auto">
          <a:xfrm>
            <a:off x="152400" y="990600"/>
            <a:ext cx="8839200" cy="5486400"/>
          </a:xfrm>
          <a:prstGeom prst="parallelogram">
            <a:avLst>
              <a:gd name="adj" fmla="val 40278"/>
            </a:avLst>
          </a:prstGeom>
          <a:solidFill>
            <a:srgbClr val="EBEB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8196" name="Rectangle 4"/>
          <p:cNvSpPr>
            <a:spLocks noChangeArrowheads="1"/>
          </p:cNvSpPr>
          <p:nvPr/>
        </p:nvSpPr>
        <p:spPr bwMode="auto">
          <a:xfrm>
            <a:off x="762000" y="152400"/>
            <a:ext cx="7543800" cy="990600"/>
          </a:xfrm>
          <a:prstGeom prst="rect">
            <a:avLst/>
          </a:prstGeom>
          <a:solidFill>
            <a:srgbClr val="BDFF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b="1">
                <a:solidFill>
                  <a:schemeClr val="tx1"/>
                </a:solidFill>
                <a:latin typeface="Times New Roman" charset="0"/>
              </a:defRPr>
            </a:lvl1pPr>
            <a:lvl2pPr marL="742950" indent="-285750">
              <a:defRPr sz="1200" b="1">
                <a:solidFill>
                  <a:schemeClr val="tx1"/>
                </a:solidFill>
                <a:latin typeface="Times New Roman" charset="0"/>
              </a:defRPr>
            </a:lvl2pPr>
            <a:lvl3pPr marL="1143000" indent="-228600">
              <a:defRPr sz="1200" b="1">
                <a:solidFill>
                  <a:schemeClr val="tx1"/>
                </a:solidFill>
                <a:latin typeface="Times New Roman" charset="0"/>
              </a:defRPr>
            </a:lvl3pPr>
            <a:lvl4pPr marL="1600200" indent="-228600">
              <a:defRPr sz="1200" b="1">
                <a:solidFill>
                  <a:schemeClr val="tx1"/>
                </a:solidFill>
                <a:latin typeface="Times New Roman" charset="0"/>
              </a:defRPr>
            </a:lvl4pPr>
            <a:lvl5pPr marL="2057400" indent="-228600">
              <a:defRPr sz="1200" b="1">
                <a:solidFill>
                  <a:schemeClr val="tx1"/>
                </a:solidFill>
                <a:latin typeface="Times New Roman" charset="0"/>
              </a:defRPr>
            </a:lvl5pPr>
            <a:lvl6pPr marL="2514600" indent="-228600" eaLnBrk="0" fontAlgn="base" hangingPunct="0">
              <a:spcBef>
                <a:spcPct val="20000"/>
              </a:spcBef>
              <a:spcAft>
                <a:spcPct val="0"/>
              </a:spcAft>
              <a:buClr>
                <a:srgbClr val="7171FF"/>
              </a:buClr>
              <a:buChar char="◄"/>
              <a:defRPr sz="1200" b="1">
                <a:solidFill>
                  <a:schemeClr val="tx1"/>
                </a:solidFill>
                <a:latin typeface="Times New Roman" charset="0"/>
              </a:defRPr>
            </a:lvl6pPr>
            <a:lvl7pPr marL="2971800" indent="-228600" eaLnBrk="0" fontAlgn="base" hangingPunct="0">
              <a:spcBef>
                <a:spcPct val="20000"/>
              </a:spcBef>
              <a:spcAft>
                <a:spcPct val="0"/>
              </a:spcAft>
              <a:buClr>
                <a:srgbClr val="7171FF"/>
              </a:buClr>
              <a:buChar char="◄"/>
              <a:defRPr sz="1200" b="1">
                <a:solidFill>
                  <a:schemeClr val="tx1"/>
                </a:solidFill>
                <a:latin typeface="Times New Roman" charset="0"/>
              </a:defRPr>
            </a:lvl7pPr>
            <a:lvl8pPr marL="3429000" indent="-228600" eaLnBrk="0" fontAlgn="base" hangingPunct="0">
              <a:spcBef>
                <a:spcPct val="20000"/>
              </a:spcBef>
              <a:spcAft>
                <a:spcPct val="0"/>
              </a:spcAft>
              <a:buClr>
                <a:srgbClr val="7171FF"/>
              </a:buClr>
              <a:buChar char="◄"/>
              <a:defRPr sz="1200" b="1">
                <a:solidFill>
                  <a:schemeClr val="tx1"/>
                </a:solidFill>
                <a:latin typeface="Times New Roman" charset="0"/>
              </a:defRPr>
            </a:lvl8pPr>
            <a:lvl9pPr marL="3886200" indent="-228600" eaLnBrk="0" fontAlgn="base" hangingPunct="0">
              <a:spcBef>
                <a:spcPct val="20000"/>
              </a:spcBef>
              <a:spcAft>
                <a:spcPct val="0"/>
              </a:spcAft>
              <a:buClr>
                <a:srgbClr val="7171FF"/>
              </a:buClr>
              <a:buChar char="◄"/>
              <a:defRPr sz="1200" b="1">
                <a:solidFill>
                  <a:schemeClr val="tx1"/>
                </a:solidFill>
                <a:latin typeface="Times New Roman" charset="0"/>
              </a:defRPr>
            </a:lvl9pPr>
          </a:lstStyle>
          <a:p>
            <a:endParaRPr lang="en-US" altLang="en-US"/>
          </a:p>
        </p:txBody>
      </p:sp>
      <p:sp>
        <p:nvSpPr>
          <p:cNvPr id="8197" name="Rectangle 2"/>
          <p:cNvSpPr>
            <a:spLocks noGrp="1" noChangeArrowheads="1"/>
          </p:cNvSpPr>
          <p:nvPr>
            <p:ph type="title"/>
          </p:nvPr>
        </p:nvSpPr>
        <p:spPr>
          <a:xfrm>
            <a:off x="685800" y="152400"/>
            <a:ext cx="7772400" cy="1143000"/>
          </a:xfrm>
        </p:spPr>
        <p:txBody>
          <a:bodyPr/>
          <a:lstStyle/>
          <a:p>
            <a:r>
              <a:rPr lang="en-US" altLang="en-US" sz="2500"/>
              <a:t>THEORIES OF DISABILITY </a:t>
            </a:r>
            <a:r>
              <a:rPr lang="en-US" altLang="en-US" sz="2800"/>
              <a:t>…continued</a:t>
            </a:r>
          </a:p>
        </p:txBody>
      </p:sp>
      <p:sp>
        <p:nvSpPr>
          <p:cNvPr id="8198" name="Rectangle 3"/>
          <p:cNvSpPr>
            <a:spLocks noGrp="1" noChangeArrowheads="1"/>
          </p:cNvSpPr>
          <p:nvPr>
            <p:ph type="body" idx="1"/>
          </p:nvPr>
        </p:nvSpPr>
        <p:spPr>
          <a:xfrm>
            <a:off x="685800" y="1066800"/>
            <a:ext cx="7924800" cy="5410200"/>
          </a:xfrm>
        </p:spPr>
        <p:txBody>
          <a:bodyPr/>
          <a:lstStyle/>
          <a:p>
            <a:r>
              <a:rPr lang="en-US" altLang="en-US" sz="2400">
                <a:latin typeface="Arial" charset="0"/>
              </a:rPr>
              <a:t>Phenomenological Theories</a:t>
            </a:r>
            <a:endParaRPr lang="en-US" altLang="en-US"/>
          </a:p>
          <a:p>
            <a:pPr lvl="1"/>
            <a:r>
              <a:rPr lang="en-US" altLang="en-US">
                <a:latin typeface="Arial" charset="0"/>
              </a:rPr>
              <a:t>Hughes and Paterson</a:t>
            </a:r>
            <a:endParaRPr lang="en-US" altLang="en-US"/>
          </a:p>
          <a:p>
            <a:pPr lvl="2"/>
            <a:r>
              <a:rPr lang="en-US" altLang="en-US" sz="2000"/>
              <a:t>sees disability as the embodiment of negative cultural perceptions and attitudes</a:t>
            </a:r>
          </a:p>
          <a:p>
            <a:pPr lvl="2"/>
            <a:r>
              <a:rPr lang="en-US" altLang="en-US" sz="2000"/>
              <a:t>perceive impairment as socioculturally constructed</a:t>
            </a:r>
          </a:p>
          <a:p>
            <a:pPr lvl="2"/>
            <a:r>
              <a:rPr lang="en-US" altLang="en-US" sz="2000"/>
              <a:t>posit that the non-disabled structure of embodied contexts of meaning creates disabled people’s social dys-appearance</a:t>
            </a:r>
          </a:p>
          <a:p>
            <a:pPr lvl="2"/>
            <a:r>
              <a:rPr lang="en-US" altLang="en-US" sz="2000"/>
              <a:t>advocate for a cultural-phenomenological restructuring of carnal contexts of meaning along more inclusive lines</a:t>
            </a:r>
          </a:p>
          <a:p>
            <a:pPr lvl="1"/>
            <a:r>
              <a:rPr lang="en-US" altLang="en-US">
                <a:latin typeface="Arial" charset="0"/>
              </a:rPr>
              <a:t>Shuttleworth</a:t>
            </a:r>
            <a:endParaRPr lang="en-US" altLang="en-US"/>
          </a:p>
          <a:p>
            <a:pPr lvl="2"/>
            <a:r>
              <a:rPr lang="en-US" altLang="en-US" sz="2000"/>
              <a:t>posits that embodied sensitivities to certain social situations reveal disability oppression</a:t>
            </a:r>
          </a:p>
          <a:p>
            <a:pPr lvl="2"/>
            <a:r>
              <a:rPr lang="en-US" altLang="en-US" sz="2000"/>
              <a:t>analyzes lived metaphors of embodiment (i.e blocked, trapped) as felt remembrances of past disability oppression/empowerment</a:t>
            </a:r>
          </a:p>
          <a:p>
            <a:pPr lvl="2"/>
            <a:endParaRPr lang="en-US" alt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rgbClr val="7171FF"/>
          </a:buClr>
          <a:buSzTx/>
          <a:buFontTx/>
          <a:buChar char="◄"/>
          <a:tabLst/>
          <a:defRPr kumimoji="0" lang="en-US" sz="12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rgbClr val="7171FF"/>
          </a:buClr>
          <a:buSzTx/>
          <a:buFontTx/>
          <a:buChar char="◄"/>
          <a:tabLst/>
          <a:defRPr kumimoji="0" lang="en-US" sz="1200" b="1"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E:\microsoft office pro\Templates\Blank Presentation.pot</Template>
  <TotalTime>4298</TotalTime>
  <Words>3594</Words>
  <Application>Microsoft Office PowerPoint</Application>
  <PresentationFormat>On-screen Show (4:3)</PresentationFormat>
  <Paragraphs>279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Times New Roman</vt:lpstr>
      <vt:lpstr>Blank Presentation</vt:lpstr>
      <vt:lpstr>A Sociocultural Model of Impairment     Disability©</vt:lpstr>
      <vt:lpstr>PowerPoint Presentation</vt:lpstr>
      <vt:lpstr>Goals of this Project</vt:lpstr>
      <vt:lpstr>Impairment     Disability</vt:lpstr>
      <vt:lpstr>How we understand Disability Models</vt:lpstr>
      <vt:lpstr>Review and Critique of Models and Theories of Impairment-Disability</vt:lpstr>
      <vt:lpstr>SOCIOPOLITICAL DISABILITY MODELS</vt:lpstr>
      <vt:lpstr>Theories of Impairment    Disability</vt:lpstr>
      <vt:lpstr>THEORIES OF DISABILITY …continued</vt:lpstr>
      <vt:lpstr>THEORIES OF DISABILITY …continued</vt:lpstr>
      <vt:lpstr>THEORIES OF DISABILITY …continued</vt:lpstr>
      <vt:lpstr>PowerPoint Presentation</vt:lpstr>
      <vt:lpstr>ANTHROPOLOGICAL APPROACHES TO IMPAIRMENT        DISABILITY</vt:lpstr>
      <vt:lpstr>ANTHROPOLOGICAL APPROACHES TO  IMPAIRMENT        DISABILITY</vt:lpstr>
      <vt:lpstr>CRITIQUE OF ANTHROPOLOGICAL THEORY AND RESEARCH ON DISABILITY</vt:lpstr>
      <vt:lpstr>CRITIQUE OF ANTHROPOLOGICAL THEORY AND RESEARCH ON DISABILITY ….continued</vt:lpstr>
      <vt:lpstr>Sociocultural Model of Impairment    Disability</vt:lpstr>
      <vt:lpstr>Sociocultural Model of Impairment-Disability</vt:lpstr>
      <vt:lpstr>Sociocultural Model of Impairment-Disability:  The Embodied Political Layers</vt:lpstr>
      <vt:lpstr>PowerPoint Presentation</vt:lpstr>
      <vt:lpstr>Cross-Cultural Sociocultural Model of Impairment-Disability: The Structural-Instrumental</vt:lpstr>
      <vt:lpstr>Sociocultural Model of Impairment-Disability in the USA  The Structural-Instrumental</vt:lpstr>
      <vt:lpstr>PowerPoint Presentation</vt:lpstr>
    </vt:vector>
  </TitlesOfParts>
  <Company>DEVVACO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Sociocultural Model of Impairment-Disability</dc:title>
  <dc:creator>Devva Kasnitz</dc:creator>
  <cp:lastModifiedBy>Devva Kasnitz</cp:lastModifiedBy>
  <cp:revision>103</cp:revision>
  <cp:lastPrinted>2003-05-12T10:50:37Z</cp:lastPrinted>
  <dcterms:created xsi:type="dcterms:W3CDTF">2003-04-28T22:08:26Z</dcterms:created>
  <dcterms:modified xsi:type="dcterms:W3CDTF">2024-09-13T01:22:43Z</dcterms:modified>
</cp:coreProperties>
</file>