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7" r:id="rId4"/>
    <p:sldId id="259" r:id="rId5"/>
    <p:sldId id="262" r:id="rId6"/>
    <p:sldId id="260" r:id="rId7"/>
    <p:sldId id="266" r:id="rId8"/>
    <p:sldId id="263" r:id="rId9"/>
    <p:sldId id="261"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31"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89EADF-23EC-4976-8161-806D9CE67E2E}" type="datetimeFigureOut">
              <a:rPr lang="en-IN" smtClean="0"/>
              <a:t>11-04-2021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4CAA2BD3-14E3-45CD-B1FA-7A0BF6588DD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731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9EADF-23EC-4976-8161-806D9CE67E2E}" type="datetimeFigureOut">
              <a:rPr lang="en-IN" smtClean="0"/>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A2BD3-14E3-45CD-B1FA-7A0BF6588DD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3661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9EADF-23EC-4976-8161-806D9CE67E2E}" type="datetimeFigureOut">
              <a:rPr lang="en-IN" smtClean="0"/>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A2BD3-14E3-45CD-B1FA-7A0BF6588DD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290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89EADF-23EC-4976-8161-806D9CE67E2E}" type="datetimeFigureOut">
              <a:rPr lang="en-IN" smtClean="0"/>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A2BD3-14E3-45CD-B1FA-7A0BF6588DD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414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89EADF-23EC-4976-8161-806D9CE67E2E}" type="datetimeFigureOut">
              <a:rPr lang="en-IN" smtClean="0"/>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AA2BD3-14E3-45CD-B1FA-7A0BF6588DD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34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89EADF-23EC-4976-8161-806D9CE67E2E}" type="datetimeFigureOut">
              <a:rPr lang="en-IN" smtClean="0"/>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A2BD3-14E3-45CD-B1FA-7A0BF6588DD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7941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89EADF-23EC-4976-8161-806D9CE67E2E}" type="datetimeFigureOut">
              <a:rPr lang="en-IN" smtClean="0"/>
              <a:t>11-04-2021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AA2BD3-14E3-45CD-B1FA-7A0BF6588DD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089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89EADF-23EC-4976-8161-806D9CE67E2E}" type="datetimeFigureOut">
              <a:rPr lang="en-IN" smtClean="0"/>
              <a:t>11-04-2021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AA2BD3-14E3-45CD-B1FA-7A0BF6588DD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994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9EADF-23EC-4976-8161-806D9CE67E2E}" type="datetimeFigureOut">
              <a:rPr lang="en-IN" smtClean="0"/>
              <a:t>11-04-2021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AA2BD3-14E3-45CD-B1FA-7A0BF6588DD2}" type="slidenum">
              <a:rPr lang="en-IN" smtClean="0"/>
              <a:t>‹#›</a:t>
            </a:fld>
            <a:endParaRPr lang="en-IN"/>
          </a:p>
        </p:txBody>
      </p:sp>
    </p:spTree>
    <p:extLst>
      <p:ext uri="{BB962C8B-B14F-4D97-AF65-F5344CB8AC3E}">
        <p14:creationId xmlns:p14="http://schemas.microsoft.com/office/powerpoint/2010/main" val="393161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89EADF-23EC-4976-8161-806D9CE67E2E}" type="datetimeFigureOut">
              <a:rPr lang="en-IN" smtClean="0"/>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AA2BD3-14E3-45CD-B1FA-7A0BF6588DD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2392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89EADF-23EC-4976-8161-806D9CE67E2E}" type="datetimeFigureOut">
              <a:rPr lang="en-IN" smtClean="0"/>
              <a:t>11-04-2021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CAA2BD3-14E3-45CD-B1FA-7A0BF6588DD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07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89EADF-23EC-4976-8161-806D9CE67E2E}" type="datetimeFigureOut">
              <a:rPr lang="en-IN" smtClean="0"/>
              <a:t>11-04-2021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CAA2BD3-14E3-45CD-B1FA-7A0BF6588DD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4278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82C0-BCA6-45DA-80F2-A058C755F05E}"/>
              </a:ext>
            </a:extLst>
          </p:cNvPr>
          <p:cNvSpPr>
            <a:spLocks noGrp="1"/>
          </p:cNvSpPr>
          <p:nvPr>
            <p:ph type="ctrTitle"/>
          </p:nvPr>
        </p:nvSpPr>
        <p:spPr>
          <a:xfrm>
            <a:off x="718457" y="802298"/>
            <a:ext cx="10935478" cy="2202159"/>
          </a:xfrm>
        </p:spPr>
        <p:txBody>
          <a:bodyPr/>
          <a:lstStyle/>
          <a:p>
            <a:r>
              <a:rPr lang="en-US" dirty="0"/>
              <a:t>HEX WRENCH / ALLEN KEY</a:t>
            </a:r>
            <a:endParaRPr lang="en-IN" dirty="0"/>
          </a:p>
        </p:txBody>
      </p:sp>
      <p:sp>
        <p:nvSpPr>
          <p:cNvPr id="3" name="Subtitle 2">
            <a:extLst>
              <a:ext uri="{FF2B5EF4-FFF2-40B4-BE49-F238E27FC236}">
                <a16:creationId xmlns:a16="http://schemas.microsoft.com/office/drawing/2014/main" id="{D2113B84-AA74-47F2-94FE-5630773F0A1A}"/>
              </a:ext>
            </a:extLst>
          </p:cNvPr>
          <p:cNvSpPr>
            <a:spLocks noGrp="1"/>
          </p:cNvSpPr>
          <p:nvPr>
            <p:ph type="subTitle" idx="1"/>
          </p:nvPr>
        </p:nvSpPr>
        <p:spPr>
          <a:xfrm>
            <a:off x="2651045" y="4884143"/>
            <a:ext cx="8637072" cy="977621"/>
          </a:xfrm>
        </p:spPr>
        <p:txBody>
          <a:bodyPr>
            <a:noAutofit/>
          </a:bodyPr>
          <a:lstStyle/>
          <a:p>
            <a:pPr algn="r"/>
            <a:r>
              <a:rPr lang="en-US" sz="2400" dirty="0"/>
              <a:t>ARAVIND RAMESH</a:t>
            </a:r>
          </a:p>
          <a:p>
            <a:pPr algn="r"/>
            <a:r>
              <a:rPr lang="en-US" sz="2400" dirty="0"/>
              <a:t>MPD18I003</a:t>
            </a:r>
            <a:endParaRPr lang="en-IN" sz="2400" dirty="0"/>
          </a:p>
        </p:txBody>
      </p:sp>
    </p:spTree>
    <p:extLst>
      <p:ext uri="{BB962C8B-B14F-4D97-AF65-F5344CB8AC3E}">
        <p14:creationId xmlns:p14="http://schemas.microsoft.com/office/powerpoint/2010/main" val="214187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503A2B-2F2A-486C-96DF-46032A1556E3}"/>
              </a:ext>
            </a:extLst>
          </p:cNvPr>
          <p:cNvSpPr txBox="1"/>
          <p:nvPr/>
        </p:nvSpPr>
        <p:spPr>
          <a:xfrm>
            <a:off x="1212980" y="2010375"/>
            <a:ext cx="4609322" cy="3139321"/>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maximum displacement occurs at the short arm end where the force and moment is applied, which is evenly distributed and the red color can be viewed.</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color varies uniformly from end </a:t>
            </a:r>
            <a:r>
              <a:rPr lang="en-US" dirty="0">
                <a:latin typeface="Arial" panose="020B0604020202020204" pitchFamily="34" charset="0"/>
                <a:cs typeface="Arial" panose="020B0604020202020204" pitchFamily="34" charset="0"/>
              </a:rPr>
              <a:t>of</a:t>
            </a:r>
            <a:r>
              <a:rPr lang="en-US" sz="1800" dirty="0">
                <a:latin typeface="Arial" panose="020B0604020202020204" pitchFamily="34" charset="0"/>
                <a:cs typeface="Arial" panose="020B0604020202020204" pitchFamily="34" charset="0"/>
              </a:rPr>
              <a:t> short arm to the long arm and color </a:t>
            </a:r>
            <a:r>
              <a:rPr lang="en-US" dirty="0">
                <a:latin typeface="Arial" panose="020B0604020202020204" pitchFamily="34" charset="0"/>
                <a:cs typeface="Arial" panose="020B0604020202020204" pitchFamily="34" charset="0"/>
              </a:rPr>
              <a:t>v</a:t>
            </a:r>
            <a:r>
              <a:rPr lang="en-US" sz="1800" dirty="0">
                <a:latin typeface="Arial" panose="020B0604020202020204" pitchFamily="34" charset="0"/>
                <a:cs typeface="Arial" panose="020B0604020202020204" pitchFamily="34" charset="0"/>
              </a:rPr>
              <a:t>ariation is shown in the figure.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The deformation is nearly zero at the                                                                                   end of long arm (hexagonal area) of the hex wrench.</a:t>
            </a:r>
          </a:p>
        </p:txBody>
      </p:sp>
      <p:pic>
        <p:nvPicPr>
          <p:cNvPr id="15" name="Content Placeholder 14">
            <a:extLst>
              <a:ext uri="{FF2B5EF4-FFF2-40B4-BE49-F238E27FC236}">
                <a16:creationId xmlns:a16="http://schemas.microsoft.com/office/drawing/2014/main" id="{AE68E8A2-418F-4831-A502-315E49717A5E}"/>
              </a:ext>
            </a:extLst>
          </p:cNvPr>
          <p:cNvPicPr>
            <a:picLocks noGrp="1" noChangeAspect="1"/>
          </p:cNvPicPr>
          <p:nvPr>
            <p:ph idx="1"/>
          </p:nvPr>
        </p:nvPicPr>
        <p:blipFill>
          <a:blip r:embed="rId2"/>
          <a:stretch>
            <a:fillRect/>
          </a:stretch>
        </p:blipFill>
        <p:spPr>
          <a:xfrm>
            <a:off x="5962261" y="1875453"/>
            <a:ext cx="6051383" cy="4114799"/>
          </a:xfr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019025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9576-A36B-4FC4-8A05-38F3602454E3}"/>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9987F74-2439-43B7-AF38-D3909535F0A1}"/>
              </a:ext>
            </a:extLst>
          </p:cNvPr>
          <p:cNvSpPr>
            <a:spLocks noGrp="1"/>
          </p:cNvSpPr>
          <p:nvPr>
            <p:ph idx="1"/>
          </p:nvPr>
        </p:nvSpPr>
        <p:spPr/>
        <p:txBody>
          <a:bodyPr>
            <a:normAutofit fontScale="92500"/>
          </a:bodyPr>
          <a:lstStyle/>
          <a:p>
            <a:r>
              <a:rPr lang="en-US" dirty="0"/>
              <a:t>The analysis was performed to study the structural analysis of the Hex Wrench while applying force on it.</a:t>
            </a:r>
          </a:p>
          <a:p>
            <a:r>
              <a:rPr lang="en-IN" dirty="0"/>
              <a:t>We have learnt displacement and stress distribution when a given force &amp; moment is applied.</a:t>
            </a:r>
          </a:p>
          <a:p>
            <a:r>
              <a:rPr lang="en-US" dirty="0"/>
              <a:t>Maximum displacement takes place at the end of short arm where we apply the force and moment.</a:t>
            </a:r>
          </a:p>
          <a:p>
            <a:r>
              <a:rPr lang="en-US" dirty="0"/>
              <a:t>Maximum stress intensity takes place at the left end of long arm.</a:t>
            </a:r>
          </a:p>
          <a:p>
            <a:r>
              <a:rPr lang="en-US" dirty="0"/>
              <a:t>The stress intensity at the short arm is always in the green region even though we constraint the area at the end of long arm and force &amp; moment is applied at end of short arm.</a:t>
            </a:r>
            <a:endParaRPr lang="en-IN" dirty="0"/>
          </a:p>
          <a:p>
            <a:endParaRPr lang="en-US" dirty="0"/>
          </a:p>
          <a:p>
            <a:endParaRPr lang="en-IN" dirty="0"/>
          </a:p>
          <a:p>
            <a:endParaRPr lang="en-IN" dirty="0"/>
          </a:p>
        </p:txBody>
      </p:sp>
    </p:spTree>
    <p:extLst>
      <p:ext uri="{BB962C8B-B14F-4D97-AF65-F5344CB8AC3E}">
        <p14:creationId xmlns:p14="http://schemas.microsoft.com/office/powerpoint/2010/main" val="34903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840D-8821-4A3C-9493-64DED88B06EB}"/>
              </a:ext>
            </a:extLst>
          </p:cNvPr>
          <p:cNvSpPr>
            <a:spLocks noGrp="1"/>
          </p:cNvSpPr>
          <p:nvPr>
            <p:ph type="title"/>
          </p:nvPr>
        </p:nvSpPr>
        <p:spPr/>
        <p:txBody>
          <a:bodyPr/>
          <a:lstStyle/>
          <a:p>
            <a:r>
              <a:rPr lang="en-US" dirty="0"/>
              <a:t>Hex wrench </a:t>
            </a:r>
            <a:endParaRPr lang="en-IN" dirty="0"/>
          </a:p>
        </p:txBody>
      </p:sp>
      <p:sp>
        <p:nvSpPr>
          <p:cNvPr id="3" name="Content Placeholder 2">
            <a:extLst>
              <a:ext uri="{FF2B5EF4-FFF2-40B4-BE49-F238E27FC236}">
                <a16:creationId xmlns:a16="http://schemas.microsoft.com/office/drawing/2014/main" id="{3959C6FC-7F58-48AB-AD0A-72D6E5CFD558}"/>
              </a:ext>
            </a:extLst>
          </p:cNvPr>
          <p:cNvSpPr>
            <a:spLocks noGrp="1"/>
          </p:cNvSpPr>
          <p:nvPr>
            <p:ph idx="1"/>
          </p:nvPr>
        </p:nvSpPr>
        <p:spPr>
          <a:xfrm>
            <a:off x="1451578" y="1959748"/>
            <a:ext cx="9603275" cy="3450613"/>
          </a:xfrm>
        </p:spPr>
        <p:txBody>
          <a:bodyPr/>
          <a:lstStyle/>
          <a:p>
            <a:r>
              <a:rPr lang="en-US" dirty="0"/>
              <a:t>Hex wrench / Allen key is a simple tool which is used to drive bolts and screws with hexagonal sockets in their heads. The tool is a hexagonal shaped rod, which is “L” shaped with unequal arms. When twisted with the long arm, it creates a large torque at the tip of the short arm.</a:t>
            </a:r>
          </a:p>
          <a:p>
            <a:r>
              <a:rPr lang="en-US" dirty="0"/>
              <a:t>The tool is of various sizes, hence they are sold in kits as they serve their purpose according to the size of the socket. It is cheap to manufacture and simple, small and tight. </a:t>
            </a:r>
            <a:endParaRPr lang="en-IN" dirty="0"/>
          </a:p>
        </p:txBody>
      </p:sp>
      <p:pic>
        <p:nvPicPr>
          <p:cNvPr id="1026" name="Picture 2" descr="Short Arm Black Hex Allen Key Wrench 1/16 Inch - Qty 100 - - Amazon.com">
            <a:extLst>
              <a:ext uri="{FF2B5EF4-FFF2-40B4-BE49-F238E27FC236}">
                <a16:creationId xmlns:a16="http://schemas.microsoft.com/office/drawing/2014/main" id="{2B249893-984C-4C88-8191-58FDC30F6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593" y="4507517"/>
            <a:ext cx="2849917" cy="2241612"/>
          </a:xfrm>
          <a:prstGeom prst="rect">
            <a:avLst/>
          </a:prstGeom>
          <a:noFill/>
          <a:effectLst>
            <a:outerShdw blurRad="50800" dist="38100" dir="18900000" algn="b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4. Tool Techniques - Practical Electronics: Components and Techniques [Book]">
            <a:extLst>
              <a:ext uri="{FF2B5EF4-FFF2-40B4-BE49-F238E27FC236}">
                <a16:creationId xmlns:a16="http://schemas.microsoft.com/office/drawing/2014/main" id="{24D03270-62E7-4322-9314-74290E283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777" y="4448120"/>
            <a:ext cx="3271444" cy="2409880"/>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92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0B99-4242-440D-AB64-8DE95B5A847B}"/>
              </a:ext>
            </a:extLst>
          </p:cNvPr>
          <p:cNvSpPr>
            <a:spLocks noGrp="1"/>
          </p:cNvSpPr>
          <p:nvPr>
            <p:ph type="title"/>
          </p:nvPr>
        </p:nvSpPr>
        <p:spPr/>
        <p:txBody>
          <a:bodyPr/>
          <a:lstStyle/>
          <a:p>
            <a:r>
              <a:rPr lang="en-US" dirty="0"/>
              <a:t>STANDARD INFORMATION </a:t>
            </a:r>
            <a:endParaRPr lang="en-IN" dirty="0"/>
          </a:p>
        </p:txBody>
      </p:sp>
      <p:sp>
        <p:nvSpPr>
          <p:cNvPr id="3" name="Content Placeholder 2">
            <a:extLst>
              <a:ext uri="{FF2B5EF4-FFF2-40B4-BE49-F238E27FC236}">
                <a16:creationId xmlns:a16="http://schemas.microsoft.com/office/drawing/2014/main" id="{25AA505D-8746-4C83-947A-409C30601FB8}"/>
              </a:ext>
            </a:extLst>
          </p:cNvPr>
          <p:cNvSpPr>
            <a:spLocks noGrp="1"/>
          </p:cNvSpPr>
          <p:nvPr>
            <p:ph idx="1"/>
          </p:nvPr>
        </p:nvSpPr>
        <p:spPr>
          <a:xfrm>
            <a:off x="1451580" y="2015732"/>
            <a:ext cx="5952398" cy="4037749"/>
          </a:xfrm>
        </p:spPr>
        <p:txBody>
          <a:bodyPr>
            <a:normAutofit fontScale="92500" lnSpcReduction="20000"/>
          </a:bodyPr>
          <a:lstStyle/>
          <a:p>
            <a:r>
              <a:rPr lang="en-US" dirty="0"/>
              <a:t>All dimensions was taken from PROTO catalog and the</a:t>
            </a:r>
          </a:p>
          <a:p>
            <a:pPr marL="0" indent="0">
              <a:buNone/>
            </a:pPr>
            <a:r>
              <a:rPr lang="en-US" dirty="0"/>
              <a:t> dimensions are:</a:t>
            </a:r>
          </a:p>
          <a:p>
            <a:r>
              <a:rPr lang="en-US" dirty="0"/>
              <a:t>Radius = 0.5 cm</a:t>
            </a:r>
          </a:p>
          <a:p>
            <a:r>
              <a:rPr lang="en-US" dirty="0"/>
              <a:t>Long arm length = 10.8966 cm (4-19/64 inches)</a:t>
            </a:r>
          </a:p>
          <a:p>
            <a:r>
              <a:rPr lang="en-US" dirty="0"/>
              <a:t>Short arm length = 3.8862 cm (1-17/32 inches)</a:t>
            </a:r>
          </a:p>
          <a:p>
            <a:r>
              <a:rPr lang="en-US" dirty="0"/>
              <a:t>Fillet radius = 0.5 cm</a:t>
            </a:r>
          </a:p>
          <a:p>
            <a:r>
              <a:rPr lang="en-US" dirty="0"/>
              <a:t>Force applied = 20 N (taken)</a:t>
            </a:r>
          </a:p>
          <a:p>
            <a:r>
              <a:rPr lang="en-US" dirty="0"/>
              <a:t>Moment applied = 10 N.cm (in both directions)(taken)</a:t>
            </a:r>
          </a:p>
          <a:p>
            <a:r>
              <a:rPr lang="en-US" dirty="0"/>
              <a:t>These values were considered while doing structural analysis in APDL interface.</a:t>
            </a:r>
          </a:p>
          <a:p>
            <a:endParaRPr lang="en-IN" dirty="0"/>
          </a:p>
        </p:txBody>
      </p:sp>
      <p:pic>
        <p:nvPicPr>
          <p:cNvPr id="4" name="Picture 3">
            <a:extLst>
              <a:ext uri="{FF2B5EF4-FFF2-40B4-BE49-F238E27FC236}">
                <a16:creationId xmlns:a16="http://schemas.microsoft.com/office/drawing/2014/main" id="{749D3099-0E13-4DE3-9FB8-7827E561605E}"/>
              </a:ext>
            </a:extLst>
          </p:cNvPr>
          <p:cNvPicPr>
            <a:picLocks noChangeAspect="1"/>
          </p:cNvPicPr>
          <p:nvPr/>
        </p:nvPicPr>
        <p:blipFill>
          <a:blip r:embed="rId2"/>
          <a:stretch>
            <a:fillRect/>
          </a:stretch>
        </p:blipFill>
        <p:spPr>
          <a:xfrm>
            <a:off x="7714695" y="1943379"/>
            <a:ext cx="4396297" cy="4022415"/>
          </a:xfrm>
          <a:prstGeom prst="rect">
            <a:avLst/>
          </a:prstGeom>
        </p:spPr>
      </p:pic>
    </p:spTree>
    <p:extLst>
      <p:ext uri="{BB962C8B-B14F-4D97-AF65-F5344CB8AC3E}">
        <p14:creationId xmlns:p14="http://schemas.microsoft.com/office/powerpoint/2010/main" val="2942710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F76065D-4B59-493B-908E-2916FD9C957B}"/>
              </a:ext>
            </a:extLst>
          </p:cNvPr>
          <p:cNvPicPr>
            <a:picLocks noGrp="1" noChangeAspect="1"/>
          </p:cNvPicPr>
          <p:nvPr>
            <p:ph idx="1"/>
          </p:nvPr>
        </p:nvPicPr>
        <p:blipFill>
          <a:blip r:embed="rId2"/>
          <a:stretch>
            <a:fillRect/>
          </a:stretch>
        </p:blipFill>
        <p:spPr>
          <a:xfrm>
            <a:off x="324856" y="160691"/>
            <a:ext cx="5081646" cy="3176870"/>
          </a:xfrm>
        </p:spPr>
      </p:pic>
      <p:pic>
        <p:nvPicPr>
          <p:cNvPr id="12" name="Content Placeholder 4">
            <a:extLst>
              <a:ext uri="{FF2B5EF4-FFF2-40B4-BE49-F238E27FC236}">
                <a16:creationId xmlns:a16="http://schemas.microsoft.com/office/drawing/2014/main" id="{7B677516-A96B-4BD0-8D13-7825368FC6FD}"/>
              </a:ext>
            </a:extLst>
          </p:cNvPr>
          <p:cNvPicPr>
            <a:picLocks noChangeAspect="1"/>
          </p:cNvPicPr>
          <p:nvPr/>
        </p:nvPicPr>
        <p:blipFill>
          <a:blip r:embed="rId3"/>
          <a:stretch>
            <a:fillRect/>
          </a:stretch>
        </p:blipFill>
        <p:spPr>
          <a:xfrm>
            <a:off x="5942159" y="160691"/>
            <a:ext cx="5190439" cy="3176870"/>
          </a:xfrm>
          <a:prstGeom prst="rect">
            <a:avLst/>
          </a:prstGeom>
        </p:spPr>
      </p:pic>
      <p:sp>
        <p:nvSpPr>
          <p:cNvPr id="13" name="TextBox 12">
            <a:extLst>
              <a:ext uri="{FF2B5EF4-FFF2-40B4-BE49-F238E27FC236}">
                <a16:creationId xmlns:a16="http://schemas.microsoft.com/office/drawing/2014/main" id="{030D9EB5-006D-474F-B1F7-64088AE36A06}"/>
              </a:ext>
            </a:extLst>
          </p:cNvPr>
          <p:cNvSpPr txBox="1"/>
          <p:nvPr/>
        </p:nvSpPr>
        <p:spPr>
          <a:xfrm>
            <a:off x="674703" y="3429000"/>
            <a:ext cx="4500979" cy="369332"/>
          </a:xfrm>
          <a:prstGeom prst="rect">
            <a:avLst/>
          </a:prstGeom>
          <a:noFill/>
        </p:spPr>
        <p:txBody>
          <a:bodyPr wrap="square" rtlCol="0">
            <a:spAutoFit/>
          </a:bodyPr>
          <a:lstStyle/>
          <a:p>
            <a:r>
              <a:rPr lang="en-US" dirty="0"/>
              <a:t>Fig 1. isometric view of the hex wrench</a:t>
            </a:r>
            <a:endParaRPr lang="en-IN" dirty="0"/>
          </a:p>
        </p:txBody>
      </p:sp>
      <p:sp>
        <p:nvSpPr>
          <p:cNvPr id="14" name="TextBox 13">
            <a:extLst>
              <a:ext uri="{FF2B5EF4-FFF2-40B4-BE49-F238E27FC236}">
                <a16:creationId xmlns:a16="http://schemas.microsoft.com/office/drawing/2014/main" id="{00EEA773-6383-46AB-93A6-4C2554AC642F}"/>
              </a:ext>
            </a:extLst>
          </p:cNvPr>
          <p:cNvSpPr txBox="1"/>
          <p:nvPr/>
        </p:nvSpPr>
        <p:spPr>
          <a:xfrm>
            <a:off x="5942159" y="3429000"/>
            <a:ext cx="5190439" cy="369332"/>
          </a:xfrm>
          <a:prstGeom prst="rect">
            <a:avLst/>
          </a:prstGeom>
          <a:noFill/>
        </p:spPr>
        <p:txBody>
          <a:bodyPr wrap="square" rtlCol="0">
            <a:spAutoFit/>
          </a:bodyPr>
          <a:lstStyle/>
          <a:p>
            <a:r>
              <a:rPr lang="en-US" dirty="0"/>
              <a:t>Fig 2. left view of hex wrench</a:t>
            </a:r>
            <a:endParaRPr lang="en-IN" dirty="0"/>
          </a:p>
        </p:txBody>
      </p:sp>
      <p:sp>
        <p:nvSpPr>
          <p:cNvPr id="15" name="TextBox 14">
            <a:extLst>
              <a:ext uri="{FF2B5EF4-FFF2-40B4-BE49-F238E27FC236}">
                <a16:creationId xmlns:a16="http://schemas.microsoft.com/office/drawing/2014/main" id="{A92D1D3B-AFC7-4BC0-A238-562537CBBCA0}"/>
              </a:ext>
            </a:extLst>
          </p:cNvPr>
          <p:cNvSpPr txBox="1"/>
          <p:nvPr/>
        </p:nvSpPr>
        <p:spPr>
          <a:xfrm>
            <a:off x="674044" y="4236871"/>
            <a:ext cx="11517956" cy="923330"/>
          </a:xfrm>
          <a:prstGeom prst="rect">
            <a:avLst/>
          </a:prstGeom>
          <a:noFill/>
        </p:spPr>
        <p:txBody>
          <a:bodyPr wrap="square" rtlCol="0">
            <a:spAutoFit/>
          </a:bodyPr>
          <a:lstStyle/>
          <a:p>
            <a:r>
              <a:rPr lang="en-US" dirty="0"/>
              <a:t>Fig 1 shows the complete (isometric) model of the hex wrench.</a:t>
            </a:r>
          </a:p>
          <a:p>
            <a:endParaRPr lang="en-US" dirty="0"/>
          </a:p>
          <a:p>
            <a:r>
              <a:rPr lang="en-US" dirty="0"/>
              <a:t>Fig 2 shows the left view of the same.</a:t>
            </a:r>
            <a:endParaRPr lang="en-IN" dirty="0"/>
          </a:p>
        </p:txBody>
      </p:sp>
    </p:spTree>
    <p:extLst>
      <p:ext uri="{BB962C8B-B14F-4D97-AF65-F5344CB8AC3E}">
        <p14:creationId xmlns:p14="http://schemas.microsoft.com/office/powerpoint/2010/main" val="255222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8654-9EDA-4081-B02B-7E9018B6A2A6}"/>
              </a:ext>
            </a:extLst>
          </p:cNvPr>
          <p:cNvSpPr>
            <a:spLocks noGrp="1"/>
          </p:cNvSpPr>
          <p:nvPr>
            <p:ph type="title"/>
          </p:nvPr>
        </p:nvSpPr>
        <p:spPr/>
        <p:txBody>
          <a:bodyPr/>
          <a:lstStyle/>
          <a:p>
            <a:r>
              <a:rPr lang="en-US" dirty="0"/>
              <a:t>ANALYSIS PROCEDURE</a:t>
            </a:r>
            <a:endParaRPr lang="en-IN" dirty="0"/>
          </a:p>
        </p:txBody>
      </p:sp>
      <p:sp>
        <p:nvSpPr>
          <p:cNvPr id="3" name="Content Placeholder 2">
            <a:extLst>
              <a:ext uri="{FF2B5EF4-FFF2-40B4-BE49-F238E27FC236}">
                <a16:creationId xmlns:a16="http://schemas.microsoft.com/office/drawing/2014/main" id="{780ADFC8-7A3F-4941-AE44-F8A82488FF60}"/>
              </a:ext>
            </a:extLst>
          </p:cNvPr>
          <p:cNvSpPr>
            <a:spLocks noGrp="1"/>
          </p:cNvSpPr>
          <p:nvPr>
            <p:ph idx="1"/>
          </p:nvPr>
        </p:nvSpPr>
        <p:spPr>
          <a:xfrm>
            <a:off x="1451579" y="1853754"/>
            <a:ext cx="9603275" cy="3837919"/>
          </a:xfrm>
        </p:spPr>
        <p:txBody>
          <a:bodyPr>
            <a:noAutofit/>
          </a:bodyPr>
          <a:lstStyle/>
          <a:p>
            <a:r>
              <a:rPr lang="en-US" sz="1800" dirty="0">
                <a:latin typeface="Arial" panose="020B0604020202020204" pitchFamily="34" charset="0"/>
                <a:cs typeface="Arial" panose="020B0604020202020204" pitchFamily="34" charset="0"/>
              </a:rPr>
              <a:t>Open preferences</a:t>
            </a:r>
          </a:p>
          <a:p>
            <a:pPr marL="0" indent="0">
              <a:buNone/>
            </a:pPr>
            <a:r>
              <a:rPr lang="en-US" sz="1800" dirty="0">
                <a:latin typeface="Arial" panose="020B0604020202020204" pitchFamily="34" charset="0"/>
                <a:cs typeface="Arial" panose="020B0604020202020204" pitchFamily="34" charset="0"/>
              </a:rPr>
              <a:t>Select Structural (since it is our domain of interest)</a:t>
            </a:r>
          </a:p>
          <a:p>
            <a:r>
              <a:rPr lang="en-US" sz="1800" dirty="0">
                <a:latin typeface="Arial" panose="020B0604020202020204" pitchFamily="34" charset="0"/>
                <a:cs typeface="Arial" panose="020B0604020202020204" pitchFamily="34" charset="0"/>
              </a:rPr>
              <a:t>Open Preprocessor menu</a:t>
            </a:r>
          </a:p>
          <a:p>
            <a:pPr marL="0" indent="0">
              <a:buNone/>
            </a:pPr>
            <a:r>
              <a:rPr lang="en-US" sz="1800" dirty="0">
                <a:latin typeface="Arial" panose="020B0604020202020204" pitchFamily="34" charset="0"/>
                <a:cs typeface="Arial" panose="020B0604020202020204" pitchFamily="34" charset="0"/>
              </a:rPr>
              <a:t>Choose </a:t>
            </a:r>
            <a:r>
              <a:rPr lang="en-US" sz="1800" b="1" dirty="0">
                <a:latin typeface="Arial" panose="020B0604020202020204" pitchFamily="34" charset="0"/>
                <a:cs typeface="Arial" panose="020B0604020202020204" pitchFamily="34" charset="0"/>
              </a:rPr>
              <a:t>Element type&gt;Add/Edit/Delete</a:t>
            </a:r>
            <a:r>
              <a:rPr lang="en-US" sz="1800" dirty="0">
                <a:latin typeface="Arial" panose="020B0604020202020204" pitchFamily="34" charset="0"/>
                <a:cs typeface="Arial" panose="020B0604020202020204" pitchFamily="34" charset="0"/>
              </a:rPr>
              <a:t>. Add </a:t>
            </a:r>
            <a:r>
              <a:rPr lang="en-US" sz="1800" b="1" dirty="0">
                <a:latin typeface="Arial" panose="020B0604020202020204" pitchFamily="34" charset="0"/>
                <a:cs typeface="Arial" panose="020B0604020202020204" pitchFamily="34" charset="0"/>
              </a:rPr>
              <a:t>SOLID 185 (brick 8 node 185) </a:t>
            </a:r>
            <a:r>
              <a:rPr lang="en-US" sz="1800" dirty="0">
                <a:latin typeface="Arial" panose="020B0604020202020204" pitchFamily="34" charset="0"/>
                <a:cs typeface="Arial" panose="020B0604020202020204" pitchFamily="34" charset="0"/>
              </a:rPr>
              <a:t>as the element type. Also add </a:t>
            </a:r>
            <a:r>
              <a:rPr lang="en-US" sz="1800" b="1" dirty="0">
                <a:latin typeface="Arial" panose="020B0604020202020204" pitchFamily="34" charset="0"/>
                <a:cs typeface="Arial" panose="020B0604020202020204" pitchFamily="34" charset="0"/>
              </a:rPr>
              <a:t>PLANE 182 (quad 4 node 182) </a:t>
            </a:r>
            <a:r>
              <a:rPr lang="en-US" sz="1800" dirty="0">
                <a:latin typeface="Arial" panose="020B0604020202020204" pitchFamily="34" charset="0"/>
                <a:cs typeface="Arial" panose="020B0604020202020204" pitchFamily="34" charset="0"/>
              </a:rPr>
              <a:t>as the element type.</a:t>
            </a:r>
          </a:p>
          <a:p>
            <a:pPr marL="0" indent="0">
              <a:buNone/>
            </a:pPr>
            <a:r>
              <a:rPr lang="en-US" sz="1800" dirty="0">
                <a:latin typeface="Arial" panose="020B0604020202020204" pitchFamily="34" charset="0"/>
                <a:cs typeface="Arial" panose="020B0604020202020204" pitchFamily="34" charset="0"/>
              </a:rPr>
              <a:t>Choose </a:t>
            </a:r>
            <a:r>
              <a:rPr lang="en-US" sz="1800" b="1" dirty="0">
                <a:latin typeface="Arial" panose="020B0604020202020204" pitchFamily="34" charset="0"/>
                <a:cs typeface="Arial" panose="020B0604020202020204" pitchFamily="34" charset="0"/>
              </a:rPr>
              <a:t>Material props&gt; Material models&gt; Structural&gt; Linear&gt; Elastic&gt; Isotropic</a:t>
            </a:r>
            <a:r>
              <a:rPr lang="en-US" sz="1800" dirty="0">
                <a:latin typeface="Arial" panose="020B0604020202020204" pitchFamily="34" charset="0"/>
                <a:cs typeface="Arial" panose="020B0604020202020204" pitchFamily="34" charset="0"/>
              </a:rPr>
              <a:t>, Modulus of elasticity(EX)= 2.07e7 N/cm2 and Poisson’s Ratio (PRXY) = 0.3 of the material of interest, which is steel.</a:t>
            </a:r>
          </a:p>
          <a:p>
            <a:pPr marL="0" indent="0">
              <a:buNone/>
            </a:pPr>
            <a:r>
              <a:rPr lang="en-US" sz="1800" dirty="0">
                <a:latin typeface="Arial" panose="020B0604020202020204" pitchFamily="34" charset="0"/>
                <a:cs typeface="Arial" panose="020B0604020202020204" pitchFamily="34" charset="0"/>
              </a:rPr>
              <a:t>Creation of Area. Choose </a:t>
            </a:r>
            <a:r>
              <a:rPr lang="en-US" sz="1800" b="1" dirty="0">
                <a:latin typeface="Arial" panose="020B0604020202020204" pitchFamily="34" charset="0"/>
                <a:cs typeface="Arial" panose="020B0604020202020204" pitchFamily="34" charset="0"/>
              </a:rPr>
              <a:t>Modeling&gt; Create&gt;Area&gt; Polygon&gt; Hexagon</a:t>
            </a:r>
            <a:r>
              <a:rPr lang="en-US" sz="1800" dirty="0">
                <a:latin typeface="Arial" panose="020B0604020202020204" pitchFamily="34" charset="0"/>
                <a:cs typeface="Arial" panose="020B0604020202020204" pitchFamily="34" charset="0"/>
              </a:rPr>
              <a:t>. Hexagon with radius 0.5 cm was created.</a:t>
            </a:r>
          </a:p>
          <a:p>
            <a:pPr marL="0" indent="0">
              <a:buNone/>
            </a:pPr>
            <a:endParaRPr lang="en-US" sz="1900" dirty="0">
              <a:latin typeface="Arial" panose="020B0604020202020204" pitchFamily="34" charset="0"/>
              <a:cs typeface="Arial" panose="020B0604020202020204" pitchFamily="34" charset="0"/>
            </a:endParaRPr>
          </a:p>
          <a:p>
            <a:pPr marL="0" indent="0">
              <a:buNone/>
            </a:pPr>
            <a:endParaRPr lang="en-US" sz="1900" dirty="0">
              <a:latin typeface="Arial" panose="020B0604020202020204" pitchFamily="34" charset="0"/>
              <a:cs typeface="Arial" panose="020B0604020202020204" pitchFamily="34" charset="0"/>
            </a:endParaRPr>
          </a:p>
          <a:p>
            <a:endParaRPr lang="en-IN" sz="1900" dirty="0"/>
          </a:p>
        </p:txBody>
      </p:sp>
    </p:spTree>
    <p:extLst>
      <p:ext uri="{BB962C8B-B14F-4D97-AF65-F5344CB8AC3E}">
        <p14:creationId xmlns:p14="http://schemas.microsoft.com/office/powerpoint/2010/main" val="397588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B15C82C6-51A1-428C-9E60-C7AAA35D0344}"/>
              </a:ext>
            </a:extLst>
          </p:cNvPr>
          <p:cNvSpPr>
            <a:spLocks noGrp="1"/>
          </p:cNvSpPr>
          <p:nvPr>
            <p:ph idx="1"/>
          </p:nvPr>
        </p:nvSpPr>
        <p:spPr/>
        <p:txBody>
          <a:bodyPr>
            <a:normAutofit/>
          </a:bodyPr>
          <a:lstStyle/>
          <a:p>
            <a:r>
              <a:rPr lang="en-US" sz="1800" dirty="0">
                <a:latin typeface="Arial" panose="020B0604020202020204" pitchFamily="34" charset="0"/>
                <a:cs typeface="Arial" panose="020B0604020202020204" pitchFamily="34" charset="0"/>
              </a:rPr>
              <a:t>Creation of </a:t>
            </a:r>
            <a:r>
              <a:rPr lang="en-US" sz="1800" dirty="0" err="1">
                <a:latin typeface="Arial" panose="020B0604020202020204" pitchFamily="34" charset="0"/>
                <a:cs typeface="Arial" panose="020B0604020202020204" pitchFamily="34" charset="0"/>
              </a:rPr>
              <a:t>Keypoints</a:t>
            </a:r>
            <a:r>
              <a:rPr lang="en-US" sz="1800" dirty="0">
                <a:latin typeface="Arial" panose="020B0604020202020204" pitchFamily="34" charset="0"/>
                <a:cs typeface="Arial" panose="020B0604020202020204" pitchFamily="34" charset="0"/>
              </a:rPr>
              <a:t>. Choose </a:t>
            </a:r>
            <a:r>
              <a:rPr lang="en-US" sz="1800" b="1" dirty="0">
                <a:latin typeface="Arial" panose="020B0604020202020204" pitchFamily="34" charset="0"/>
                <a:cs typeface="Arial" panose="020B0604020202020204" pitchFamily="34" charset="0"/>
              </a:rPr>
              <a:t>Modeling&gt; Create&gt; </a:t>
            </a:r>
            <a:r>
              <a:rPr lang="en-US" sz="1800" b="1" dirty="0" err="1">
                <a:latin typeface="Arial" panose="020B0604020202020204" pitchFamily="34" charset="0"/>
                <a:cs typeface="Arial" panose="020B0604020202020204" pitchFamily="34" charset="0"/>
              </a:rPr>
              <a:t>Keypoints</a:t>
            </a:r>
            <a:r>
              <a:rPr lang="en-US" sz="1800" b="1" dirty="0">
                <a:latin typeface="Arial" panose="020B0604020202020204" pitchFamily="34" charset="0"/>
                <a:cs typeface="Arial" panose="020B0604020202020204" pitchFamily="34" charset="0"/>
              </a:rPr>
              <a:t>&gt; In Active CS</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Keypoint</a:t>
            </a:r>
            <a:r>
              <a:rPr lang="en-US" sz="1800" dirty="0">
                <a:latin typeface="Arial" panose="020B0604020202020204" pitchFamily="34" charset="0"/>
                <a:cs typeface="Arial" panose="020B0604020202020204" pitchFamily="34" charset="0"/>
              </a:rPr>
              <a:t> numbers and corresponding coordinates are fed. First six </a:t>
            </a:r>
            <a:r>
              <a:rPr lang="en-US" sz="1800" dirty="0" err="1">
                <a:latin typeface="Arial" panose="020B0604020202020204" pitchFamily="34" charset="0"/>
                <a:cs typeface="Arial" panose="020B0604020202020204" pitchFamily="34" charset="0"/>
              </a:rPr>
              <a:t>keypoints</a:t>
            </a:r>
            <a:r>
              <a:rPr lang="en-US" sz="1800" dirty="0">
                <a:latin typeface="Arial" panose="020B0604020202020204" pitchFamily="34" charset="0"/>
                <a:cs typeface="Arial" panose="020B0604020202020204" pitchFamily="34" charset="0"/>
              </a:rPr>
              <a:t> correspond to the hexagon ends and 7,8 and 9 are created to extrude the hexagon into the shape of hex wrench. [ </a:t>
            </a:r>
            <a:r>
              <a:rPr lang="en-US" sz="1800" dirty="0" err="1">
                <a:latin typeface="Arial" panose="020B0604020202020204" pitchFamily="34" charset="0"/>
                <a:cs typeface="Arial" panose="020B0604020202020204" pitchFamily="34" charset="0"/>
              </a:rPr>
              <a:t>keypoints</a:t>
            </a:r>
            <a:r>
              <a:rPr lang="en-US" sz="1800" dirty="0">
                <a:latin typeface="Arial" panose="020B0604020202020204" pitchFamily="34" charset="0"/>
                <a:cs typeface="Arial" panose="020B0604020202020204" pitchFamily="34" charset="0"/>
              </a:rPr>
              <a:t> are: 7(0,0,0) &amp; 8(0,0,-10.8966) &amp; 9(0,-3.8862,-10.8966) ]</a:t>
            </a:r>
            <a:endParaRPr lang="en-US" sz="1800" dirty="0"/>
          </a:p>
          <a:p>
            <a:r>
              <a:rPr lang="en-US" sz="1800" dirty="0"/>
              <a:t>Choose </a:t>
            </a:r>
            <a:r>
              <a:rPr lang="en-US" sz="1800" b="1" dirty="0"/>
              <a:t>Modelling&gt;Create&gt;Lines&gt;Lines&gt;Straight lines </a:t>
            </a:r>
            <a:r>
              <a:rPr lang="en-US" sz="1800" dirty="0"/>
              <a:t>and connect </a:t>
            </a:r>
            <a:r>
              <a:rPr lang="en-US" sz="1800" dirty="0" err="1"/>
              <a:t>keypoints</a:t>
            </a:r>
            <a:r>
              <a:rPr lang="en-US" sz="1800" dirty="0"/>
              <a:t> </a:t>
            </a:r>
            <a:r>
              <a:rPr lang="en-US" sz="1800" b="1" dirty="0"/>
              <a:t>7,8 and 9. </a:t>
            </a:r>
            <a:r>
              <a:rPr lang="en-US" sz="1800" dirty="0"/>
              <a:t>To fillet the wrench, choose </a:t>
            </a:r>
            <a:r>
              <a:rPr lang="en-US" sz="1800" b="1" dirty="0"/>
              <a:t>Modelling&gt;Create&gt;Lines&gt;Lines&gt;Line fillet </a:t>
            </a:r>
            <a:r>
              <a:rPr lang="en-US" sz="1800" dirty="0"/>
              <a:t>and give the radius (between the two lines) as </a:t>
            </a:r>
            <a:r>
              <a:rPr lang="en-US" sz="1800" b="1" dirty="0"/>
              <a:t>0.5 cm</a:t>
            </a:r>
            <a:r>
              <a:rPr lang="en-US" sz="1800" dirty="0"/>
              <a:t>. </a:t>
            </a:r>
          </a:p>
          <a:p>
            <a:r>
              <a:rPr lang="en-US" sz="1800" dirty="0"/>
              <a:t>Choose </a:t>
            </a:r>
            <a:r>
              <a:rPr lang="en-US" sz="1800" b="1" dirty="0"/>
              <a:t>Modelling&gt;Operate&gt;Extrude&gt;Areas&gt;Along Lines </a:t>
            </a:r>
            <a:r>
              <a:rPr lang="en-US" sz="1800" dirty="0"/>
              <a:t>and extrude the hexagonal area along the two lines and fillet region to obtain the complete model of Hex wrench.</a:t>
            </a:r>
          </a:p>
        </p:txBody>
      </p:sp>
    </p:spTree>
    <p:extLst>
      <p:ext uri="{BB962C8B-B14F-4D97-AF65-F5344CB8AC3E}">
        <p14:creationId xmlns:p14="http://schemas.microsoft.com/office/powerpoint/2010/main" val="183063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2FE9C-BAAB-47C3-B5F9-F1D257A3201E}"/>
              </a:ext>
            </a:extLst>
          </p:cNvPr>
          <p:cNvSpPr>
            <a:spLocks noGrp="1"/>
          </p:cNvSpPr>
          <p:nvPr>
            <p:ph idx="1"/>
          </p:nvPr>
        </p:nvSpPr>
        <p:spPr/>
        <p:txBody>
          <a:bodyPr/>
          <a:lstStyle/>
          <a:p>
            <a:r>
              <a:rPr lang="en-US" sz="2000" dirty="0"/>
              <a:t>Choose </a:t>
            </a:r>
            <a:r>
              <a:rPr lang="en-US" sz="2000" b="1" dirty="0"/>
              <a:t>Mesh&gt;Mesh tools </a:t>
            </a:r>
            <a:r>
              <a:rPr lang="en-US" sz="2000" dirty="0"/>
              <a:t>and select size controls with help of lines (which connects the </a:t>
            </a:r>
            <a:r>
              <a:rPr lang="en-US" sz="2000" dirty="0" err="1"/>
              <a:t>keypoints</a:t>
            </a:r>
            <a:r>
              <a:rPr lang="en-US" sz="2000" dirty="0"/>
              <a:t>). The </a:t>
            </a:r>
            <a:r>
              <a:rPr lang="en-US" sz="2000" b="1" dirty="0"/>
              <a:t>element division </a:t>
            </a:r>
            <a:r>
              <a:rPr lang="en-US" sz="2000" dirty="0"/>
              <a:t>is taken as </a:t>
            </a:r>
            <a:r>
              <a:rPr lang="en-US" sz="2000" b="1" dirty="0"/>
              <a:t>50</a:t>
            </a:r>
            <a:r>
              <a:rPr lang="en-US" sz="2000" dirty="0"/>
              <a:t>.</a:t>
            </a:r>
            <a:r>
              <a:rPr lang="en-US" sz="2000" b="1" dirty="0"/>
              <a:t> </a:t>
            </a:r>
            <a:r>
              <a:rPr lang="en-US" sz="2000" dirty="0"/>
              <a:t>The mesh volume shape is hex/wedge-sweep and sweep. We then obtain the meshed body.</a:t>
            </a:r>
          </a:p>
          <a:p>
            <a:r>
              <a:rPr lang="en-US" sz="2000" dirty="0"/>
              <a:t>Now, choose </a:t>
            </a:r>
            <a:r>
              <a:rPr lang="en-US" sz="2000" b="1" dirty="0"/>
              <a:t>Loads&gt;Apply&gt;Structural&gt;Displacement&gt;Along Areas </a:t>
            </a:r>
            <a:r>
              <a:rPr lang="en-US" sz="2000" dirty="0"/>
              <a:t>and constrain the hexagonal area at the long end by giving displacement 0.</a:t>
            </a:r>
          </a:p>
          <a:p>
            <a:r>
              <a:rPr lang="en-US" sz="2000" dirty="0"/>
              <a:t>Choose </a:t>
            </a:r>
            <a:r>
              <a:rPr lang="en-US" sz="2000" b="1" dirty="0"/>
              <a:t>Loads&gt;Apply&gt;Structural&gt;Force/Moment&gt;On </a:t>
            </a:r>
            <a:r>
              <a:rPr lang="en-US" sz="2000" b="1" dirty="0" err="1"/>
              <a:t>Keypoints</a:t>
            </a:r>
            <a:r>
              <a:rPr lang="en-US" sz="2000" b="1" dirty="0"/>
              <a:t> </a:t>
            </a:r>
            <a:r>
              <a:rPr lang="en-US" sz="2000" dirty="0"/>
              <a:t>and select the </a:t>
            </a:r>
            <a:r>
              <a:rPr lang="en-US" sz="2000" dirty="0" err="1"/>
              <a:t>keypoints</a:t>
            </a:r>
            <a:r>
              <a:rPr lang="en-US" sz="2000" dirty="0"/>
              <a:t> to apply the given force and moment. In APDL, the force of 20N is applied on </a:t>
            </a:r>
            <a:r>
              <a:rPr lang="en-US" sz="2000" dirty="0" err="1"/>
              <a:t>keypoint</a:t>
            </a:r>
            <a:r>
              <a:rPr lang="en-US" sz="2000" dirty="0"/>
              <a:t> 24 and moment of 10 N.cm is applied on </a:t>
            </a:r>
            <a:r>
              <a:rPr lang="en-US" sz="2000" dirty="0" err="1"/>
              <a:t>keypoint</a:t>
            </a:r>
            <a:r>
              <a:rPr lang="en-US" sz="2000" dirty="0"/>
              <a:t> 25 and 29. </a:t>
            </a:r>
            <a:endParaRPr lang="en-IN" sz="2000" dirty="0"/>
          </a:p>
          <a:p>
            <a:endParaRPr lang="en-IN" dirty="0"/>
          </a:p>
        </p:txBody>
      </p:sp>
    </p:spTree>
    <p:extLst>
      <p:ext uri="{BB962C8B-B14F-4D97-AF65-F5344CB8AC3E}">
        <p14:creationId xmlns:p14="http://schemas.microsoft.com/office/powerpoint/2010/main" val="1974542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CA76-8179-4C47-9FF8-37CF654F93FD}"/>
              </a:ext>
            </a:extLst>
          </p:cNvPr>
          <p:cNvSpPr>
            <a:spLocks noGrp="1"/>
          </p:cNvSpPr>
          <p:nvPr>
            <p:ph type="title"/>
          </p:nvPr>
        </p:nvSpPr>
        <p:spPr>
          <a:xfrm>
            <a:off x="1451579" y="877077"/>
            <a:ext cx="9603275" cy="737119"/>
          </a:xfrm>
        </p:spPr>
        <p:txBody>
          <a:bodyPr/>
          <a:lstStyle/>
          <a:p>
            <a:r>
              <a:rPr lang="en-US" dirty="0"/>
              <a:t>Results and discussions</a:t>
            </a:r>
            <a:endParaRPr lang="en-IN" dirty="0"/>
          </a:p>
        </p:txBody>
      </p:sp>
      <p:sp>
        <p:nvSpPr>
          <p:cNvPr id="3" name="Content Placeholder 2">
            <a:extLst>
              <a:ext uri="{FF2B5EF4-FFF2-40B4-BE49-F238E27FC236}">
                <a16:creationId xmlns:a16="http://schemas.microsoft.com/office/drawing/2014/main" id="{D2D4008F-CC77-4141-A6D3-E24F041BD35D}"/>
              </a:ext>
            </a:extLst>
          </p:cNvPr>
          <p:cNvSpPr>
            <a:spLocks noGrp="1"/>
          </p:cNvSpPr>
          <p:nvPr>
            <p:ph idx="1"/>
          </p:nvPr>
        </p:nvSpPr>
        <p:spPr>
          <a:xfrm>
            <a:off x="1071873" y="1922105"/>
            <a:ext cx="9982982" cy="1772119"/>
          </a:xfrm>
        </p:spPr>
        <p:txBody>
          <a:bodyPr/>
          <a:lstStyle/>
          <a:p>
            <a:r>
              <a:rPr lang="en-US" sz="1800" dirty="0">
                <a:latin typeface="Arial" panose="020B0604020202020204" pitchFamily="34" charset="0"/>
                <a:cs typeface="Arial" panose="020B0604020202020204" pitchFamily="34" charset="0"/>
              </a:rPr>
              <a:t>Now after creating the model, solve it using the command </a:t>
            </a:r>
            <a:r>
              <a:rPr lang="en-US" sz="1800" b="1" dirty="0">
                <a:latin typeface="Arial" panose="020B0604020202020204" pitchFamily="34" charset="0"/>
                <a:cs typeface="Arial" panose="020B0604020202020204" pitchFamily="34" charset="0"/>
              </a:rPr>
              <a:t>Solution&gt;Current LS&gt;Solve</a:t>
            </a:r>
          </a:p>
          <a:p>
            <a:r>
              <a:rPr lang="en-US" sz="1800" dirty="0">
                <a:latin typeface="Arial" panose="020B0604020202020204" pitchFamily="34" charset="0"/>
                <a:cs typeface="Arial" panose="020B0604020202020204" pitchFamily="34" charset="0"/>
              </a:rPr>
              <a:t> After solving, the deformed along with the undeformed shape can be viewed from the General post processing command.[ </a:t>
            </a:r>
            <a:r>
              <a:rPr lang="en-US" sz="1800" b="1" dirty="0">
                <a:latin typeface="Arial" panose="020B0604020202020204" pitchFamily="34" charset="0"/>
                <a:cs typeface="Arial" panose="020B0604020202020204" pitchFamily="34" charset="0"/>
              </a:rPr>
              <a:t>General postproc &gt;Plot results &gt;deformed shape </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The deformed part of the body is clearly visible and DMX value came around 0.014768 cm.</a:t>
            </a:r>
          </a:p>
          <a:p>
            <a:endParaRPr lang="en-IN" dirty="0"/>
          </a:p>
        </p:txBody>
      </p:sp>
      <p:pic>
        <p:nvPicPr>
          <p:cNvPr id="13" name="Picture 12">
            <a:extLst>
              <a:ext uri="{FF2B5EF4-FFF2-40B4-BE49-F238E27FC236}">
                <a16:creationId xmlns:a16="http://schemas.microsoft.com/office/drawing/2014/main" id="{86718C97-3492-43C6-B0B6-73F3B9D3AC8C}"/>
              </a:ext>
            </a:extLst>
          </p:cNvPr>
          <p:cNvPicPr>
            <a:picLocks noChangeAspect="1"/>
          </p:cNvPicPr>
          <p:nvPr/>
        </p:nvPicPr>
        <p:blipFill>
          <a:blip r:embed="rId2"/>
          <a:stretch>
            <a:fillRect/>
          </a:stretch>
        </p:blipFill>
        <p:spPr>
          <a:xfrm>
            <a:off x="8024330" y="3694224"/>
            <a:ext cx="3881536" cy="2631931"/>
          </a:xfrm>
          <a:prstGeom prst="rect">
            <a:avLst/>
          </a:prstGeom>
          <a:effectLst>
            <a:outerShdw blurRad="63500" sx="102000" sy="102000" algn="ctr" rotWithShape="0">
              <a:prstClr val="black">
                <a:alpha val="40000"/>
              </a:prstClr>
            </a:outerShdw>
          </a:effectLst>
        </p:spPr>
      </p:pic>
      <p:pic>
        <p:nvPicPr>
          <p:cNvPr id="15" name="Picture 14">
            <a:extLst>
              <a:ext uri="{FF2B5EF4-FFF2-40B4-BE49-F238E27FC236}">
                <a16:creationId xmlns:a16="http://schemas.microsoft.com/office/drawing/2014/main" id="{FD3662AC-80E4-405D-A21A-59580AC31327}"/>
              </a:ext>
            </a:extLst>
          </p:cNvPr>
          <p:cNvPicPr>
            <a:picLocks noChangeAspect="1"/>
          </p:cNvPicPr>
          <p:nvPr/>
        </p:nvPicPr>
        <p:blipFill>
          <a:blip r:embed="rId3"/>
          <a:stretch>
            <a:fillRect/>
          </a:stretch>
        </p:blipFill>
        <p:spPr>
          <a:xfrm>
            <a:off x="261257" y="3694225"/>
            <a:ext cx="3881536" cy="2631930"/>
          </a:xfrm>
          <a:prstGeom prst="rect">
            <a:avLst/>
          </a:prstGeom>
        </p:spPr>
      </p:pic>
      <p:pic>
        <p:nvPicPr>
          <p:cNvPr id="17" name="Picture 16">
            <a:extLst>
              <a:ext uri="{FF2B5EF4-FFF2-40B4-BE49-F238E27FC236}">
                <a16:creationId xmlns:a16="http://schemas.microsoft.com/office/drawing/2014/main" id="{384FA827-99C0-4DA0-9247-B6D66D28C101}"/>
              </a:ext>
            </a:extLst>
          </p:cNvPr>
          <p:cNvPicPr>
            <a:picLocks noChangeAspect="1"/>
          </p:cNvPicPr>
          <p:nvPr/>
        </p:nvPicPr>
        <p:blipFill>
          <a:blip r:embed="rId4"/>
          <a:stretch>
            <a:fillRect/>
          </a:stretch>
        </p:blipFill>
        <p:spPr>
          <a:xfrm>
            <a:off x="4142793" y="3694224"/>
            <a:ext cx="3881537" cy="2631931"/>
          </a:xfrm>
          <a:prstGeom prst="rect">
            <a:avLst/>
          </a:prstGeom>
        </p:spPr>
      </p:pic>
    </p:spTree>
    <p:extLst>
      <p:ext uri="{BB962C8B-B14F-4D97-AF65-F5344CB8AC3E}">
        <p14:creationId xmlns:p14="http://schemas.microsoft.com/office/powerpoint/2010/main" val="3200156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04209580-5354-4385-B4F1-FA950A51DDB8}"/>
              </a:ext>
            </a:extLst>
          </p:cNvPr>
          <p:cNvSpPr>
            <a:spLocks noGrp="1"/>
          </p:cNvSpPr>
          <p:nvPr>
            <p:ph idx="1"/>
          </p:nvPr>
        </p:nvSpPr>
        <p:spPr>
          <a:xfrm>
            <a:off x="817098" y="1212980"/>
            <a:ext cx="5191817" cy="4186074"/>
          </a:xfrm>
        </p:spPr>
        <p:txBody>
          <a:bodyPr>
            <a:no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Given are the contour plots for the stress distribution in z-direction.</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As we can see from right to left end of long arm, stress increases due to constraint given in the area. As we apply force and moment on the small arm part, eventually the tension and compression develops at end of long arm.</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maximum stress came out to be around 2230.32 MPa at the long arm left end. Here displacement constraint is applied at the hexagonal area of long arm and the stress developed there is shown in color variation (red to blue) as we can see in the figure.</a:t>
            </a:r>
            <a:endParaRPr lang="en-IN" sz="1600" dirty="0"/>
          </a:p>
        </p:txBody>
      </p:sp>
      <p:pic>
        <p:nvPicPr>
          <p:cNvPr id="15" name="Picture 14">
            <a:extLst>
              <a:ext uri="{FF2B5EF4-FFF2-40B4-BE49-F238E27FC236}">
                <a16:creationId xmlns:a16="http://schemas.microsoft.com/office/drawing/2014/main" id="{3CF53888-7110-4CB5-A487-C3D8B0B487A4}"/>
              </a:ext>
            </a:extLst>
          </p:cNvPr>
          <p:cNvPicPr>
            <a:picLocks noChangeAspect="1"/>
          </p:cNvPicPr>
          <p:nvPr/>
        </p:nvPicPr>
        <p:blipFill>
          <a:blip r:embed="rId2"/>
          <a:stretch>
            <a:fillRect/>
          </a:stretch>
        </p:blipFill>
        <p:spPr>
          <a:xfrm>
            <a:off x="6313715" y="390228"/>
            <a:ext cx="4250843" cy="2670213"/>
          </a:xfrm>
          <a:prstGeom prst="rect">
            <a:avLst/>
          </a:prstGeom>
          <a:effectLst>
            <a:outerShdw blurRad="63500" sx="102000" sy="102000" algn="ctr" rotWithShape="0">
              <a:prstClr val="black">
                <a:alpha val="40000"/>
              </a:prstClr>
            </a:outerShdw>
          </a:effectLst>
        </p:spPr>
      </p:pic>
      <p:pic>
        <p:nvPicPr>
          <p:cNvPr id="17" name="Picture 16">
            <a:extLst>
              <a:ext uri="{FF2B5EF4-FFF2-40B4-BE49-F238E27FC236}">
                <a16:creationId xmlns:a16="http://schemas.microsoft.com/office/drawing/2014/main" id="{16DF86A3-191D-4D35-852A-9F229B601C63}"/>
              </a:ext>
            </a:extLst>
          </p:cNvPr>
          <p:cNvPicPr>
            <a:picLocks noChangeAspect="1"/>
          </p:cNvPicPr>
          <p:nvPr/>
        </p:nvPicPr>
        <p:blipFill>
          <a:blip r:embed="rId3"/>
          <a:stretch>
            <a:fillRect/>
          </a:stretch>
        </p:blipFill>
        <p:spPr>
          <a:xfrm>
            <a:off x="1217451" y="5841837"/>
            <a:ext cx="9010650" cy="828675"/>
          </a:xfrm>
          <a:prstGeom prst="rect">
            <a:avLst/>
          </a:prstGeom>
          <a:effectLst>
            <a:outerShdw blurRad="63500" sx="102000" sy="102000" algn="ctr" rotWithShape="0">
              <a:prstClr val="black">
                <a:alpha val="40000"/>
              </a:prstClr>
            </a:outerShdw>
          </a:effectLst>
        </p:spPr>
      </p:pic>
      <p:pic>
        <p:nvPicPr>
          <p:cNvPr id="19" name="Picture 18">
            <a:extLst>
              <a:ext uri="{FF2B5EF4-FFF2-40B4-BE49-F238E27FC236}">
                <a16:creationId xmlns:a16="http://schemas.microsoft.com/office/drawing/2014/main" id="{83C702B2-6FED-4F5E-BCB1-2C81A35E2604}"/>
              </a:ext>
            </a:extLst>
          </p:cNvPr>
          <p:cNvPicPr>
            <a:picLocks noChangeAspect="1"/>
          </p:cNvPicPr>
          <p:nvPr/>
        </p:nvPicPr>
        <p:blipFill>
          <a:blip r:embed="rId4"/>
          <a:stretch>
            <a:fillRect/>
          </a:stretch>
        </p:blipFill>
        <p:spPr>
          <a:xfrm>
            <a:off x="6313715" y="3247053"/>
            <a:ext cx="4250843" cy="2458126"/>
          </a:xfrm>
          <a:prstGeom prst="rect">
            <a:avLst/>
          </a:prstGeom>
          <a:effectLst>
            <a:outerShdw blurRad="63500" sx="102000" sy="102000" algn="ctr" rotWithShape="0">
              <a:prstClr val="black">
                <a:alpha val="40000"/>
              </a:prstClr>
            </a:outerShdw>
          </a:effectLst>
        </p:spPr>
      </p:pic>
      <p:pic>
        <p:nvPicPr>
          <p:cNvPr id="21" name="Picture 20">
            <a:extLst>
              <a:ext uri="{FF2B5EF4-FFF2-40B4-BE49-F238E27FC236}">
                <a16:creationId xmlns:a16="http://schemas.microsoft.com/office/drawing/2014/main" id="{CC577466-75A0-45EC-BF5F-ACB4095EA6A2}"/>
              </a:ext>
            </a:extLst>
          </p:cNvPr>
          <p:cNvPicPr>
            <a:picLocks noChangeAspect="1"/>
          </p:cNvPicPr>
          <p:nvPr/>
        </p:nvPicPr>
        <p:blipFill>
          <a:blip r:embed="rId5"/>
          <a:stretch>
            <a:fillRect/>
          </a:stretch>
        </p:blipFill>
        <p:spPr>
          <a:xfrm>
            <a:off x="10762375" y="390228"/>
            <a:ext cx="1266825" cy="531495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00277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234</TotalTime>
  <Words>976</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HEX WRENCH / ALLEN KEY</vt:lpstr>
      <vt:lpstr>Hex wrench </vt:lpstr>
      <vt:lpstr>STANDARD INFORMATION </vt:lpstr>
      <vt:lpstr>PowerPoint Presentation</vt:lpstr>
      <vt:lpstr>ANALYSIS PROCEDURE</vt:lpstr>
      <vt:lpstr>PowerPoint Presentation</vt:lpstr>
      <vt:lpstr>PowerPoint Presentation</vt:lpstr>
      <vt:lpstr>Results and discussions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BEARING</dc:title>
  <dc:creator>ARAVIND RAMESH</dc:creator>
  <cp:lastModifiedBy>ARAVIND RAMESH</cp:lastModifiedBy>
  <cp:revision>18</cp:revision>
  <dcterms:created xsi:type="dcterms:W3CDTF">2021-03-19T14:25:41Z</dcterms:created>
  <dcterms:modified xsi:type="dcterms:W3CDTF">2021-04-11T15:30:22Z</dcterms:modified>
</cp:coreProperties>
</file>