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RAMESH" userId="5a26f2f67f448761" providerId="LiveId" clId="{5EC300A7-0CBE-4D63-A1F5-F35E924A74E9}"/>
    <pc:docChg chg="undo redo custSel modSld">
      <pc:chgData name="ARAVIND RAMESH" userId="5a26f2f67f448761" providerId="LiveId" clId="{5EC300A7-0CBE-4D63-A1F5-F35E924A74E9}" dt="2021-11-30T18:05:50.290" v="1475" actId="14100"/>
      <pc:docMkLst>
        <pc:docMk/>
      </pc:docMkLst>
      <pc:sldChg chg="modSp mod">
        <pc:chgData name="ARAVIND RAMESH" userId="5a26f2f67f448761" providerId="LiveId" clId="{5EC300A7-0CBE-4D63-A1F5-F35E924A74E9}" dt="2021-11-30T17:56:11.490" v="1420" actId="1076"/>
        <pc:sldMkLst>
          <pc:docMk/>
          <pc:sldMk cId="2071424518" sldId="263"/>
        </pc:sldMkLst>
        <pc:spChg chg="mod">
          <ac:chgData name="ARAVIND RAMESH" userId="5a26f2f67f448761" providerId="LiveId" clId="{5EC300A7-0CBE-4D63-A1F5-F35E924A74E9}" dt="2021-11-30T17:56:07.348" v="1419" actId="1076"/>
          <ac:spMkLst>
            <pc:docMk/>
            <pc:sldMk cId="2071424518" sldId="263"/>
            <ac:spMk id="2" creationId="{C8240493-2828-44D5-8A66-0D4C8069EE4C}"/>
          </ac:spMkLst>
        </pc:spChg>
        <pc:spChg chg="mod">
          <ac:chgData name="ARAVIND RAMESH" userId="5a26f2f67f448761" providerId="LiveId" clId="{5EC300A7-0CBE-4D63-A1F5-F35E924A74E9}" dt="2021-11-30T17:56:11.490" v="1420" actId="1076"/>
          <ac:spMkLst>
            <pc:docMk/>
            <pc:sldMk cId="2071424518" sldId="263"/>
            <ac:spMk id="3" creationId="{C3D05F72-E637-49A6-8280-3F62C036C6A5}"/>
          </ac:spMkLst>
        </pc:spChg>
        <pc:picChg chg="mod">
          <ac:chgData name="ARAVIND RAMESH" userId="5a26f2f67f448761" providerId="LiveId" clId="{5EC300A7-0CBE-4D63-A1F5-F35E924A74E9}" dt="2021-11-30T17:56:02.232" v="1418" actId="1076"/>
          <ac:picMkLst>
            <pc:docMk/>
            <pc:sldMk cId="2071424518" sldId="263"/>
            <ac:picMk id="5" creationId="{FD2029B6-E940-4A9B-9CCE-3F5C743C0398}"/>
          </ac:picMkLst>
        </pc:picChg>
        <pc:picChg chg="mod">
          <ac:chgData name="ARAVIND RAMESH" userId="5a26f2f67f448761" providerId="LiveId" clId="{5EC300A7-0CBE-4D63-A1F5-F35E924A74E9}" dt="2021-11-30T17:56:00.124" v="1417" actId="1076"/>
          <ac:picMkLst>
            <pc:docMk/>
            <pc:sldMk cId="2071424518" sldId="263"/>
            <ac:picMk id="7" creationId="{A4C45D5D-0129-4CB2-BE5A-1D1842C5AEA0}"/>
          </ac:picMkLst>
        </pc:picChg>
      </pc:sldChg>
      <pc:sldChg chg="addSp delSp modSp mod">
        <pc:chgData name="ARAVIND RAMESH" userId="5a26f2f67f448761" providerId="LiveId" clId="{5EC300A7-0CBE-4D63-A1F5-F35E924A74E9}" dt="2021-11-30T18:05:50.290" v="1475" actId="14100"/>
        <pc:sldMkLst>
          <pc:docMk/>
          <pc:sldMk cId="3492879037" sldId="264"/>
        </pc:sldMkLst>
        <pc:spChg chg="add mod">
          <ac:chgData name="ARAVIND RAMESH" userId="5a26f2f67f448761" providerId="LiveId" clId="{5EC300A7-0CBE-4D63-A1F5-F35E924A74E9}" dt="2021-11-30T17:34:07.624" v="789" actId="1076"/>
          <ac:spMkLst>
            <pc:docMk/>
            <pc:sldMk cId="3492879037" sldId="264"/>
            <ac:spMk id="3" creationId="{90B72FAC-09D0-47B9-A83D-629B24A6CAF0}"/>
          </ac:spMkLst>
        </pc:spChg>
        <pc:spChg chg="add del mod">
          <ac:chgData name="ARAVIND RAMESH" userId="5a26f2f67f448761" providerId="LiveId" clId="{5EC300A7-0CBE-4D63-A1F5-F35E924A74E9}" dt="2021-11-30T18:04:36.856" v="1455" actId="478"/>
          <ac:spMkLst>
            <pc:docMk/>
            <pc:sldMk cId="3492879037" sldId="264"/>
            <ac:spMk id="9" creationId="{DBF31382-0BF0-40FF-888F-8DE984FBA730}"/>
          </ac:spMkLst>
        </pc:spChg>
        <pc:spChg chg="add del mod">
          <ac:chgData name="ARAVIND RAMESH" userId="5a26f2f67f448761" providerId="LiveId" clId="{5EC300A7-0CBE-4D63-A1F5-F35E924A74E9}" dt="2021-11-30T17:28:57.864" v="603"/>
          <ac:spMkLst>
            <pc:docMk/>
            <pc:sldMk cId="3492879037" sldId="264"/>
            <ac:spMk id="12" creationId="{E8544539-B8CA-436C-8CD8-69AF0ADE139C}"/>
          </ac:spMkLst>
        </pc:spChg>
        <pc:spChg chg="add mod">
          <ac:chgData name="ARAVIND RAMESH" userId="5a26f2f67f448761" providerId="LiveId" clId="{5EC300A7-0CBE-4D63-A1F5-F35E924A74E9}" dt="2021-11-30T17:34:36.737" v="796" actId="1076"/>
          <ac:spMkLst>
            <pc:docMk/>
            <pc:sldMk cId="3492879037" sldId="264"/>
            <ac:spMk id="13" creationId="{62035D9C-6A38-410E-ADC2-3C808D144CF7}"/>
          </ac:spMkLst>
        </pc:spChg>
        <pc:graphicFrameChg chg="del mod modGraphic">
          <ac:chgData name="ARAVIND RAMESH" userId="5a26f2f67f448761" providerId="LiveId" clId="{5EC300A7-0CBE-4D63-A1F5-F35E924A74E9}" dt="2021-11-30T18:04:30.563" v="1452" actId="21"/>
          <ac:graphicFrameMkLst>
            <pc:docMk/>
            <pc:sldMk cId="3492879037" sldId="264"/>
            <ac:graphicFrameMk id="4" creationId="{8C84F8F9-6FB3-4981-BC93-1643BA1E0010}"/>
          </ac:graphicFrameMkLst>
        </pc:graphicFrameChg>
        <pc:graphicFrameChg chg="del mod modGraphic">
          <ac:chgData name="ARAVIND RAMESH" userId="5a26f2f67f448761" providerId="LiveId" clId="{5EC300A7-0CBE-4D63-A1F5-F35E924A74E9}" dt="2021-11-30T18:05:28.997" v="1466" actId="478"/>
          <ac:graphicFrameMkLst>
            <pc:docMk/>
            <pc:sldMk cId="3492879037" sldId="264"/>
            <ac:graphicFrameMk id="17" creationId="{F3B55948-B077-4A39-B7B4-D24C9E81BA56}"/>
          </ac:graphicFrameMkLst>
        </pc:graphicFrameChg>
        <pc:graphicFrameChg chg="add del mod">
          <ac:chgData name="ARAVIND RAMESH" userId="5a26f2f67f448761" providerId="LiveId" clId="{5EC300A7-0CBE-4D63-A1F5-F35E924A74E9}" dt="2021-11-30T18:04:45.561" v="1459"/>
          <ac:graphicFrameMkLst>
            <pc:docMk/>
            <pc:sldMk cId="3492879037" sldId="264"/>
            <ac:graphicFrameMk id="18" creationId="{173B215A-DE00-483F-866D-9684124B7314}"/>
          </ac:graphicFrameMkLst>
        </pc:graphicFrameChg>
        <pc:picChg chg="del mod">
          <ac:chgData name="ARAVIND RAMESH" userId="5a26f2f67f448761" providerId="LiveId" clId="{5EC300A7-0CBE-4D63-A1F5-F35E924A74E9}" dt="2021-11-30T18:04:37.744" v="1456" actId="478"/>
          <ac:picMkLst>
            <pc:docMk/>
            <pc:sldMk cId="3492879037" sldId="264"/>
            <ac:picMk id="6" creationId="{2B4F5B7A-6C98-452C-B664-80CF159F4525}"/>
          </ac:picMkLst>
        </pc:picChg>
        <pc:picChg chg="add del mod">
          <ac:chgData name="ARAVIND RAMESH" userId="5a26f2f67f448761" providerId="LiveId" clId="{5EC300A7-0CBE-4D63-A1F5-F35E924A74E9}" dt="2021-11-30T18:05:31.289" v="1469" actId="478"/>
          <ac:picMkLst>
            <pc:docMk/>
            <pc:sldMk cId="3492879037" sldId="264"/>
            <ac:picMk id="7" creationId="{3A01BEA6-A063-4AC2-96D2-E371B466AC2B}"/>
          </ac:picMkLst>
        </pc:picChg>
        <pc:picChg chg="add del mod">
          <ac:chgData name="ARAVIND RAMESH" userId="5a26f2f67f448761" providerId="LiveId" clId="{5EC300A7-0CBE-4D63-A1F5-F35E924A74E9}" dt="2021-11-30T18:05:30.636" v="1468" actId="478"/>
          <ac:picMkLst>
            <pc:docMk/>
            <pc:sldMk cId="3492879037" sldId="264"/>
            <ac:picMk id="8" creationId="{2FE94BC1-16A6-4DBB-A896-7134D84F3697}"/>
          </ac:picMkLst>
        </pc:picChg>
        <pc:picChg chg="add del mod">
          <ac:chgData name="ARAVIND RAMESH" userId="5a26f2f67f448761" providerId="LiveId" clId="{5EC300A7-0CBE-4D63-A1F5-F35E924A74E9}" dt="2021-11-30T18:05:29.990" v="1467" actId="478"/>
          <ac:picMkLst>
            <pc:docMk/>
            <pc:sldMk cId="3492879037" sldId="264"/>
            <ac:picMk id="10" creationId="{B37AC668-47F7-4333-B1A5-4E015B12F424}"/>
          </ac:picMkLst>
        </pc:picChg>
        <pc:picChg chg="del mod">
          <ac:chgData name="ARAVIND RAMESH" userId="5a26f2f67f448761" providerId="LiveId" clId="{5EC300A7-0CBE-4D63-A1F5-F35E924A74E9}" dt="2021-11-30T18:04:35.609" v="1454" actId="478"/>
          <ac:picMkLst>
            <pc:docMk/>
            <pc:sldMk cId="3492879037" sldId="264"/>
            <ac:picMk id="11" creationId="{E4F0D114-6234-46C2-BCCF-F396EAFAF2F8}"/>
          </ac:picMkLst>
        </pc:picChg>
        <pc:picChg chg="add mod">
          <ac:chgData name="ARAVIND RAMESH" userId="5a26f2f67f448761" providerId="LiveId" clId="{5EC300A7-0CBE-4D63-A1F5-F35E924A74E9}" dt="2021-11-30T18:05:50.290" v="1475" actId="14100"/>
          <ac:picMkLst>
            <pc:docMk/>
            <pc:sldMk cId="3492879037" sldId="264"/>
            <ac:picMk id="14" creationId="{6AE2B90E-FA88-487F-A76F-359F3B2F8A25}"/>
          </ac:picMkLst>
        </pc:picChg>
        <pc:picChg chg="add del mod">
          <ac:chgData name="ARAVIND RAMESH" userId="5a26f2f67f448761" providerId="LiveId" clId="{5EC300A7-0CBE-4D63-A1F5-F35E924A74E9}" dt="2021-11-30T18:05:31.958" v="1470" actId="478"/>
          <ac:picMkLst>
            <pc:docMk/>
            <pc:sldMk cId="3492879037" sldId="264"/>
            <ac:picMk id="15" creationId="{40B5351D-7CED-40C4-9C06-9F7ACCF4CBD0}"/>
          </ac:picMkLst>
        </pc:picChg>
        <pc:picChg chg="add mod">
          <ac:chgData name="ARAVIND RAMESH" userId="5a26f2f67f448761" providerId="LiveId" clId="{5EC300A7-0CBE-4D63-A1F5-F35E924A74E9}" dt="2021-11-30T18:05:47.155" v="1474" actId="1076"/>
          <ac:picMkLst>
            <pc:docMk/>
            <pc:sldMk cId="3492879037" sldId="264"/>
            <ac:picMk id="19" creationId="{C9EE3138-34D7-492F-B109-8974F7C19CC4}"/>
          </ac:picMkLst>
        </pc:picChg>
        <pc:picChg chg="del mod">
          <ac:chgData name="ARAVIND RAMESH" userId="5a26f2f67f448761" providerId="LiveId" clId="{5EC300A7-0CBE-4D63-A1F5-F35E924A74E9}" dt="2021-11-30T18:04:38.450" v="1457" actId="478"/>
          <ac:picMkLst>
            <pc:docMk/>
            <pc:sldMk cId="3492879037" sldId="264"/>
            <ac:picMk id="1026" creationId="{446C68FA-D633-4FF7-AEBF-998124A65663}"/>
          </ac:picMkLst>
        </pc:picChg>
        <pc:picChg chg="del mod">
          <ac:chgData name="ARAVIND RAMESH" userId="5a26f2f67f448761" providerId="LiveId" clId="{5EC300A7-0CBE-4D63-A1F5-F35E924A74E9}" dt="2021-11-30T18:04:32.538" v="1453" actId="478"/>
          <ac:picMkLst>
            <pc:docMk/>
            <pc:sldMk cId="3492879037" sldId="264"/>
            <ac:picMk id="1028" creationId="{40635CCB-BE4C-4DB3-93A4-03A3360374F9}"/>
          </ac:picMkLst>
        </pc:picChg>
      </pc:sldChg>
      <pc:sldChg chg="addSp delSp modSp mod">
        <pc:chgData name="ARAVIND RAMESH" userId="5a26f2f67f448761" providerId="LiveId" clId="{5EC300A7-0CBE-4D63-A1F5-F35E924A74E9}" dt="2021-11-30T17:51:34.146" v="1173" actId="20577"/>
        <pc:sldMkLst>
          <pc:docMk/>
          <pc:sldMk cId="4245036993" sldId="265"/>
        </pc:sldMkLst>
        <pc:spChg chg="del">
          <ac:chgData name="ARAVIND RAMESH" userId="5a26f2f67f448761" providerId="LiveId" clId="{5EC300A7-0CBE-4D63-A1F5-F35E924A74E9}" dt="2021-11-30T17:39:33.247" v="884" actId="478"/>
          <ac:spMkLst>
            <pc:docMk/>
            <pc:sldMk cId="4245036993" sldId="265"/>
            <ac:spMk id="2" creationId="{B350D1C1-B86C-479B-832A-13225EE61F70}"/>
          </ac:spMkLst>
        </pc:spChg>
        <pc:spChg chg="del mod">
          <ac:chgData name="ARAVIND RAMESH" userId="5a26f2f67f448761" providerId="LiveId" clId="{5EC300A7-0CBE-4D63-A1F5-F35E924A74E9}" dt="2021-11-30T17:36:13.405" v="801" actId="22"/>
          <ac:spMkLst>
            <pc:docMk/>
            <pc:sldMk cId="4245036993" sldId="265"/>
            <ac:spMk id="3" creationId="{DFB932C3-CAAD-4E15-8691-8FB06D5C833A}"/>
          </ac:spMkLst>
        </pc:spChg>
        <pc:spChg chg="add mod">
          <ac:chgData name="ARAVIND RAMESH" userId="5a26f2f67f448761" providerId="LiveId" clId="{5EC300A7-0CBE-4D63-A1F5-F35E924A74E9}" dt="2021-11-30T17:51:34.146" v="1173" actId="20577"/>
          <ac:spMkLst>
            <pc:docMk/>
            <pc:sldMk cId="4245036993" sldId="265"/>
            <ac:spMk id="8" creationId="{39D2F6F0-ACA4-4F48-A144-15A800DB6DEA}"/>
          </ac:spMkLst>
        </pc:spChg>
        <pc:spChg chg="add mod">
          <ac:chgData name="ARAVIND RAMESH" userId="5a26f2f67f448761" providerId="LiveId" clId="{5EC300A7-0CBE-4D63-A1F5-F35E924A74E9}" dt="2021-11-30T17:30:33.498" v="717" actId="20577"/>
          <ac:spMkLst>
            <pc:docMk/>
            <pc:sldMk cId="4245036993" sldId="265"/>
            <ac:spMk id="9" creationId="{5007E024-F45E-4957-8466-3DB4AEE3CDC7}"/>
          </ac:spMkLst>
        </pc:spChg>
        <pc:spChg chg="add mod">
          <ac:chgData name="ARAVIND RAMESH" userId="5a26f2f67f448761" providerId="LiveId" clId="{5EC300A7-0CBE-4D63-A1F5-F35E924A74E9}" dt="2021-11-30T17:40:26.259" v="901" actId="1076"/>
          <ac:spMkLst>
            <pc:docMk/>
            <pc:sldMk cId="4245036993" sldId="265"/>
            <ac:spMk id="13" creationId="{8DF1982F-6B79-4913-9F54-7759FECACDC4}"/>
          </ac:spMkLst>
        </pc:spChg>
        <pc:spChg chg="add del mod">
          <ac:chgData name="ARAVIND RAMESH" userId="5a26f2f67f448761" providerId="LiveId" clId="{5EC300A7-0CBE-4D63-A1F5-F35E924A74E9}" dt="2021-11-30T17:40:59.964" v="908" actId="478"/>
          <ac:spMkLst>
            <pc:docMk/>
            <pc:sldMk cId="4245036993" sldId="265"/>
            <ac:spMk id="17" creationId="{EB4D5FAB-1F60-4E6B-8314-49FF69D5A166}"/>
          </ac:spMkLst>
        </pc:spChg>
        <pc:graphicFrameChg chg="mod modGraphic">
          <ac:chgData name="ARAVIND RAMESH" userId="5a26f2f67f448761" providerId="LiveId" clId="{5EC300A7-0CBE-4D63-A1F5-F35E924A74E9}" dt="2021-11-30T16:47:29.250" v="201" actId="1076"/>
          <ac:graphicFrameMkLst>
            <pc:docMk/>
            <pc:sldMk cId="4245036993" sldId="265"/>
            <ac:graphicFrameMk id="4" creationId="{2AD54BB0-B466-4D13-B54B-D66749C37C13}"/>
          </ac:graphicFrameMkLst>
        </pc:graphicFrameChg>
        <pc:picChg chg="mod">
          <ac:chgData name="ARAVIND RAMESH" userId="5a26f2f67f448761" providerId="LiveId" clId="{5EC300A7-0CBE-4D63-A1F5-F35E924A74E9}" dt="2021-11-30T16:47:36.605" v="204" actId="1076"/>
          <ac:picMkLst>
            <pc:docMk/>
            <pc:sldMk cId="4245036993" sldId="265"/>
            <ac:picMk id="5" creationId="{25650645-C48A-4EF8-9C57-4DC29B0E7D49}"/>
          </ac:picMkLst>
        </pc:picChg>
        <pc:picChg chg="mod">
          <ac:chgData name="ARAVIND RAMESH" userId="5a26f2f67f448761" providerId="LiveId" clId="{5EC300A7-0CBE-4D63-A1F5-F35E924A74E9}" dt="2021-11-30T16:47:31.436" v="202" actId="1076"/>
          <ac:picMkLst>
            <pc:docMk/>
            <pc:sldMk cId="4245036993" sldId="265"/>
            <ac:picMk id="6" creationId="{A2B3E762-A563-4BAA-9F99-47CF8DDEE26A}"/>
          </ac:picMkLst>
        </pc:picChg>
        <pc:picChg chg="mod">
          <ac:chgData name="ARAVIND RAMESH" userId="5a26f2f67f448761" providerId="LiveId" clId="{5EC300A7-0CBE-4D63-A1F5-F35E924A74E9}" dt="2021-11-30T16:47:34.078" v="203" actId="1076"/>
          <ac:picMkLst>
            <pc:docMk/>
            <pc:sldMk cId="4245036993" sldId="265"/>
            <ac:picMk id="7" creationId="{9BEB855F-2078-4B80-B844-CCFE154CAD8C}"/>
          </ac:picMkLst>
        </pc:picChg>
        <pc:picChg chg="add del mod ord">
          <ac:chgData name="ARAVIND RAMESH" userId="5a26f2f67f448761" providerId="LiveId" clId="{5EC300A7-0CBE-4D63-A1F5-F35E924A74E9}" dt="2021-11-30T17:40:48.488" v="906" actId="478"/>
          <ac:picMkLst>
            <pc:docMk/>
            <pc:sldMk cId="4245036993" sldId="265"/>
            <ac:picMk id="11" creationId="{88ADB864-CA75-4DFE-8915-1E4ADF062C3F}"/>
          </ac:picMkLst>
        </pc:picChg>
        <pc:picChg chg="add del mod">
          <ac:chgData name="ARAVIND RAMESH" userId="5a26f2f67f448761" providerId="LiveId" clId="{5EC300A7-0CBE-4D63-A1F5-F35E924A74E9}" dt="2021-11-30T17:41:04.259" v="909" actId="1076"/>
          <ac:picMkLst>
            <pc:docMk/>
            <pc:sldMk cId="4245036993" sldId="265"/>
            <ac:picMk id="15" creationId="{07827944-EB19-4055-845D-725E5CF08CF3}"/>
          </ac:picMkLst>
        </pc:picChg>
        <pc:picChg chg="add mod">
          <ac:chgData name="ARAVIND RAMESH" userId="5a26f2f67f448761" providerId="LiveId" clId="{5EC300A7-0CBE-4D63-A1F5-F35E924A74E9}" dt="2021-11-30T17:41:26.884" v="912" actId="1076"/>
          <ac:picMkLst>
            <pc:docMk/>
            <pc:sldMk cId="4245036993" sldId="265"/>
            <ac:picMk id="19" creationId="{07AC1754-1823-4C77-9E55-1949365E1C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0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0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0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4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1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6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9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2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981F-2265-42E0-ACFF-D52C1DA6B2F8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A53410-703D-4AA8-92B9-DFCB400A548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1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954E-619F-4716-A5AB-0FA1B4F62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14" y="202105"/>
            <a:ext cx="11034943" cy="76858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DESIGN FOR MANUFACTURING AND ASSEMBLY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435F-E987-440E-A1FF-4A1D1A5FE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11" y="1100980"/>
            <a:ext cx="4350059" cy="499562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dirty="0"/>
              <a:t>FRYING PAN</a:t>
            </a:r>
          </a:p>
          <a:p>
            <a:pPr algn="l"/>
            <a:r>
              <a:rPr lang="en-US" dirty="0"/>
              <a:t>Frying pan is a flat-bottomed pan with shallow sides which are curved at the ends.</a:t>
            </a:r>
            <a:r>
              <a:rPr lang="en-US" b="0" i="0" dirty="0">
                <a:solidFill>
                  <a:srgbClr val="58595B"/>
                </a:solidFill>
                <a:effectLst/>
                <a:latin typeface="Myriad Web Pro"/>
              </a:rPr>
              <a:t> </a:t>
            </a:r>
            <a:r>
              <a:rPr lang="en-US" b="0" i="0" dirty="0">
                <a:effectLst/>
                <a:latin typeface="+mj-lt"/>
              </a:rPr>
              <a:t>They are made of various materials, such as copper, cast-iron and aluminum, and some have a non-stick coating applied, which makes for easy cleanup.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It is used for frying food over medium to high heat hence it should be thick enough to conduct heat evenly.</a:t>
            </a:r>
          </a:p>
          <a:p>
            <a:pPr algn="l"/>
            <a:r>
              <a:rPr lang="en-US" dirty="0"/>
              <a:t>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Handle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Flat-bottomed  body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Joints(riveted)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Steel connector</a:t>
            </a:r>
          </a:p>
        </p:txBody>
      </p:sp>
      <p:pic>
        <p:nvPicPr>
          <p:cNvPr id="1026" name="Picture 2" descr="Frying Pan Glossary Term">
            <a:extLst>
              <a:ext uri="{FF2B5EF4-FFF2-40B4-BE49-F238E27FC236}">
                <a16:creationId xmlns:a16="http://schemas.microsoft.com/office/drawing/2014/main" id="{FB0133E4-2BB3-4F3C-8E33-EF0997D0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512" y="1100980"/>
            <a:ext cx="3050819" cy="14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uide to frying pans: non-stick or stainless steel, cleaning &amp; care -  Yuppiechef Magazine">
            <a:extLst>
              <a:ext uri="{FF2B5EF4-FFF2-40B4-BE49-F238E27FC236}">
                <a16:creationId xmlns:a16="http://schemas.microsoft.com/office/drawing/2014/main" id="{F49B42C4-3600-40FD-AD16-BD58B3E4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03" y="2478449"/>
            <a:ext cx="3022537" cy="19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oking For Engineers">
            <a:extLst>
              <a:ext uri="{FF2B5EF4-FFF2-40B4-BE49-F238E27FC236}">
                <a16:creationId xmlns:a16="http://schemas.microsoft.com/office/drawing/2014/main" id="{17D18070-3AD4-4205-B772-FBD6FAC82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014" y="3520786"/>
            <a:ext cx="2575816" cy="25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91019C-E456-43A5-A705-3F0453230F85}"/>
              </a:ext>
            </a:extLst>
          </p:cNvPr>
          <p:cNvSpPr txBox="1"/>
          <p:nvPr/>
        </p:nvSpPr>
        <p:spPr>
          <a:xfrm>
            <a:off x="9294920" y="0"/>
            <a:ext cx="28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MPD18I003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19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D54BB0-B466-4D13-B54B-D66749C37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786767"/>
              </p:ext>
            </p:extLst>
          </p:nvPr>
        </p:nvGraphicFramePr>
        <p:xfrm>
          <a:off x="121328" y="91736"/>
          <a:ext cx="5974672" cy="435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12">
                  <a:extLst>
                    <a:ext uri="{9D8B030D-6E8A-4147-A177-3AD203B41FA5}">
                      <a16:colId xmlns:a16="http://schemas.microsoft.com/office/drawing/2014/main" val="2909628789"/>
                    </a:ext>
                  </a:extLst>
                </a:gridCol>
                <a:gridCol w="1992630">
                  <a:extLst>
                    <a:ext uri="{9D8B030D-6E8A-4147-A177-3AD203B41FA5}">
                      <a16:colId xmlns:a16="http://schemas.microsoft.com/office/drawing/2014/main" val="1855333945"/>
                    </a:ext>
                  </a:extLst>
                </a:gridCol>
                <a:gridCol w="1992630">
                  <a:extLst>
                    <a:ext uri="{9D8B030D-6E8A-4147-A177-3AD203B41FA5}">
                      <a16:colId xmlns:a16="http://schemas.microsoft.com/office/drawing/2014/main" val="100456790"/>
                    </a:ext>
                  </a:extLst>
                </a:gridCol>
              </a:tblGrid>
              <a:tr h="235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PROCESS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FORMULATION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COST(Steel connector)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36118"/>
                  </a:ext>
                </a:extLst>
              </a:tr>
              <a:tr h="8233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Cost of individual die set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pPr marL="0" indent="0">
                        <a:buNone/>
                      </a:pPr>
                      <a:endParaRPr lang="en-IN" sz="1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IN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Where, </a:t>
                      </a:r>
                      <a:r>
                        <a:rPr lang="en-IN" sz="1050" dirty="0" err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050" baseline="-25000" dirty="0" err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en-IN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=die set purchase cost, $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05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usable area, cm</a:t>
                      </a:r>
                      <a:r>
                        <a:rPr lang="en-US" sz="1050" baseline="30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Usable area=3*10 = 30 </a:t>
                      </a:r>
                      <a:r>
                        <a:rPr lang="en-US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US" sz="1050" baseline="30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    </a:t>
                      </a:r>
                    </a:p>
                    <a:p>
                      <a:pPr algn="l"/>
                      <a:r>
                        <a:rPr lang="en-US" sz="1050" dirty="0"/>
                        <a:t>Dimension of rod:</a:t>
                      </a:r>
                    </a:p>
                    <a:p>
                      <a:pPr algn="l"/>
                      <a:r>
                        <a:rPr lang="en-IN" sz="1050" dirty="0" err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050" baseline="-25000" dirty="0" err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en-IN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=120+0.36*30</a:t>
                      </a:r>
                    </a:p>
                    <a:p>
                      <a:pPr algn="l"/>
                      <a:r>
                        <a:rPr lang="en-IN" sz="1050" dirty="0">
                          <a:effectLst/>
                          <a:cs typeface="Times New Roman" panose="02020603050405020304" pitchFamily="18" charset="0"/>
                        </a:rPr>
                        <a:t>     = 130.8 </a:t>
                      </a:r>
                      <a:r>
                        <a:rPr lang="en-IN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algn="l"/>
                      <a:r>
                        <a:rPr lang="en-IN" sz="1050" dirty="0">
                          <a:effectLst/>
                          <a:cs typeface="Times New Roman" panose="02020603050405020304" pitchFamily="18" charset="0"/>
                        </a:rPr>
                        <a:t> 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57651"/>
                  </a:ext>
                </a:extLst>
              </a:tr>
              <a:tr h="1470229">
                <a:tc>
                  <a:txBody>
                    <a:bodyPr/>
                    <a:lstStyle/>
                    <a:p>
                      <a:r>
                        <a:rPr lang="en-US" sz="1200" dirty="0"/>
                        <a:t>Bending operation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pPr marL="0" indent="0">
                        <a:buNone/>
                      </a:pPr>
                      <a:endParaRPr lang="en-US" sz="1050" dirty="0"/>
                    </a:p>
                    <a:p>
                      <a:pPr marL="0" indent="0">
                        <a:buNone/>
                      </a:pPr>
                      <a:r>
                        <a:rPr lang="en-US" sz="1050" dirty="0"/>
                        <a:t>Where, </a:t>
                      </a:r>
                      <a:r>
                        <a:rPr lang="en-US" sz="105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05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50" dirty="0"/>
                        <a:t>=</a:t>
                      </a:r>
                      <a:r>
                        <a:rPr lang="en-US" sz="1050" b="0" i="0" u="none" strike="noStrike" baseline="0" dirty="0"/>
                        <a:t> </a:t>
                      </a:r>
                      <a:r>
                        <a:rPr lang="en-US" sz="1050" dirty="0"/>
                        <a:t>T</a:t>
                      </a:r>
                      <a:r>
                        <a:rPr lang="en-US" sz="1050" b="0" i="0" u="none" strike="noStrike" baseline="0" dirty="0"/>
                        <a:t>otal length of bend lines, cm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05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50" dirty="0"/>
                        <a:t>=</a:t>
                      </a:r>
                      <a:r>
                        <a:rPr lang="en-US" sz="1050" b="0" i="0" u="none" strike="noStrike" baseline="0" dirty="0"/>
                        <a:t> </a:t>
                      </a:r>
                      <a:r>
                        <a:rPr lang="en-US" sz="1050" dirty="0"/>
                        <a:t>N</a:t>
                      </a:r>
                      <a:r>
                        <a:rPr lang="en-US" sz="1050" b="0" i="0" u="none" strike="noStrike" baseline="0" dirty="0"/>
                        <a:t>umber of different bends to be formed in the die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05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pn</a:t>
                      </a:r>
                      <a:r>
                        <a:rPr lang="en-US" sz="1050" b="0" i="0" u="none" strike="noStrike" baseline="0" dirty="0"/>
                        <a:t>= Manufacturing time (hours)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50" b="0" i="0" u="none" strike="noStrike" baseline="0" dirty="0"/>
                        <a:t>Then Multiply by cost per hour (assume)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05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pn</a:t>
                      </a:r>
                      <a:r>
                        <a:rPr lang="en-US" sz="105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50" dirty="0"/>
                        <a:t>*Hourly cost=(0.68*2.5)+(5.8*1)*0.0012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     = </a:t>
                      </a:r>
                      <a:r>
                        <a:rPr lang="en-IN" sz="1050" dirty="0"/>
                        <a:t>1.70696 </a:t>
                      </a:r>
                      <a:r>
                        <a:rPr lang="en-IN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r>
                        <a:rPr lang="en-IN" sz="1050" dirty="0"/>
                        <a:t>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1268"/>
                  </a:ext>
                </a:extLst>
              </a:tr>
              <a:tr h="470473">
                <a:tc>
                  <a:txBody>
                    <a:bodyPr/>
                    <a:lstStyle/>
                    <a:p>
                      <a:r>
                        <a:rPr lang="en-US" sz="1200" dirty="0"/>
                        <a:t>Raw Material cost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050" dirty="0"/>
                        <a:t>Volume x Density x Material cost per kg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050" b="0" i="0" u="none" strike="noStrike" baseline="0" dirty="0"/>
                        <a:t>Considering high steel strength </a:t>
                      </a:r>
                      <a:endParaRPr lang="en-US" sz="1050" b="0" i="0" u="none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=0.000006*0.25*7.9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=0.00001185 </a:t>
                      </a:r>
                      <a:r>
                        <a:rPr lang="en-IN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50292"/>
                  </a:ext>
                </a:extLst>
              </a:tr>
              <a:tr h="411664">
                <a:tc>
                  <a:txBody>
                    <a:bodyPr/>
                    <a:lstStyle/>
                    <a:p>
                      <a:r>
                        <a:rPr lang="en-US" sz="1200" dirty="0"/>
                        <a:t>Cycle time per one piece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050" b="0" i="0" u="none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=3.8+0.11(10)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=4.9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079372"/>
                  </a:ext>
                </a:extLst>
              </a:tr>
              <a:tr h="607694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</a:rPr>
                        <a:t>Total manufacturing cost 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</a:rPr>
                        <a:t>Raw material cost+ {(Hourly Cost)*(Cycle time per one piece) /(Efficiency)}+ Tooling costs</a:t>
                      </a:r>
                      <a:endParaRPr lang="en-IN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=0.00001185+ {(20*4.86)/82.5}+1.70696</a:t>
                      </a:r>
                    </a:p>
                    <a:p>
                      <a:r>
                        <a:rPr lang="en-US" sz="1050" dirty="0"/>
                        <a:t>=2.885 $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54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5650645-C48A-4EF8-9C57-4DC29B0E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43" y="3428999"/>
            <a:ext cx="1910639" cy="337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3E762-A563-4BAA-9F99-47CF8DDE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42" y="416370"/>
            <a:ext cx="1766243" cy="297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B855F-2078-4B80-B844-CCFE154C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923" y="1371854"/>
            <a:ext cx="1761862" cy="297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D2F6F0-ACA4-4F48-A144-15A800DB6DEA}"/>
                  </a:ext>
                </a:extLst>
              </p:cNvPr>
              <p:cNvSpPr txBox="1"/>
              <p:nvPr/>
            </p:nvSpPr>
            <p:spPr>
              <a:xfrm>
                <a:off x="6471821" y="951124"/>
                <a:ext cx="5533748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The trim die cost can be found out from the equation given below: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=13895.81 $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Assumed cost of die as 10000 $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 = 0.7 (assumed)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N=1.6 (assumed)</a:t>
                </a:r>
              </a:p>
              <a:p>
                <a:endParaRPr lang="en-US" dirty="0"/>
              </a:p>
              <a:p>
                <a:r>
                  <a:rPr lang="en-US" dirty="0"/>
                  <a:t>The resulting value is for a batch of bodies which is optimized.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D2F6F0-ACA4-4F48-A144-15A800DB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821" y="951124"/>
                <a:ext cx="5533748" cy="5078313"/>
              </a:xfrm>
              <a:prstGeom prst="rect">
                <a:avLst/>
              </a:prstGeom>
              <a:blipFill>
                <a:blip r:embed="rId5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07E024-F45E-4957-8466-3DB4AEE3CDC7}"/>
                  </a:ext>
                </a:extLst>
              </p:cNvPr>
              <p:cNvSpPr txBox="1"/>
              <p:nvPr/>
            </p:nvSpPr>
            <p:spPr>
              <a:xfrm>
                <a:off x="186431" y="4580878"/>
                <a:ext cx="59095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cost incurred = cost of handle + cost of base body + cost of steel connector</a:t>
                </a:r>
              </a:p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1.9854+2.4715+2.885=7.3419 $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07E024-F45E-4957-8466-3DB4AEE3C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1" y="4580878"/>
                <a:ext cx="5909569" cy="923330"/>
              </a:xfrm>
              <a:prstGeom prst="rect">
                <a:avLst/>
              </a:prstGeom>
              <a:blipFill>
                <a:blip r:embed="rId6"/>
                <a:stretch>
                  <a:fillRect l="-929"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8DF1982F-6B79-4913-9F54-7759FECA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821" y="91736"/>
            <a:ext cx="4776186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OPTIMIZATION OF TRIM DIE COST</a:t>
            </a:r>
            <a:br>
              <a:rPr lang="en-US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27944-EB19-4055-845D-725E5CF08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133" y="2105286"/>
            <a:ext cx="1457325" cy="447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AC1754-1823-4C77-9E55-1949365E1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3078" y="2726822"/>
            <a:ext cx="38671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3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0493-209F-41DC-89AA-BB2FC7EC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11159"/>
            <a:ext cx="5977631" cy="132556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PROBLEM</a:t>
            </a:r>
            <a:r>
              <a:rPr lang="en-US" dirty="0"/>
              <a:t> </a:t>
            </a:r>
            <a:r>
              <a:rPr lang="en-US" sz="4900" dirty="0"/>
              <a:t>DEFINITION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4D15-FB92-4787-8AA0-D7A7D75C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73940"/>
            <a:ext cx="5257800" cy="525393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To reduce failure of riveted joints connecting body and handle in a frying pan.</a:t>
            </a:r>
          </a:p>
          <a:p>
            <a:pPr lvl="1"/>
            <a:r>
              <a:rPr lang="en-US" dirty="0"/>
              <a:t>To increase life of coating.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Health should be given priority.</a:t>
            </a:r>
          </a:p>
          <a:p>
            <a:pPr lvl="1"/>
            <a:r>
              <a:rPr lang="en-US" dirty="0"/>
              <a:t>Cost should be minimum.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Cook food.</a:t>
            </a:r>
          </a:p>
          <a:p>
            <a:pPr lvl="1"/>
            <a:r>
              <a:rPr lang="en-IN" dirty="0"/>
              <a:t>Portability.</a:t>
            </a:r>
            <a:endParaRPr lang="en-US" dirty="0"/>
          </a:p>
          <a:p>
            <a:r>
              <a:rPr lang="en-US" dirty="0"/>
              <a:t>SPECIFICATIONS</a:t>
            </a:r>
          </a:p>
          <a:p>
            <a:pPr lvl="1"/>
            <a:r>
              <a:rPr lang="en-IN" dirty="0"/>
              <a:t>Dimensions should be considered.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AE444-4DB9-4BA7-960B-B4F1196783D3}"/>
              </a:ext>
            </a:extLst>
          </p:cNvPr>
          <p:cNvSpPr txBox="1"/>
          <p:nvPr/>
        </p:nvSpPr>
        <p:spPr>
          <a:xfrm>
            <a:off x="559293" y="290172"/>
            <a:ext cx="52999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CUSTOMER REQUIREMENTS</a:t>
            </a:r>
            <a:endParaRPr lang="en-IN" sz="4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51187-C467-4726-AB66-0F384E5D6A5F}"/>
              </a:ext>
            </a:extLst>
          </p:cNvPr>
          <p:cNvSpPr txBox="1"/>
          <p:nvPr/>
        </p:nvSpPr>
        <p:spPr>
          <a:xfrm>
            <a:off x="559293" y="2237173"/>
            <a:ext cx="4953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Sturdy handle to hold the pan.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Light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Long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Environment friendly (healthy)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3694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8D5F-1A32-4172-A3F9-F57AAD81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"/>
            <a:ext cx="10515600" cy="67692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CONCEPT DESIGN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Analyze objectives, function and constraints to get different concepts, select best concept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EMBODIMENT DESIGN(tentative)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/>
              <a:t>DETAILED DESIGN(tentative)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dirty="0"/>
              <a:t>DESIGN COMMUNICATION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D46586-4258-4AD6-8CC8-037796EBC791}"/>
              </a:ext>
            </a:extLst>
          </p:cNvPr>
          <p:cNvSpPr/>
          <p:nvPr/>
        </p:nvSpPr>
        <p:spPr>
          <a:xfrm>
            <a:off x="838200" y="1095942"/>
            <a:ext cx="7808650" cy="1443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Design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Enhancements in joints in the existing design are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Enhancing the coating in the existing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</a:t>
            </a:r>
            <a:r>
              <a:rPr lang="en-US"/>
              <a:t>optimization of </a:t>
            </a:r>
            <a:r>
              <a:rPr lang="en-US" dirty="0"/>
              <a:t>handle of product using better material.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00E579-426F-4FA7-AF57-FD738F2C6474}"/>
              </a:ext>
            </a:extLst>
          </p:cNvPr>
          <p:cNvSpPr/>
          <p:nvPr/>
        </p:nvSpPr>
        <p:spPr>
          <a:xfrm>
            <a:off x="838200" y="3093392"/>
            <a:ext cx="7315200" cy="759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the chosen design concept and providing shape to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and evaluate the design concept.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117CD0-5889-4D26-AB44-91715E7DFC3D}"/>
              </a:ext>
            </a:extLst>
          </p:cNvPr>
          <p:cNvSpPr/>
          <p:nvPr/>
        </p:nvSpPr>
        <p:spPr>
          <a:xfrm>
            <a:off x="838200" y="4475618"/>
            <a:ext cx="7315200" cy="759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Refining and optimizing the design concept.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and specify the design details.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6D124B-9EE2-4640-97DA-4C48B8AAC8E0}"/>
              </a:ext>
            </a:extLst>
          </p:cNvPr>
          <p:cNvSpPr/>
          <p:nvPr/>
        </p:nvSpPr>
        <p:spPr>
          <a:xfrm>
            <a:off x="838200" y="5724988"/>
            <a:ext cx="7315200" cy="64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 of final design.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78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43EE-038F-4872-9C2C-11488F7E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38" y="121170"/>
            <a:ext cx="11847170" cy="1049235"/>
          </a:xfrm>
        </p:spPr>
        <p:txBody>
          <a:bodyPr/>
          <a:lstStyle/>
          <a:p>
            <a:r>
              <a:rPr lang="en-US" dirty="0"/>
              <a:t>ANALYSIS OF MATERIAL PERFORMANCE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FF82-E5BD-438D-8CC8-8240E211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39" y="1065320"/>
            <a:ext cx="11847170" cy="45542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BA5068-CAEB-4DFD-A960-33D421BF6587}"/>
              </a:ext>
            </a:extLst>
          </p:cNvPr>
          <p:cNvSpPr/>
          <p:nvPr/>
        </p:nvSpPr>
        <p:spPr>
          <a:xfrm>
            <a:off x="1" y="2066798"/>
            <a:ext cx="3018408" cy="3046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Coefficient of thermal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Ease of shaping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Young’s modulus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D7814-1ADE-47E1-ACC9-1B30F9464071}"/>
              </a:ext>
            </a:extLst>
          </p:cNvPr>
          <p:cNvSpPr/>
          <p:nvPr/>
        </p:nvSpPr>
        <p:spPr>
          <a:xfrm>
            <a:off x="9173590" y="2046718"/>
            <a:ext cx="2971841" cy="30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Thermal conductivity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Coefficient of thermal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Young’s modulus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52092B-F7F8-4F1D-9640-0A768B7F6E26}"/>
              </a:ext>
            </a:extLst>
          </p:cNvPr>
          <p:cNvSpPr/>
          <p:nvPr/>
        </p:nvSpPr>
        <p:spPr>
          <a:xfrm>
            <a:off x="6158924" y="2066799"/>
            <a:ext cx="2908918" cy="30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Coefficient of thermal expansion.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Young’s modulus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AB3530-561B-4ECB-934A-26C2C6DF28F4}"/>
              </a:ext>
            </a:extLst>
          </p:cNvPr>
          <p:cNvSpPr/>
          <p:nvPr/>
        </p:nvSpPr>
        <p:spPr>
          <a:xfrm>
            <a:off x="3110079" y="2054582"/>
            <a:ext cx="2985922" cy="3097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Coefficient of thermal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Young’s modulus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Material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C501-FFD3-4593-8AF6-D4728F51541B}"/>
              </a:ext>
            </a:extLst>
          </p:cNvPr>
          <p:cNvSpPr/>
          <p:nvPr/>
        </p:nvSpPr>
        <p:spPr>
          <a:xfrm>
            <a:off x="109491" y="1535837"/>
            <a:ext cx="2908918" cy="399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E4906-BFC3-46E2-B3E8-57F977CB337D}"/>
              </a:ext>
            </a:extLst>
          </p:cNvPr>
          <p:cNvSpPr/>
          <p:nvPr/>
        </p:nvSpPr>
        <p:spPr>
          <a:xfrm>
            <a:off x="3144257" y="1535837"/>
            <a:ext cx="2908918" cy="399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 BOTTOMED BODY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939195-E93A-45EA-827E-C4C65CE97D3E}"/>
              </a:ext>
            </a:extLst>
          </p:cNvPr>
          <p:cNvSpPr/>
          <p:nvPr/>
        </p:nvSpPr>
        <p:spPr>
          <a:xfrm>
            <a:off x="6158924" y="1535837"/>
            <a:ext cx="2908918" cy="399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RIVET JOINT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BD4DC-3CA6-4F2F-9282-BEE6D1EB52A6}"/>
              </a:ext>
            </a:extLst>
          </p:cNvPr>
          <p:cNvSpPr/>
          <p:nvPr/>
        </p:nvSpPr>
        <p:spPr>
          <a:xfrm>
            <a:off x="9173590" y="1535837"/>
            <a:ext cx="2908918" cy="399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STEEL CONNECTOR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0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3A93-15D6-413C-B498-8796D369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45" y="147572"/>
            <a:ext cx="9603275" cy="1049235"/>
          </a:xfrm>
        </p:spPr>
        <p:txBody>
          <a:bodyPr/>
          <a:lstStyle/>
          <a:p>
            <a:r>
              <a:rPr lang="en-US" dirty="0"/>
              <a:t>INITIAL SCREENING METHODS</a:t>
            </a:r>
            <a:br>
              <a:rPr lang="en-US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0DADAE-D971-45D4-97EC-524FA351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0125"/>
            <a:ext cx="6299699" cy="37659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58D77-69F3-4038-974D-91FC680A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164" y="1110125"/>
            <a:ext cx="5604361" cy="3765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21E13-C4E8-4FFF-8172-985D45C76FDF}"/>
              </a:ext>
            </a:extLst>
          </p:cNvPr>
          <p:cNvSpPr txBox="1"/>
          <p:nvPr/>
        </p:nvSpPr>
        <p:spPr>
          <a:xfrm>
            <a:off x="408373" y="568171"/>
            <a:ext cx="1163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consider least required and most required material performance requirement for materials.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85421-39EF-4501-906B-01C626D747FD}"/>
              </a:ext>
            </a:extLst>
          </p:cNvPr>
          <p:cNvSpPr txBox="1"/>
          <p:nvPr/>
        </p:nvSpPr>
        <p:spPr>
          <a:xfrm>
            <a:off x="408373" y="4971495"/>
            <a:ext cx="52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required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DBE52-46EE-4E14-821B-D7893F95F9C2}"/>
              </a:ext>
            </a:extLst>
          </p:cNvPr>
          <p:cNvSpPr txBox="1"/>
          <p:nvPr/>
        </p:nvSpPr>
        <p:spPr>
          <a:xfrm>
            <a:off x="6533965" y="4971495"/>
            <a:ext cx="482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required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B920EE-46A6-4A34-A768-CE2559029965}"/>
              </a:ext>
            </a:extLst>
          </p:cNvPr>
          <p:cNvSpPr/>
          <p:nvPr/>
        </p:nvSpPr>
        <p:spPr>
          <a:xfrm>
            <a:off x="1899821" y="5048683"/>
            <a:ext cx="363985" cy="22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96E51F-D685-4C82-887B-CF32E4D43D21}"/>
              </a:ext>
            </a:extLst>
          </p:cNvPr>
          <p:cNvSpPr/>
          <p:nvPr/>
        </p:nvSpPr>
        <p:spPr>
          <a:xfrm>
            <a:off x="8052047" y="5048683"/>
            <a:ext cx="363984" cy="2246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83843-E734-4296-A7B0-DEC061AB81B4}"/>
              </a:ext>
            </a:extLst>
          </p:cNvPr>
          <p:cNvSpPr txBox="1"/>
          <p:nvPr/>
        </p:nvSpPr>
        <p:spPr>
          <a:xfrm>
            <a:off x="552675" y="5340008"/>
            <a:ext cx="1040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three parts are considered, namely connector, handle and body respectively as shown above. Cost is one the most important factors, hence beryllium, silicon carbide and copper are not taken. 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02A304-03C1-4220-8A30-0704C5DCCFB1}"/>
              </a:ext>
            </a:extLst>
          </p:cNvPr>
          <p:cNvCxnSpPr/>
          <p:nvPr/>
        </p:nvCxnSpPr>
        <p:spPr>
          <a:xfrm flipV="1">
            <a:off x="2618913" y="4971086"/>
            <a:ext cx="0" cy="30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43C96-6114-47A8-84F3-4C7754EA435E}"/>
              </a:ext>
            </a:extLst>
          </p:cNvPr>
          <p:cNvCxnSpPr/>
          <p:nvPr/>
        </p:nvCxnSpPr>
        <p:spPr>
          <a:xfrm flipV="1">
            <a:off x="8715613" y="4971086"/>
            <a:ext cx="0" cy="30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3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EAC8-3966-42CB-BEA3-42DC8893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" y="129816"/>
            <a:ext cx="5135652" cy="598153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LOGIC METHOD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27E81-1B81-49A9-9A43-2BA3F3D72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708364"/>
              </p:ext>
            </p:extLst>
          </p:nvPr>
        </p:nvGraphicFramePr>
        <p:xfrm>
          <a:off x="1259941" y="3383926"/>
          <a:ext cx="7235989" cy="1493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782">
                  <a:extLst>
                    <a:ext uri="{9D8B030D-6E8A-4147-A177-3AD203B41FA5}">
                      <a16:colId xmlns:a16="http://schemas.microsoft.com/office/drawing/2014/main" val="4067738214"/>
                    </a:ext>
                  </a:extLst>
                </a:gridCol>
                <a:gridCol w="910919">
                  <a:extLst>
                    <a:ext uri="{9D8B030D-6E8A-4147-A177-3AD203B41FA5}">
                      <a16:colId xmlns:a16="http://schemas.microsoft.com/office/drawing/2014/main" val="2770439830"/>
                    </a:ext>
                  </a:extLst>
                </a:gridCol>
                <a:gridCol w="813703">
                  <a:extLst>
                    <a:ext uri="{9D8B030D-6E8A-4147-A177-3AD203B41FA5}">
                      <a16:colId xmlns:a16="http://schemas.microsoft.com/office/drawing/2014/main" val="2912343646"/>
                    </a:ext>
                  </a:extLst>
                </a:gridCol>
                <a:gridCol w="1828929">
                  <a:extLst>
                    <a:ext uri="{9D8B030D-6E8A-4147-A177-3AD203B41FA5}">
                      <a16:colId xmlns:a16="http://schemas.microsoft.com/office/drawing/2014/main" val="1871613937"/>
                    </a:ext>
                  </a:extLst>
                </a:gridCol>
                <a:gridCol w="1155704">
                  <a:extLst>
                    <a:ext uri="{9D8B030D-6E8A-4147-A177-3AD203B41FA5}">
                      <a16:colId xmlns:a16="http://schemas.microsoft.com/office/drawing/2014/main" val="2870265096"/>
                    </a:ext>
                  </a:extLst>
                </a:gridCol>
                <a:gridCol w="659952">
                  <a:extLst>
                    <a:ext uri="{9D8B030D-6E8A-4147-A177-3AD203B41FA5}">
                      <a16:colId xmlns:a16="http://schemas.microsoft.com/office/drawing/2014/main" val="116432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material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Relative cost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Cost/strength*100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Performance index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Rank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87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mild steel (</a:t>
                      </a:r>
                      <a:r>
                        <a:rPr lang="en-IN" sz="1100" dirty="0" err="1">
                          <a:effectLst/>
                        </a:rPr>
                        <a:t>c.q</a:t>
                      </a:r>
                      <a:r>
                        <a:rPr lang="en-IN" sz="1100" dirty="0">
                          <a:effectLst/>
                        </a:rPr>
                        <a:t>. annealed)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Metal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2.9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50.297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32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alloy steel (high strength)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Metal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6.222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3.53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92.904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894702"/>
                  </a:ext>
                </a:extLst>
              </a:tr>
              <a:tr h="179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aluminium alloy (high strength)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Metal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5.333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7.59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36.221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26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stainless steel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Metal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2.777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43.371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9719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EF85F5-9ED9-4EAA-A264-04D6B7F05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06457"/>
              </p:ext>
            </p:extLst>
          </p:nvPr>
        </p:nvGraphicFramePr>
        <p:xfrm>
          <a:off x="4135938" y="1010104"/>
          <a:ext cx="7962428" cy="1499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937">
                  <a:extLst>
                    <a:ext uri="{9D8B030D-6E8A-4147-A177-3AD203B41FA5}">
                      <a16:colId xmlns:a16="http://schemas.microsoft.com/office/drawing/2014/main" val="3145780089"/>
                    </a:ext>
                  </a:extLst>
                </a:gridCol>
                <a:gridCol w="436101">
                  <a:extLst>
                    <a:ext uri="{9D8B030D-6E8A-4147-A177-3AD203B41FA5}">
                      <a16:colId xmlns:a16="http://schemas.microsoft.com/office/drawing/2014/main" val="2380940899"/>
                    </a:ext>
                  </a:extLst>
                </a:gridCol>
                <a:gridCol w="612019">
                  <a:extLst>
                    <a:ext uri="{9D8B030D-6E8A-4147-A177-3AD203B41FA5}">
                      <a16:colId xmlns:a16="http://schemas.microsoft.com/office/drawing/2014/main" val="1890749132"/>
                    </a:ext>
                  </a:extLst>
                </a:gridCol>
                <a:gridCol w="612019">
                  <a:extLst>
                    <a:ext uri="{9D8B030D-6E8A-4147-A177-3AD203B41FA5}">
                      <a16:colId xmlns:a16="http://schemas.microsoft.com/office/drawing/2014/main" val="1890282106"/>
                    </a:ext>
                  </a:extLst>
                </a:gridCol>
                <a:gridCol w="612019">
                  <a:extLst>
                    <a:ext uri="{9D8B030D-6E8A-4147-A177-3AD203B41FA5}">
                      <a16:colId xmlns:a16="http://schemas.microsoft.com/office/drawing/2014/main" val="1011106706"/>
                    </a:ext>
                  </a:extLst>
                </a:gridCol>
                <a:gridCol w="612019">
                  <a:extLst>
                    <a:ext uri="{9D8B030D-6E8A-4147-A177-3AD203B41FA5}">
                      <a16:colId xmlns:a16="http://schemas.microsoft.com/office/drawing/2014/main" val="3283933768"/>
                    </a:ext>
                  </a:extLst>
                </a:gridCol>
                <a:gridCol w="612902">
                  <a:extLst>
                    <a:ext uri="{9D8B030D-6E8A-4147-A177-3AD203B41FA5}">
                      <a16:colId xmlns:a16="http://schemas.microsoft.com/office/drawing/2014/main" val="4257667520"/>
                    </a:ext>
                  </a:extLst>
                </a:gridCol>
                <a:gridCol w="612902">
                  <a:extLst>
                    <a:ext uri="{9D8B030D-6E8A-4147-A177-3AD203B41FA5}">
                      <a16:colId xmlns:a16="http://schemas.microsoft.com/office/drawing/2014/main" val="2714212009"/>
                    </a:ext>
                  </a:extLst>
                </a:gridCol>
                <a:gridCol w="612902">
                  <a:extLst>
                    <a:ext uri="{9D8B030D-6E8A-4147-A177-3AD203B41FA5}">
                      <a16:colId xmlns:a16="http://schemas.microsoft.com/office/drawing/2014/main" val="4175739365"/>
                    </a:ext>
                  </a:extLst>
                </a:gridCol>
                <a:gridCol w="612902">
                  <a:extLst>
                    <a:ext uri="{9D8B030D-6E8A-4147-A177-3AD203B41FA5}">
                      <a16:colId xmlns:a16="http://schemas.microsoft.com/office/drawing/2014/main" val="2430478498"/>
                    </a:ext>
                  </a:extLst>
                </a:gridCol>
                <a:gridCol w="612902">
                  <a:extLst>
                    <a:ext uri="{9D8B030D-6E8A-4147-A177-3AD203B41FA5}">
                      <a16:colId xmlns:a16="http://schemas.microsoft.com/office/drawing/2014/main" val="3564043525"/>
                    </a:ext>
                  </a:extLst>
                </a:gridCol>
                <a:gridCol w="612902">
                  <a:extLst>
                    <a:ext uri="{9D8B030D-6E8A-4147-A177-3AD203B41FA5}">
                      <a16:colId xmlns:a16="http://schemas.microsoft.com/office/drawing/2014/main" val="612195154"/>
                    </a:ext>
                  </a:extLst>
                </a:gridCol>
                <a:gridCol w="612902">
                  <a:extLst>
                    <a:ext uri="{9D8B030D-6E8A-4147-A177-3AD203B41FA5}">
                      <a16:colId xmlns:a16="http://schemas.microsoft.com/office/drawing/2014/main" val="173574371"/>
                    </a:ext>
                  </a:extLst>
                </a:gridCol>
              </a:tblGrid>
              <a:tr h="3187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</a:rPr>
                        <a:t>Material P R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(+)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alpha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extLst>
                  <a:ext uri="{0D108BD9-81ED-4DB2-BD59-A6C34878D82A}">
                    <a16:rowId xmlns:a16="http://schemas.microsoft.com/office/drawing/2014/main" val="3895861353"/>
                  </a:ext>
                </a:extLst>
              </a:tr>
              <a:tr h="108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Density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0.1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extLst>
                  <a:ext uri="{0D108BD9-81ED-4DB2-BD59-A6C34878D82A}">
                    <a16:rowId xmlns:a16="http://schemas.microsoft.com/office/drawing/2014/main" val="853979194"/>
                  </a:ext>
                </a:extLst>
              </a:tr>
              <a:tr h="108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Strength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0.4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extLst>
                  <a:ext uri="{0D108BD9-81ED-4DB2-BD59-A6C34878D82A}">
                    <a16:rowId xmlns:a16="http://schemas.microsoft.com/office/drawing/2014/main" val="275781174"/>
                  </a:ext>
                </a:extLst>
              </a:tr>
              <a:tr h="108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UTS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0.2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extLst>
                  <a:ext uri="{0D108BD9-81ED-4DB2-BD59-A6C34878D82A}">
                    <a16:rowId xmlns:a16="http://schemas.microsoft.com/office/drawing/2014/main" val="3525678847"/>
                  </a:ext>
                </a:extLst>
              </a:tr>
              <a:tr h="3354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</a:rPr>
                        <a:t>Thermal expansion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0.1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extLst>
                  <a:ext uri="{0D108BD9-81ED-4DB2-BD59-A6C34878D82A}">
                    <a16:rowId xmlns:a16="http://schemas.microsoft.com/office/drawing/2014/main" val="2630626655"/>
                  </a:ext>
                </a:extLst>
              </a:tr>
              <a:tr h="2218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Young’s modulus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0.2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extLst>
                  <a:ext uri="{0D108BD9-81ED-4DB2-BD59-A6C34878D82A}">
                    <a16:rowId xmlns:a16="http://schemas.microsoft.com/office/drawing/2014/main" val="1624876845"/>
                  </a:ext>
                </a:extLst>
              </a:tr>
              <a:tr h="108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10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2" marR="58122" marT="0" marB="0"/>
                </a:tc>
                <a:extLst>
                  <a:ext uri="{0D108BD9-81ED-4DB2-BD59-A6C34878D82A}">
                    <a16:rowId xmlns:a16="http://schemas.microsoft.com/office/drawing/2014/main" val="4726929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8778EB-E77E-4982-AFC3-13B0720A8AFB}"/>
              </a:ext>
            </a:extLst>
          </p:cNvPr>
          <p:cNvSpPr txBox="1"/>
          <p:nvPr/>
        </p:nvSpPr>
        <p:spPr>
          <a:xfrm>
            <a:off x="452761" y="5140171"/>
            <a:ext cx="1105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table, we see that material performance index is high for alloy steel but relatively cost is more. However, mild steel is much better choice hence the ranking.</a:t>
            </a:r>
          </a:p>
          <a:p>
            <a:r>
              <a:rPr lang="en-US" dirty="0"/>
              <a:t>Similarly, we get materials for handle and body as </a:t>
            </a:r>
            <a:r>
              <a:rPr lang="en-US" dirty="0" err="1"/>
              <a:t>bakelite</a:t>
            </a:r>
            <a:r>
              <a:rPr lang="en-US" dirty="0"/>
              <a:t> and </a:t>
            </a:r>
            <a:r>
              <a:rPr lang="en-US" dirty="0" err="1"/>
              <a:t>aluminium</a:t>
            </a:r>
            <a:r>
              <a:rPr lang="en-US" dirty="0"/>
              <a:t> alloy respectively.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7F20C-60DD-4D69-8DFA-075C7F0145A3}"/>
              </a:ext>
            </a:extLst>
          </p:cNvPr>
          <p:cNvSpPr txBox="1"/>
          <p:nvPr/>
        </p:nvSpPr>
        <p:spPr>
          <a:xfrm>
            <a:off x="451705" y="923529"/>
            <a:ext cx="3684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dirty="0"/>
              <a:t>The properties chosen are Strength, density, young’s modulus, UTS and thermal expansion.( connector)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*The number of positive decisions is equal to 5(5-1)/2=</a:t>
            </a:r>
            <a:r>
              <a:rPr lang="en-IN" dirty="0"/>
              <a:t>10</a:t>
            </a:r>
            <a:endParaRPr lang="en-IN" sz="1800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6B8CF-7620-4243-AB0E-6A1429E64D50}"/>
              </a:ext>
            </a:extLst>
          </p:cNvPr>
          <p:cNvSpPr txBox="1"/>
          <p:nvPr/>
        </p:nvSpPr>
        <p:spPr>
          <a:xfrm>
            <a:off x="452761" y="2883074"/>
            <a:ext cx="78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digital logic method, we find alpha and beta is found from varying materials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9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3D1A-E401-4591-A5F7-F0C5DD4B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45" y="227470"/>
            <a:ext cx="9603275" cy="1049235"/>
          </a:xfrm>
        </p:spPr>
        <p:txBody>
          <a:bodyPr/>
          <a:lstStyle/>
          <a:p>
            <a:r>
              <a:rPr lang="en-US" dirty="0"/>
              <a:t>DESIGN FOR ASSEMBLY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B47A5-E31B-4991-8125-4406E4FB9552}"/>
                  </a:ext>
                </a:extLst>
              </p:cNvPr>
              <p:cNvSpPr txBox="1"/>
              <p:nvPr/>
            </p:nvSpPr>
            <p:spPr>
              <a:xfrm>
                <a:off x="271344" y="3640118"/>
                <a:ext cx="9397811" cy="280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Theoretical part count efficiency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𝑡h𝑒𝑜𝑟𝑒𝑡𝑖𝑐𝑎𝑙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𝑝𝑎𝑟𝑡𝑠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𝑝𝑎𝑟𝑡</m:t>
                        </m:r>
                      </m:den>
                    </m:f>
                  </m:oMath>
                </a14:m>
                <a:r>
                  <a:rPr lang="en-US" dirty="0"/>
                  <a:t>)*100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= 40% (should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50%)</a:t>
                </a:r>
              </a:p>
              <a:p>
                <a:r>
                  <a:rPr lang="en-US" dirty="0"/>
                  <a:t>DFA complexity factor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rad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×12 </m:t>
                        </m:r>
                      </m:e>
                    </m:rad>
                  </m:oMath>
                </a14:m>
                <a:r>
                  <a:rPr lang="en-IN" dirty="0"/>
                  <a:t>= 8.48</a:t>
                </a:r>
              </a:p>
              <a:p>
                <a:r>
                  <a:rPr lang="en-IN" dirty="0"/>
                  <a:t>Where,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No. of parts (Np)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No. of interfaces (Ni)</a:t>
                </a:r>
              </a:p>
              <a:p>
                <a:r>
                  <a:rPr lang="en-IN" dirty="0"/>
                  <a:t>We can eliminate screw here, it can be avoided such that the steel connector can directly be connected to handle.</a:t>
                </a:r>
              </a:p>
              <a:p>
                <a:r>
                  <a:rPr lang="en-IN" dirty="0"/>
                  <a:t>Hence part reduction leads to reduced assembly cost thereby reducing other miscellaneous costs.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B47A5-E31B-4991-8125-4406E4FB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44" y="3640118"/>
                <a:ext cx="9397811" cy="2800960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EEED31E-F4D8-44B1-BD0D-3D6AE870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45" y="689943"/>
            <a:ext cx="9902465" cy="295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06262-3ECE-4C96-A15B-3E469BA7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156" y="4290771"/>
            <a:ext cx="2522844" cy="17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0493-2828-44D5-8A66-0D4C8069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8" y="296566"/>
            <a:ext cx="9603275" cy="1049235"/>
          </a:xfrm>
        </p:spPr>
        <p:txBody>
          <a:bodyPr/>
          <a:lstStyle/>
          <a:p>
            <a:r>
              <a:rPr lang="en-US" dirty="0"/>
              <a:t>Selection of manufacturing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5F72-E637-49A6-8280-3F62C036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343" y="1061438"/>
            <a:ext cx="6096000" cy="5373511"/>
          </a:xfrm>
        </p:spPr>
        <p:txBody>
          <a:bodyPr/>
          <a:lstStyle/>
          <a:p>
            <a:r>
              <a:rPr lang="en-US" dirty="0"/>
              <a:t>We can see that aluminum alloys are commonly processed by </a:t>
            </a:r>
            <a:r>
              <a:rPr lang="en-US" b="1" dirty="0"/>
              <a:t>die casting</a:t>
            </a:r>
            <a:r>
              <a:rPr lang="en-US" dirty="0"/>
              <a:t>. From both figures in terms of batch size, shape and material chosen, we can conclude that die casting can be preferred as primary process of making base of the product.</a:t>
            </a:r>
          </a:p>
          <a:p>
            <a:r>
              <a:rPr lang="en-US" dirty="0"/>
              <a:t>Steel connector – primary process is </a:t>
            </a:r>
            <a:r>
              <a:rPr lang="en-US" b="1" dirty="0"/>
              <a:t>sheet metalworking</a:t>
            </a:r>
            <a:r>
              <a:rPr lang="en-US" dirty="0"/>
              <a:t>. This is obtained by comparing process with material, batch size and shape.</a:t>
            </a:r>
          </a:p>
          <a:p>
            <a:r>
              <a:rPr lang="en-US" dirty="0"/>
              <a:t>Handle – primary process is </a:t>
            </a:r>
            <a:r>
              <a:rPr lang="en-US" b="1" dirty="0"/>
              <a:t>injection molding</a:t>
            </a:r>
            <a:r>
              <a:rPr lang="en-US" dirty="0"/>
              <a:t>.</a:t>
            </a:r>
          </a:p>
          <a:p>
            <a:r>
              <a:rPr lang="en-US" dirty="0"/>
              <a:t>Secondary processes include </a:t>
            </a:r>
            <a:r>
              <a:rPr lang="en-US" b="1" dirty="0"/>
              <a:t>finishing jobs </a:t>
            </a:r>
            <a:r>
              <a:rPr lang="en-US" dirty="0"/>
              <a:t>and</a:t>
            </a:r>
            <a:r>
              <a:rPr lang="en-US" b="1" dirty="0"/>
              <a:t> inspection.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029B6-E940-4A9B-9CCE-3F5C743C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6" y="1061438"/>
            <a:ext cx="5602595" cy="2190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45D5D-0129-4CB2-BE5A-1D1842C5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7" y="3350060"/>
            <a:ext cx="5602594" cy="24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2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A3A2-4135-41F4-94A9-C83C778E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5" y="114314"/>
            <a:ext cx="9603275" cy="1049235"/>
          </a:xfrm>
        </p:spPr>
        <p:txBody>
          <a:bodyPr/>
          <a:lstStyle/>
          <a:p>
            <a:r>
              <a:rPr lang="en-US" dirty="0"/>
              <a:t>COST ESTIMATION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B72FAC-09D0-47B9-A83D-629B24A6CAF0}"/>
                  </a:ext>
                </a:extLst>
              </p:cNvPr>
              <p:cNvSpPr txBox="1"/>
              <p:nvPr/>
            </p:nvSpPr>
            <p:spPr>
              <a:xfrm>
                <a:off x="-53691" y="5189224"/>
                <a:ext cx="6085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cost for base body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1.178+0.77+0.0374=1.9854 $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B72FAC-09D0-47B9-A83D-629B24A6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691" y="5189224"/>
                <a:ext cx="6085559" cy="369332"/>
              </a:xfrm>
              <a:prstGeom prst="rect">
                <a:avLst/>
              </a:prstGeom>
              <a:blipFill>
                <a:blip r:embed="rId8"/>
                <a:stretch>
                  <a:fillRect l="-80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035D9C-6A38-410E-ADC2-3C808D144CF7}"/>
                  </a:ext>
                </a:extLst>
              </p:cNvPr>
              <p:cNvSpPr txBox="1"/>
              <p:nvPr/>
            </p:nvSpPr>
            <p:spPr>
              <a:xfrm>
                <a:off x="6130751" y="5189224"/>
                <a:ext cx="5892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cost for handle = 0.518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+0.0235+1.93=2.4715 $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035D9C-6A38-410E-ADC2-3C808D144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1" y="5189224"/>
                <a:ext cx="5892809" cy="369332"/>
              </a:xfrm>
              <a:prstGeom prst="rect">
                <a:avLst/>
              </a:prstGeom>
              <a:blipFill>
                <a:blip r:embed="rId12"/>
                <a:stretch>
                  <a:fillRect l="-93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AE2B90E-FA88-487F-A76F-359F3B2F8A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753284"/>
            <a:ext cx="5918447" cy="42710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EE3138-34D7-492F-B109-8974F7C19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8447" y="760931"/>
            <a:ext cx="6273553" cy="42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90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2655</TotalTime>
  <Words>1048</Words>
  <Application>Microsoft Office PowerPoint</Application>
  <PresentationFormat>Widescreen</PresentationFormat>
  <Paragraphs>279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Gill Sans MT</vt:lpstr>
      <vt:lpstr>Myriad Web Pro</vt:lpstr>
      <vt:lpstr>Times New Roman</vt:lpstr>
      <vt:lpstr>Gallery</vt:lpstr>
      <vt:lpstr>DESIGN FOR MANUFACTURING AND ASSEMBLY</vt:lpstr>
      <vt:lpstr>PROBLEM DEFINITION</vt:lpstr>
      <vt:lpstr>PowerPoint Presentation</vt:lpstr>
      <vt:lpstr>ANALYSIS OF MATERIAL PERFORMANCE REQUIREMENTS</vt:lpstr>
      <vt:lpstr>INITIAL SCREENING METHODS </vt:lpstr>
      <vt:lpstr>DIGITAL LOGIC METHOD </vt:lpstr>
      <vt:lpstr>DESIGN FOR ASSEMBLY</vt:lpstr>
      <vt:lpstr>Selection of manufacturing processes</vt:lpstr>
      <vt:lpstr>COST ESTIMATION</vt:lpstr>
      <vt:lpstr>OPTIMIZATION OF TRIM DIE COST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MANUFACTURING AND ASSEMBLY</dc:title>
  <dc:creator>ARAVIND RAMESH</dc:creator>
  <cp:lastModifiedBy>ARAVIND RAMESH</cp:lastModifiedBy>
  <cp:revision>42</cp:revision>
  <dcterms:created xsi:type="dcterms:W3CDTF">2021-09-28T13:16:24Z</dcterms:created>
  <dcterms:modified xsi:type="dcterms:W3CDTF">2021-11-30T18:05:57Z</dcterms:modified>
</cp:coreProperties>
</file>