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7" r:id="rId6"/>
    <p:sldId id="268" r:id="rId7"/>
    <p:sldId id="269" r:id="rId8"/>
    <p:sldId id="261" r:id="rId9"/>
    <p:sldId id="262" r:id="rId10"/>
    <p:sldId id="270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6" y="12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4a6830392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4a6830392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145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4a6830392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4a6830392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4a6830392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4a6830392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4a6830392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4a6830392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4a6830392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4a6830392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384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4a6830392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4a6830392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129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4a6830392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4a6830392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41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4a476c9b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4a476c9b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4a6830392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4a6830392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INGENIERÍA DE LOS COMPUTADORES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15730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/>
            <a:r>
              <a:rPr lang="es-419" dirty="0"/>
              <a:t>Práctica </a:t>
            </a:r>
            <a:r>
              <a:rPr lang="es-419" dirty="0" smtClean="0"/>
              <a:t>3 </a:t>
            </a:r>
            <a:r>
              <a:rPr lang="es-419" dirty="0"/>
              <a:t>- </a:t>
            </a:r>
            <a:r>
              <a:rPr lang="es-ES" dirty="0" err="1" smtClean="0"/>
              <a:t>Paralelización</a:t>
            </a:r>
            <a:r>
              <a:rPr lang="es-ES" dirty="0" smtClean="0"/>
              <a:t> </a:t>
            </a:r>
            <a:r>
              <a:rPr lang="es-ES" dirty="0"/>
              <a:t>mediante </a:t>
            </a:r>
            <a:r>
              <a:rPr lang="es-ES" dirty="0" err="1"/>
              <a:t>OpenMP</a:t>
            </a:r>
            <a:r>
              <a:rPr lang="es-ES" dirty="0"/>
              <a:t> y programación asíncrona del revelado digital de fotografías</a:t>
            </a:r>
            <a:endParaRPr dirty="0"/>
          </a:p>
        </p:txBody>
      </p:sp>
      <p:sp>
        <p:nvSpPr>
          <p:cNvPr id="136" name="Google Shape;136;p13"/>
          <p:cNvSpPr txBox="1"/>
          <p:nvPr/>
        </p:nvSpPr>
        <p:spPr>
          <a:xfrm>
            <a:off x="6959850" y="3917275"/>
            <a:ext cx="4236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Jaime Morales Vaello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Iván López Sanchís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Adrián Ríos Armero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Joan Climent Quiñones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-ES-valencia" sz="2100" u="sng" dirty="0" err="1" smtClean="0">
                <a:latin typeface="Lato"/>
                <a:ea typeface="Lato"/>
                <a:cs typeface="Lato"/>
                <a:sym typeface="Lato"/>
              </a:rPr>
              <a:t>Comparación</a:t>
            </a:r>
            <a:r>
              <a:rPr lang="ca-ES-valencia" sz="2100" u="sng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ca-ES-valencia" sz="2100" u="sng" dirty="0" err="1" smtClean="0">
                <a:latin typeface="Lato"/>
                <a:ea typeface="Lato"/>
                <a:cs typeface="Lato"/>
                <a:sym typeface="Lato"/>
              </a:rPr>
              <a:t>tiem</a:t>
            </a:r>
            <a:r>
              <a:rPr lang="ca-ES-valencia" sz="2100" u="sng" dirty="0" err="1" smtClean="0">
                <a:latin typeface="Lato"/>
                <a:ea typeface="Lato"/>
                <a:cs typeface="Lato"/>
                <a:sym typeface="Lato"/>
              </a:rPr>
              <a:t>pos</a:t>
            </a:r>
            <a:r>
              <a:rPr lang="ca-ES-valencia" sz="2100" u="sng" dirty="0" smtClean="0">
                <a:latin typeface="Lato"/>
                <a:ea typeface="Lato"/>
                <a:cs typeface="Lato"/>
                <a:sym typeface="Lato"/>
              </a:rPr>
              <a:t> del programa</a:t>
            </a:r>
            <a:br>
              <a:rPr lang="ca-ES-valencia" sz="2100" u="sng" dirty="0" smtClean="0">
                <a:latin typeface="Lato"/>
                <a:ea typeface="Lato"/>
                <a:cs typeface="Lato"/>
                <a:sym typeface="Lato"/>
              </a:rPr>
            </a:br>
            <a:r>
              <a:rPr lang="ca-ES-valencia" sz="2100" u="sng" dirty="0" err="1" smtClean="0">
                <a:latin typeface="Lato"/>
                <a:ea typeface="Lato"/>
                <a:cs typeface="Lato"/>
                <a:sym typeface="Lato"/>
              </a:rPr>
              <a:t>paralelizado</a:t>
            </a:r>
            <a:r>
              <a:rPr lang="ca-ES-valencia" sz="2100" u="sng" dirty="0" smtClean="0">
                <a:latin typeface="Lato"/>
                <a:ea typeface="Lato"/>
                <a:cs typeface="Lato"/>
                <a:sym typeface="Lato"/>
              </a:rPr>
              <a:t> / no </a:t>
            </a:r>
            <a:r>
              <a:rPr lang="ca-ES-valencia" sz="2100" u="sng" dirty="0" err="1" smtClean="0">
                <a:latin typeface="Lato"/>
                <a:ea typeface="Lato"/>
                <a:cs typeface="Lato"/>
                <a:sym typeface="Lato"/>
              </a:rPr>
              <a:t>paralelizado</a:t>
            </a:r>
            <a:endParaRPr sz="2100" u="sng" dirty="0" smtClean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94" name="Picture 2" descr="https://lh7-us.googleusercontent.com/a0ve2yiAE0RjUEh7E7HSqdW020jgbs2f8lRWnZyojmW51fOVn14nVPAUmT6StRUs4HtGBN1Vnn_tfO49lqN20RxJMD7rky8H88kNKMbGJQk5hMhBbBaExxR3nC7pZ9rdiRdTgFh12dFjHP1npjGBcx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00" y="1863664"/>
            <a:ext cx="3518460" cy="212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h7-us.googleusercontent.com/Dj0bdYoiEkxdyzjicGQsXyhCdNeuLrx1XPMYsV8wqTOYr8PgB-A1iBM9_TKrsTO3EV4IT5JyPCRrDpYHr01yCbnvMuakyo2LCNUMuUkFkaUab2D26KD2RRNpxL_r3zMTnOUKAuaPz69DTeaJtg-RFF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010" y="1863664"/>
            <a:ext cx="3536390" cy="212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13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u="sng"/>
              <a:t>ÍNDICE</a:t>
            </a:r>
            <a:endParaRPr sz="3200" u="sng"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1925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4010" algn="just">
              <a:lnSpc>
                <a:spcPct val="150000"/>
              </a:lnSpc>
              <a:buSzPts val="1660"/>
              <a:buChar char="-"/>
            </a:pPr>
            <a:r>
              <a:rPr lang="es-419" sz="1660" dirty="0" smtClean="0"/>
              <a:t>Tarea 2</a:t>
            </a:r>
            <a:r>
              <a:rPr lang="es-419" sz="1660" dirty="0" smtClean="0"/>
              <a:t>: </a:t>
            </a:r>
            <a:r>
              <a:rPr lang="es-ES" sz="1660" dirty="0" err="1"/>
              <a:t>Paralelización</a:t>
            </a:r>
            <a:r>
              <a:rPr lang="es-ES" sz="1660" dirty="0"/>
              <a:t> del revelado digital de fotografías</a:t>
            </a:r>
            <a:endParaRPr sz="1660" dirty="0"/>
          </a:p>
          <a:p>
            <a:pPr marL="914400" lvl="1" indent="-32511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0"/>
              <a:buChar char="-"/>
            </a:pPr>
            <a:r>
              <a:rPr lang="es-419" sz="1520" dirty="0"/>
              <a:t>Tarea 2.1: Grafo de control de </a:t>
            </a:r>
            <a:r>
              <a:rPr lang="es-419" sz="1520" dirty="0" smtClean="0"/>
              <a:t>flujo y análisis de los procesos</a:t>
            </a:r>
            <a:endParaRPr sz="1520" dirty="0"/>
          </a:p>
          <a:p>
            <a:pPr marL="914400" lvl="1" indent="-32511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0"/>
              <a:buChar char="-"/>
            </a:pPr>
            <a:r>
              <a:rPr lang="es-419" sz="1520" dirty="0"/>
              <a:t>Tarea 2.2</a:t>
            </a:r>
            <a:r>
              <a:rPr lang="es-419" sz="1520" dirty="0" smtClean="0"/>
              <a:t>: </a:t>
            </a:r>
            <a:r>
              <a:rPr lang="es-419" sz="1520" dirty="0" err="1" smtClean="0"/>
              <a:t>Paralelización</a:t>
            </a:r>
            <a:r>
              <a:rPr lang="es-419" sz="1520" dirty="0" smtClean="0"/>
              <a:t> del programa</a:t>
            </a:r>
            <a:endParaRPr sz="1520" dirty="0"/>
          </a:p>
          <a:p>
            <a:pPr lvl="2" indent="-325119">
              <a:lnSpc>
                <a:spcPct val="150000"/>
              </a:lnSpc>
              <a:buSzPts val="1520"/>
              <a:buChar char="-"/>
            </a:pPr>
            <a:r>
              <a:rPr lang="es-419" sz="1520" dirty="0"/>
              <a:t>Tarea </a:t>
            </a:r>
            <a:r>
              <a:rPr lang="es-419" sz="1520" dirty="0" smtClean="0"/>
              <a:t>2.2.1: Comparación tiempos paralelizado/no paralelizado</a:t>
            </a:r>
            <a:endParaRPr sz="1520" dirty="0"/>
          </a:p>
          <a:p>
            <a:pPr marL="1320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0"/>
              <a:buNone/>
            </a:pPr>
            <a:endParaRPr sz="15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20" u="sng" dirty="0">
                <a:latin typeface="Lato"/>
                <a:ea typeface="Lato"/>
                <a:cs typeface="Lato"/>
                <a:sym typeface="Lato"/>
              </a:rPr>
              <a:t>Grafo de control de flujo y </a:t>
            </a:r>
            <a:endParaRPr sz="1920" u="sng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920" u="sng" dirty="0">
                <a:latin typeface="Lato"/>
                <a:sym typeface="Lato"/>
              </a:rPr>
              <a:t>a</a:t>
            </a:r>
            <a:r>
              <a:rPr lang="es-419" sz="1920" u="sng" dirty="0" smtClean="0">
                <a:latin typeface="Lato"/>
                <a:sym typeface="Lato"/>
              </a:rPr>
              <a:t>nálisis de los procesos</a:t>
            </a:r>
            <a:endParaRPr sz="2800" u="sng" dirty="0"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4904150" y="1470600"/>
            <a:ext cx="2463900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 dirty="0" err="1" smtClean="0"/>
              <a:t>debayer</a:t>
            </a:r>
            <a:r>
              <a:rPr lang="es-419" dirty="0" smtClean="0"/>
              <a:t>:</a:t>
            </a:r>
            <a:endParaRPr dirty="0"/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1297500" y="1470600"/>
            <a:ext cx="2681700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main:</a:t>
            </a:r>
            <a:endParaRPr/>
          </a:p>
        </p:txBody>
      </p:sp>
      <p:pic>
        <p:nvPicPr>
          <p:cNvPr id="1026" name="Picture 2" descr="https://lh7-us.googleusercontent.com/k2bDPW4zTjQdI9QBUOhpi0Mthsqj8I5o9Kv5WMk23l6f1w410AAOHsJbIl2QMYA3ptoTcKHC7zPw4iXqzv6MH4qyvIKeMUnHWeDteihslATa-XBvqgNOL2_hFT1HqfVMUWyFtpqv0S2rllJzzlaLlT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0" y="2719787"/>
            <a:ext cx="3706719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7-us.googleusercontent.com/fztGLmNc8p-XAHqApxKPxW0kNoxq89KRzu8sotPYQED07TpF8_akEpGiWxkAed7Pojac3NO5lPjwMlPJsdLAAsi81499eNkQa7QX9pQnlaRAUgEsTjNBTFIan8dNyk3-lKfy65H6Xf9wpFx2hAYTdi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150" y="2165421"/>
            <a:ext cx="3626036" cy="201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20" u="sng">
                <a:latin typeface="Lato"/>
                <a:ea typeface="Lato"/>
                <a:cs typeface="Lato"/>
                <a:sym typeface="Lato"/>
              </a:rPr>
              <a:t>Grafo de control de flujo y </a:t>
            </a:r>
            <a:endParaRPr sz="1920" u="sng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920" u="sng">
                <a:latin typeface="Lato"/>
                <a:ea typeface="Lato"/>
                <a:cs typeface="Lato"/>
                <a:sym typeface="Lato"/>
              </a:rPr>
              <a:t>estudio de la estructura del programa</a:t>
            </a:r>
            <a:endParaRPr sz="2800" u="sng"/>
          </a:p>
        </p:txBody>
      </p:sp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4904149" y="1470600"/>
            <a:ext cx="3639216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 dirty="0" err="1" smtClean="0"/>
              <a:t>gammaCorrection</a:t>
            </a:r>
            <a:r>
              <a:rPr lang="es-419" dirty="0" smtClean="0"/>
              <a:t> y gamma Curve</a:t>
            </a:r>
            <a:r>
              <a:rPr lang="es-419" dirty="0" smtClean="0"/>
              <a:t>:</a:t>
            </a:r>
            <a:endParaRPr dirty="0"/>
          </a:p>
        </p:txBody>
      </p:sp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1297500" y="1470600"/>
            <a:ext cx="2681700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 dirty="0" err="1" smtClean="0"/>
              <a:t>denoise</a:t>
            </a:r>
            <a:r>
              <a:rPr lang="es-419" dirty="0" smtClean="0"/>
              <a:t>:</a:t>
            </a:r>
            <a:endParaRPr dirty="0"/>
          </a:p>
        </p:txBody>
      </p:sp>
      <p:pic>
        <p:nvPicPr>
          <p:cNvPr id="2050" name="Picture 2" descr="https://lh7-us.googleusercontent.com/0mB-r5RkOA1L1n47KYeYJDZlpMWZi9kHEFfIDTMjCSybONHJaczNd6z5IP8zEUS26eSwXsApSJBFal4K-EoO2BVbmKd6bk308b4jM5RzwnNDAHoA2vlAJ6yVuFMfUXLqlR-x13wTE2Cyo-bBT-OA2M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13" y="2973640"/>
            <a:ext cx="3578674" cy="57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7-us.googleusercontent.com/Ie9JxcNE8qe21WCyEFnT1Sulb9cjyRKH9RLIQm5udG1do2Up32BGPbONU6DcUg_Ecbw1oe3K6YHJUD-SLvRZ0i0EszFvmqn8rwH_rBVuJ47mbq10lWunive09NGlM7GDwixweGs5ZDWk2VWKIcI_KV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149" y="2384450"/>
            <a:ext cx="3617849" cy="175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20" u="sng">
                <a:latin typeface="Lato"/>
                <a:ea typeface="Lato"/>
                <a:cs typeface="Lato"/>
                <a:sym typeface="Lato"/>
              </a:rPr>
              <a:t>Grafo de control de flujo y </a:t>
            </a:r>
            <a:endParaRPr sz="1920" u="sng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920" u="sng">
                <a:latin typeface="Lato"/>
                <a:ea typeface="Lato"/>
                <a:cs typeface="Lato"/>
                <a:sym typeface="Lato"/>
              </a:rPr>
              <a:t>estudio de la estructura del programa</a:t>
            </a:r>
            <a:endParaRPr sz="2800" u="sng"/>
          </a:p>
        </p:txBody>
      </p:sp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4904149" y="1470600"/>
            <a:ext cx="3639216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 dirty="0" err="1" smtClean="0"/>
              <a:t>equalization</a:t>
            </a:r>
            <a:r>
              <a:rPr lang="es-419" dirty="0" smtClean="0"/>
              <a:t>:</a:t>
            </a:r>
            <a:endParaRPr dirty="0"/>
          </a:p>
        </p:txBody>
      </p:sp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1297500" y="1470600"/>
            <a:ext cx="2681700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 dirty="0" err="1" smtClean="0"/>
              <a:t>colorBalance</a:t>
            </a:r>
            <a:r>
              <a:rPr lang="es-419" dirty="0" smtClean="0"/>
              <a:t>:</a:t>
            </a:r>
            <a:endParaRPr dirty="0"/>
          </a:p>
        </p:txBody>
      </p:sp>
      <p:pic>
        <p:nvPicPr>
          <p:cNvPr id="5122" name="Picture 2" descr="https://lh7-us.googleusercontent.com/PP41EZMuA841MX0ycA_U_XP_9Z5JXr0G2xOKNK9Inap7PJtPl7CN8lKwdeMpYDcQcvi3OeGWMw5hfrWN6aCqNm4316bFboZU-HojRG095TRuLfgebgMUWyCIk0UFROzVrqtSiDj6_61ESYxoGvzfm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46" y="2934459"/>
            <a:ext cx="3612408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7-us.googleusercontent.com/0mB-r5RkOA1L1n47KYeYJDZlpMWZi9kHEFfIDTMjCSybONHJaczNd6z5IP8zEUS26eSwXsApSJBFal4K-EoO2BVbmKd6bk308b4jM5RzwnNDAHoA2vlAJ6yVuFMfUXLqlR-x13wTE2Cyo-bBT-OA2M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149" y="2906920"/>
            <a:ext cx="3912908" cy="71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41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20" u="sng">
                <a:latin typeface="Lato"/>
                <a:ea typeface="Lato"/>
                <a:cs typeface="Lato"/>
                <a:sym typeface="Lato"/>
              </a:rPr>
              <a:t>Grafo de control de flujo y </a:t>
            </a:r>
            <a:endParaRPr sz="1920" u="sng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920" u="sng">
                <a:latin typeface="Lato"/>
                <a:ea typeface="Lato"/>
                <a:cs typeface="Lato"/>
                <a:sym typeface="Lato"/>
              </a:rPr>
              <a:t>estudio de la estructura del programa</a:t>
            </a:r>
            <a:endParaRPr sz="2800" u="sng"/>
          </a:p>
        </p:txBody>
      </p:sp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4904149" y="1470600"/>
            <a:ext cx="3639216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 dirty="0" err="1" smtClean="0"/>
              <a:t>bloom</a:t>
            </a:r>
            <a:r>
              <a:rPr lang="es-419" dirty="0" smtClean="0"/>
              <a:t>:</a:t>
            </a:r>
            <a:endParaRPr dirty="0"/>
          </a:p>
        </p:txBody>
      </p:sp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1297500" y="1470600"/>
            <a:ext cx="2681700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 dirty="0" err="1" smtClean="0"/>
              <a:t>enhanceDetails</a:t>
            </a:r>
            <a:r>
              <a:rPr lang="es-419" dirty="0" smtClean="0"/>
              <a:t>:</a:t>
            </a:r>
            <a:endParaRPr dirty="0"/>
          </a:p>
        </p:txBody>
      </p:sp>
      <p:pic>
        <p:nvPicPr>
          <p:cNvPr id="4098" name="Picture 2" descr="https://lh7-us.googleusercontent.com/SpZwV89Q4R107iOBlSkkpxT9bl2qLBEqOTjVvKNAmMM0Xvh_pfopoj_gSlvbwFU6vm5LbwFILP0xv59NDoltk9AxjBtZkRusiDFE5ronFIR4tn-f_aEvr6gNh4IzjYngnOjYf6DQdWHvBWvX1H5UzO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" y="2869225"/>
            <a:ext cx="3661895" cy="78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7-us.googleusercontent.com/vBcx5kZDTvls2aCSJOlQAEEWkJxJFM5ah6fR2f_W9I46reNH13u0WYX5965DF0lBF5y6Ul6hMdmpJSBE-1UZSFoNB2ouDTdIIGcr0tTsHx-nEzE6lkMRfkZt1F3wPsQxWRm0ASM1TyCZawmfQx4o6X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939" y="2710620"/>
            <a:ext cx="3473636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63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20" u="sng">
                <a:latin typeface="Lato"/>
                <a:ea typeface="Lato"/>
                <a:cs typeface="Lato"/>
                <a:sym typeface="Lato"/>
              </a:rPr>
              <a:t>Grafo de control de flujo y </a:t>
            </a:r>
            <a:endParaRPr sz="1920" u="sng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920" u="sng">
                <a:latin typeface="Lato"/>
                <a:ea typeface="Lato"/>
                <a:cs typeface="Lato"/>
                <a:sym typeface="Lato"/>
              </a:rPr>
              <a:t>estudio de la estructura del programa</a:t>
            </a:r>
            <a:endParaRPr sz="2800" u="sng"/>
          </a:p>
        </p:txBody>
      </p:sp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4904149" y="1470600"/>
            <a:ext cx="3639216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 dirty="0" err="1" smtClean="0"/>
              <a:t>sharpening</a:t>
            </a:r>
            <a:r>
              <a:rPr lang="es-419" dirty="0" smtClean="0"/>
              <a:t>:</a:t>
            </a:r>
            <a:endParaRPr dirty="0"/>
          </a:p>
        </p:txBody>
      </p:sp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1297500" y="1470600"/>
            <a:ext cx="2681700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 dirty="0" err="1" smtClean="0"/>
              <a:t>screenMerge</a:t>
            </a:r>
            <a:r>
              <a:rPr lang="es-419" dirty="0" smtClean="0"/>
              <a:t>:</a:t>
            </a:r>
            <a:endParaRPr dirty="0"/>
          </a:p>
        </p:txBody>
      </p:sp>
      <p:pic>
        <p:nvPicPr>
          <p:cNvPr id="3074" name="Picture 2" descr="https://lh7-us.googleusercontent.com/z6aIX_xmsBLCEUpmzJeWzUxZZDTQcfmkPmI8Un6wpCS7qcdhYP-_OTfWsDyav1P7WqEHqwnQDvpkz4EIFWQDVEahm67c9zon-sddk4z-OIfyds9usl8Ul-o1pBtTLz0m8gmtKzQUQKw8hJ4G57C19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90" y="2809697"/>
            <a:ext cx="3554319" cy="90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7-us.googleusercontent.com/eYvja1-Kne-qSQYv1qKR_JfzfP6YkMzJ1MyuRe9EdmccMZ0y2q9k-3LKKvO6of29pgkGP0vfjzpRVuRhuJYoYws2qKuBJZwJ5LHfWjSgNw9GL5CnQSZYe8TSLYsayyjLQzaqq9GjuCEMfAZoXfGkuv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012" y="2905415"/>
            <a:ext cx="3421489" cy="71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69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220" u="sng" dirty="0" err="1" smtClean="0">
                <a:latin typeface="Lato"/>
                <a:sym typeface="Lato"/>
              </a:rPr>
              <a:t>Paralelización</a:t>
            </a:r>
            <a:r>
              <a:rPr lang="es-419" sz="2220" u="sng" dirty="0" smtClean="0">
                <a:latin typeface="Lato"/>
                <a:sym typeface="Lato"/>
              </a:rPr>
              <a:t> del programa</a:t>
            </a:r>
            <a:endParaRPr sz="3100" u="sng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-valencia"/>
          </a:p>
        </p:txBody>
      </p:sp>
      <p:pic>
        <p:nvPicPr>
          <p:cNvPr id="6146" name="Picture 2" descr="https://lh7-us.googleusercontent.com/rDBTjdHOMf8KXX_95k7nKy3ewneAuE-mCWijA-gJ5SFKFZ0AAP_DFQh4R7BiHO45VAm9lSrWk7B7gdCFuXhmKolRwdU04gDIakrZaHAn_9ceiUPZTH6g5ujgLwkoQofcwRu83J_GQkCnR9pt5K7h_T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925" y="1675362"/>
            <a:ext cx="573405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-ES-valencia" sz="2100" u="sng" dirty="0" err="1" smtClean="0">
                <a:latin typeface="Lato"/>
                <a:ea typeface="Lato"/>
                <a:cs typeface="Lato"/>
                <a:sym typeface="Lato"/>
              </a:rPr>
              <a:t>Comparación</a:t>
            </a:r>
            <a:r>
              <a:rPr lang="ca-ES-valencia" sz="2100" u="sng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ca-ES-valencia" sz="2100" u="sng" dirty="0" err="1" smtClean="0">
                <a:latin typeface="Lato"/>
                <a:ea typeface="Lato"/>
                <a:cs typeface="Lato"/>
                <a:sym typeface="Lato"/>
              </a:rPr>
              <a:t>tiem</a:t>
            </a:r>
            <a:r>
              <a:rPr lang="ca-ES-valencia" sz="2100" u="sng" dirty="0" err="1" smtClean="0">
                <a:latin typeface="Lato"/>
                <a:ea typeface="Lato"/>
                <a:cs typeface="Lato"/>
                <a:sym typeface="Lato"/>
              </a:rPr>
              <a:t>pos</a:t>
            </a:r>
            <a:r>
              <a:rPr lang="ca-ES-valencia" sz="2100" u="sng" dirty="0" smtClean="0">
                <a:latin typeface="Lato"/>
                <a:ea typeface="Lato"/>
                <a:cs typeface="Lato"/>
                <a:sym typeface="Lato"/>
              </a:rPr>
              <a:t> del programa</a:t>
            </a:r>
            <a:br>
              <a:rPr lang="ca-ES-valencia" sz="2100" u="sng" dirty="0" smtClean="0">
                <a:latin typeface="Lato"/>
                <a:ea typeface="Lato"/>
                <a:cs typeface="Lato"/>
                <a:sym typeface="Lato"/>
              </a:rPr>
            </a:br>
            <a:r>
              <a:rPr lang="ca-ES-valencia" sz="2100" u="sng" dirty="0" err="1" smtClean="0">
                <a:latin typeface="Lato"/>
                <a:ea typeface="Lato"/>
                <a:cs typeface="Lato"/>
                <a:sym typeface="Lato"/>
              </a:rPr>
              <a:t>paralelizado</a:t>
            </a:r>
            <a:r>
              <a:rPr lang="ca-ES-valencia" sz="2100" u="sng" dirty="0" smtClean="0">
                <a:latin typeface="Lato"/>
                <a:ea typeface="Lato"/>
                <a:cs typeface="Lato"/>
                <a:sym typeface="Lato"/>
              </a:rPr>
              <a:t> / no </a:t>
            </a:r>
            <a:r>
              <a:rPr lang="ca-ES-valencia" sz="2100" u="sng" dirty="0" err="1" smtClean="0">
                <a:latin typeface="Lato"/>
                <a:ea typeface="Lato"/>
                <a:cs typeface="Lato"/>
                <a:sym typeface="Lato"/>
              </a:rPr>
              <a:t>paralelizado</a:t>
            </a:r>
            <a:endParaRPr sz="2100" u="sng" dirty="0" smtClean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70" name="Picture 2" descr="https://lh7-us.googleusercontent.com/GXFes1a-Pj_B0Dt8YjnT43SKTsCqRlYzGETHS0yw3pHSSkZpaw717VMSijOzwBePlA9YWk2Br-MKF4bh-ppiBISpXlVlun_1rf5VmBTL2q0Dp5HaNHVoVJAtEiRqaAc-SPKvhb0RRNZvgb_J4WThot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70" y="1863664"/>
            <a:ext cx="3581212" cy="215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7-us.googleusercontent.com/HEp5V435Z32K2S2ncwixc315IqhVZAQ24jAPmqwJbfLJ88fyJWiag5c_oLu4Rl46_ccC56d0M95RyRpXZTVjPzE04-dGFyp3QokOSEbRaxR3qxaExuKt5TyfsW-u1Xnipu4hIdQ_I7ZiHYGdphPSVZ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456" y="1863664"/>
            <a:ext cx="3591944" cy="215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158</Words>
  <Application>Microsoft Office PowerPoint</Application>
  <PresentationFormat>Presentación en pantalla (16:9)</PresentationFormat>
  <Paragraphs>34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Lato</vt:lpstr>
      <vt:lpstr>Arial</vt:lpstr>
      <vt:lpstr>Montserrat</vt:lpstr>
      <vt:lpstr>Focus</vt:lpstr>
      <vt:lpstr>INGENIERÍA DE LOS COMPUTADORES</vt:lpstr>
      <vt:lpstr>ÍNDICE</vt:lpstr>
      <vt:lpstr>Grafo de control de flujo y  análisis de los procesos</vt:lpstr>
      <vt:lpstr>Grafo de control de flujo y  estudio de la estructura del programa</vt:lpstr>
      <vt:lpstr>Grafo de control de flujo y  estudio de la estructura del programa</vt:lpstr>
      <vt:lpstr>Grafo de control de flujo y  estudio de la estructura del programa</vt:lpstr>
      <vt:lpstr>Grafo de control de flujo y  estudio de la estructura del programa</vt:lpstr>
      <vt:lpstr>Paralelización del programa</vt:lpstr>
      <vt:lpstr>Comparación tiempos del programa paralelizado / no paralelizado</vt:lpstr>
      <vt:lpstr>Comparación tiempos del programa paralelizado / no paralelizado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LOS COMPUTADORES</dc:title>
  <dc:creator>admin</dc:creator>
  <cp:lastModifiedBy>admin</cp:lastModifiedBy>
  <cp:revision>4</cp:revision>
  <dcterms:modified xsi:type="dcterms:W3CDTF">2023-12-03T21:24:41Z</dcterms:modified>
</cp:coreProperties>
</file>