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naheim"/>
      <p:regular r:id="rId20"/>
    </p:embeddedFont>
    <p:embeddedFont>
      <p:font typeface="Barlow Condensed ExtraBold"/>
      <p:bold r:id="rId21"/>
      <p:boldItalic r:id="rId22"/>
    </p:embeddedFont>
    <p:embeddedFont>
      <p:font typeface="Overpass Mono"/>
      <p:regular r:id="rId23"/>
      <p:bold r:id="rId24"/>
    </p:embeddedFont>
    <p:embeddedFont>
      <p:font typeface="Barlow"/>
      <p:regular r:id="rId25"/>
      <p:bold r:id="rId26"/>
      <p:italic r:id="rId27"/>
      <p:boldItalic r:id="rId28"/>
    </p:embeddedFont>
    <p:embeddedFont>
      <p:font typeface="Overpass Mono SemiBo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aheim-regular.fntdata"/><Relationship Id="rId22" Type="http://schemas.openxmlformats.org/officeDocument/2006/relationships/font" Target="fonts/BarlowCondensedExtraBold-boldItalic.fntdata"/><Relationship Id="rId21" Type="http://schemas.openxmlformats.org/officeDocument/2006/relationships/font" Target="fonts/BarlowCondensedExtraBold-bold.fntdata"/><Relationship Id="rId24" Type="http://schemas.openxmlformats.org/officeDocument/2006/relationships/font" Target="fonts/OverpassMono-bold.fntdata"/><Relationship Id="rId23" Type="http://schemas.openxmlformats.org/officeDocument/2006/relationships/font" Target="fonts/Overpass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bold.fntdata"/><Relationship Id="rId25" Type="http://schemas.openxmlformats.org/officeDocument/2006/relationships/font" Target="fonts/Barlow-regular.fntdata"/><Relationship Id="rId28" Type="http://schemas.openxmlformats.org/officeDocument/2006/relationships/font" Target="fonts/Barlow-boldItalic.fntdata"/><Relationship Id="rId27" Type="http://schemas.openxmlformats.org/officeDocument/2006/relationships/font" Target="fonts/Barl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Mono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verpassMonoSemiBo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8290b3705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8290b3705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8290b3705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8290b3705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8290b3705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8290b3705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8290b3705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8290b3705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8290b3705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8290b3705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8d4cbd36da_4_31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8d4cbd36da_4_31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b2f66a28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b2f66a28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8290b3705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8290b3705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8290b3705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8290b3705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8290b3705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8290b3705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290b370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8290b370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8290b3705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8290b370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8290b3705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8290b3705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69050" y="1037870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PRÁCTICA 1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028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Perspectivas laborales de un ingeniero informático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especializado en aceleración de aplicaciones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</a:t>
            </a:r>
            <a:endParaRPr/>
          </a:p>
        </p:txBody>
      </p:sp>
      <p:grpSp>
        <p:nvGrpSpPr>
          <p:cNvPr id="485" name="Google Shape;485;p34"/>
          <p:cNvGrpSpPr/>
          <p:nvPr/>
        </p:nvGrpSpPr>
        <p:grpSpPr>
          <a:xfrm>
            <a:off x="3402900" y="2061900"/>
            <a:ext cx="2338240" cy="3090691"/>
            <a:chOff x="3851846" y="2570565"/>
            <a:chExt cx="1440335" cy="2580522"/>
          </a:xfrm>
        </p:grpSpPr>
        <p:sp>
          <p:nvSpPr>
            <p:cNvPr id="486" name="Google Shape;486;p34"/>
            <p:cNvSpPr/>
            <p:nvPr/>
          </p:nvSpPr>
          <p:spPr>
            <a:xfrm>
              <a:off x="3851850" y="4737614"/>
              <a:ext cx="1440331" cy="413472"/>
            </a:xfrm>
            <a:custGeom>
              <a:rect b="b" l="l" r="r" t="t"/>
              <a:pathLst>
                <a:path extrusionOk="0" h="12920" w="22492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3851846" y="2570565"/>
              <a:ext cx="1440305" cy="1997846"/>
            </a:xfrm>
            <a:custGeom>
              <a:rect b="b" l="l" r="r" t="t"/>
              <a:pathLst>
                <a:path extrusionOk="0" h="44994" w="45006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EXPERIENCIA EN: 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DESARROLLO SISTEMAS EMBEBIDOS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SEGURIDAD EN SISTEMAS CRÍTICOS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BUSES DE COMUNICACIÓN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ESTÁNDARES DE PROGRAMACIÓN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APLICACIONES MULTIHILO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  <p:grpSp>
        <p:nvGrpSpPr>
          <p:cNvPr id="488" name="Google Shape;488;p34"/>
          <p:cNvGrpSpPr/>
          <p:nvPr/>
        </p:nvGrpSpPr>
        <p:grpSpPr>
          <a:xfrm>
            <a:off x="6233200" y="2061901"/>
            <a:ext cx="1974361" cy="3090690"/>
            <a:chOff x="6354619" y="2570567"/>
            <a:chExt cx="1439983" cy="2580521"/>
          </a:xfrm>
        </p:grpSpPr>
        <p:sp>
          <p:nvSpPr>
            <p:cNvPr id="489" name="Google Shape;489;p34"/>
            <p:cNvSpPr/>
            <p:nvPr/>
          </p:nvSpPr>
          <p:spPr>
            <a:xfrm>
              <a:off x="6354619" y="2570567"/>
              <a:ext cx="1439952" cy="1715284"/>
            </a:xfrm>
            <a:custGeom>
              <a:rect b="b" l="l" r="r" t="t"/>
              <a:pathLst>
                <a:path extrusionOk="0" h="44994" w="44995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0-2 años:   $70.000 - $120.000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3-5 años:   $120.000 - $150.000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+5 años:   +$150.000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6354627" y="4737616"/>
              <a:ext cx="1439975" cy="413472"/>
            </a:xfrm>
            <a:custGeom>
              <a:rect b="b" l="l" r="r" t="t"/>
              <a:pathLst>
                <a:path extrusionOk="0" h="12920" w="22504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Google Shape;491;p3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APRECIADO</a:t>
            </a:r>
            <a:endParaRPr/>
          </a:p>
        </p:txBody>
      </p:sp>
      <p:sp>
        <p:nvSpPr>
          <p:cNvPr id="492" name="Google Shape;492;p3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SALARIO</a:t>
            </a:r>
            <a:endParaRPr/>
          </a:p>
        </p:txBody>
      </p:sp>
      <p:sp>
        <p:nvSpPr>
          <p:cNvPr id="493" name="Google Shape;493;p34"/>
          <p:cNvSpPr txBox="1"/>
          <p:nvPr/>
        </p:nvSpPr>
        <p:spPr>
          <a:xfrm>
            <a:off x="1550850" y="425700"/>
            <a:ext cx="604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INGENIERO DE SOFTWARE EMPOTRADO PARA EL DESARROLLO DE SISTEMAS DE IA-IP</a:t>
            </a:r>
            <a:endParaRPr b="1" sz="2000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grpSp>
        <p:nvGrpSpPr>
          <p:cNvPr id="494" name="Google Shape;494;p34"/>
          <p:cNvGrpSpPr/>
          <p:nvPr/>
        </p:nvGrpSpPr>
        <p:grpSpPr>
          <a:xfrm>
            <a:off x="765570" y="2061900"/>
            <a:ext cx="2220123" cy="3081591"/>
            <a:chOff x="1349432" y="2570564"/>
            <a:chExt cx="1439956" cy="2572924"/>
          </a:xfrm>
        </p:grpSpPr>
        <p:sp>
          <p:nvSpPr>
            <p:cNvPr id="495" name="Google Shape;495;p34"/>
            <p:cNvSpPr/>
            <p:nvPr/>
          </p:nvSpPr>
          <p:spPr>
            <a:xfrm>
              <a:off x="1349432" y="4730016"/>
              <a:ext cx="1439938" cy="413472"/>
            </a:xfrm>
            <a:custGeom>
              <a:rect b="b" l="l" r="r" t="t"/>
              <a:pathLst>
                <a:path extrusionOk="0" h="12920" w="22492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1349435" y="2570564"/>
              <a:ext cx="1439952" cy="1439808"/>
            </a:xfrm>
            <a:custGeom>
              <a:rect b="b" l="l" r="r" t="t"/>
              <a:pathLst>
                <a:path extrusionOk="0" h="44994" w="44995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GRADO INGENIERIA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NIVEL EN C++  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NIVEL PYTHON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PROCESAMIENTO DE IMÁGENES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GENERACIÓN DE DOCUMENTOS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</a:t>
            </a:r>
            <a:endParaRPr/>
          </a:p>
        </p:txBody>
      </p:sp>
      <p:grpSp>
        <p:nvGrpSpPr>
          <p:cNvPr id="502" name="Google Shape;502;p35"/>
          <p:cNvGrpSpPr/>
          <p:nvPr/>
        </p:nvGrpSpPr>
        <p:grpSpPr>
          <a:xfrm>
            <a:off x="3402900" y="2061900"/>
            <a:ext cx="2338240" cy="3090691"/>
            <a:chOff x="3851846" y="2570565"/>
            <a:chExt cx="1440335" cy="2580522"/>
          </a:xfrm>
        </p:grpSpPr>
        <p:sp>
          <p:nvSpPr>
            <p:cNvPr id="503" name="Google Shape;503;p35"/>
            <p:cNvSpPr/>
            <p:nvPr/>
          </p:nvSpPr>
          <p:spPr>
            <a:xfrm>
              <a:off x="3851850" y="4737614"/>
              <a:ext cx="1440331" cy="413472"/>
            </a:xfrm>
            <a:custGeom>
              <a:rect b="b" l="l" r="r" t="t"/>
              <a:pathLst>
                <a:path extrusionOk="0" h="12920" w="22492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3851846" y="2570565"/>
              <a:ext cx="1440305" cy="1997846"/>
            </a:xfrm>
            <a:custGeom>
              <a:rect b="b" l="l" r="r" t="t"/>
              <a:pathLst>
                <a:path extrusionOk="0" h="44994" w="45006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EXPERIENCIA EN: 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SEGURIDAD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VISUALIZACIÓN DE DATOS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ENTORNOS CLOUD Y CONTROL </a:t>
              </a: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VERSIONES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DESARROLLO DE MODELOS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TRANSFORMACIÓN</a:t>
              </a: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 DATOS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  <p:grpSp>
        <p:nvGrpSpPr>
          <p:cNvPr id="505" name="Google Shape;505;p35"/>
          <p:cNvGrpSpPr/>
          <p:nvPr/>
        </p:nvGrpSpPr>
        <p:grpSpPr>
          <a:xfrm>
            <a:off x="6233200" y="2061901"/>
            <a:ext cx="1974361" cy="3090690"/>
            <a:chOff x="6354619" y="2570567"/>
            <a:chExt cx="1439983" cy="2580521"/>
          </a:xfrm>
        </p:grpSpPr>
        <p:sp>
          <p:nvSpPr>
            <p:cNvPr id="506" name="Google Shape;506;p35"/>
            <p:cNvSpPr/>
            <p:nvPr/>
          </p:nvSpPr>
          <p:spPr>
            <a:xfrm>
              <a:off x="6354619" y="2570567"/>
              <a:ext cx="1439952" cy="1715284"/>
            </a:xfrm>
            <a:custGeom>
              <a:rect b="b" l="l" r="r" t="t"/>
              <a:pathLst>
                <a:path extrusionOk="0" h="44994" w="44995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0-2 años:   </a:t>
              </a: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35.000€ - 55.000€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3-5 años:   </a:t>
              </a: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55.000€ - 90.000€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+5 años:   </a:t>
              </a: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+120.000€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6354627" y="4737616"/>
              <a:ext cx="1439975" cy="413472"/>
            </a:xfrm>
            <a:custGeom>
              <a:rect b="b" l="l" r="r" t="t"/>
              <a:pathLst>
                <a:path extrusionOk="0" h="12920" w="22504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35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APRECIADO</a:t>
            </a:r>
            <a:endParaRPr/>
          </a:p>
        </p:txBody>
      </p:sp>
      <p:sp>
        <p:nvSpPr>
          <p:cNvPr id="509" name="Google Shape;509;p35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SALARIO</a:t>
            </a:r>
            <a:endParaRPr/>
          </a:p>
        </p:txBody>
      </p:sp>
      <p:sp>
        <p:nvSpPr>
          <p:cNvPr id="510" name="Google Shape;510;p35"/>
          <p:cNvSpPr txBox="1"/>
          <p:nvPr/>
        </p:nvSpPr>
        <p:spPr>
          <a:xfrm>
            <a:off x="1589475" y="540000"/>
            <a:ext cx="615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AI &amp; SECURITY DATA SCIENTIST CAIXABANK</a:t>
            </a:r>
            <a:endParaRPr b="1" sz="2000">
              <a:solidFill>
                <a:schemeClr val="dk2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grpSp>
        <p:nvGrpSpPr>
          <p:cNvPr id="511" name="Google Shape;511;p35"/>
          <p:cNvGrpSpPr/>
          <p:nvPr/>
        </p:nvGrpSpPr>
        <p:grpSpPr>
          <a:xfrm>
            <a:off x="765570" y="2061900"/>
            <a:ext cx="2220123" cy="3081591"/>
            <a:chOff x="1349432" y="2570564"/>
            <a:chExt cx="1439956" cy="2572924"/>
          </a:xfrm>
        </p:grpSpPr>
        <p:sp>
          <p:nvSpPr>
            <p:cNvPr id="512" name="Google Shape;512;p35"/>
            <p:cNvSpPr/>
            <p:nvPr/>
          </p:nvSpPr>
          <p:spPr>
            <a:xfrm>
              <a:off x="1349432" y="4730016"/>
              <a:ext cx="1439938" cy="413472"/>
            </a:xfrm>
            <a:custGeom>
              <a:rect b="b" l="l" r="r" t="t"/>
              <a:pathLst>
                <a:path extrusionOk="0" h="12920" w="22492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1349435" y="2570564"/>
              <a:ext cx="1439952" cy="1876587"/>
            </a:xfrm>
            <a:custGeom>
              <a:rect b="b" l="l" r="r" t="t"/>
              <a:pathLst>
                <a:path extrusionOk="0" h="44994" w="44995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UBICACIÓN: MADRID O BARCELONA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CONOCIMIENTOS EN AI Y SEGURIDAD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CONOCIMIENTO MACHINE LEARNING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PYTHON, TENSOR FLOW, SCIPY…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Font typeface="Overpass Mono"/>
                <a:buChar char="➔"/>
              </a:pP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VISUALIZACIÓN Y </a:t>
              </a: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EXPLORACIÓN</a:t>
              </a:r>
              <a:r>
                <a:rPr lang="en" sz="1200">
                  <a:latin typeface="Overpass Mono"/>
                  <a:ea typeface="Overpass Mono"/>
                  <a:cs typeface="Overpass Mono"/>
                  <a:sym typeface="Overpass Mono"/>
                </a:rPr>
                <a:t> DATOS</a:t>
              </a:r>
              <a:endParaRPr sz="1200">
                <a:latin typeface="Overpass Mono"/>
                <a:ea typeface="Overpass Mono"/>
                <a:cs typeface="Overpass Mono"/>
                <a:sym typeface="Overpass Mon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6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NUESTRA EMPRESA INNOVATION JJ S.A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TENDENCIA AL DESARROLLO DE LA INTELIGENCIA ARTIFICIAL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CAMBIO PARADIGMA DEBIDO A LA AR(REALIDAD AUMENTADA) Y BIOTECNOLOGÍA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PROPUESTA PARA DENTRO DE 15-20 AÑOS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DESARROLLO GAFAS REALIDAD AUMENTADA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519" name="Google Shape;519;p3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PROPUESTA DE TRABAJO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7"/>
          <p:cNvSpPr txBox="1"/>
          <p:nvPr>
            <p:ph idx="1" type="subTitle"/>
          </p:nvPr>
        </p:nvSpPr>
        <p:spPr>
          <a:xfrm>
            <a:off x="2742675" y="1286375"/>
            <a:ext cx="22266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Experiencia 2 años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Ingeniero en Informática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Máster</a:t>
            </a:r>
            <a:r>
              <a:rPr lang="en"/>
              <a:t> en </a:t>
            </a:r>
            <a:r>
              <a:rPr lang="en"/>
              <a:t>Tecnologías</a:t>
            </a:r>
            <a:r>
              <a:rPr lang="en"/>
              <a:t> 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Experiencia </a:t>
            </a:r>
            <a:r>
              <a:rPr lang="en"/>
              <a:t>modelado</a:t>
            </a:r>
            <a:r>
              <a:rPr lang="en"/>
              <a:t> 3D y </a:t>
            </a:r>
            <a:r>
              <a:rPr lang="en"/>
              <a:t>electrónica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7"/>
          <p:cNvSpPr txBox="1"/>
          <p:nvPr>
            <p:ph idx="2" type="title"/>
          </p:nvPr>
        </p:nvSpPr>
        <p:spPr>
          <a:xfrm>
            <a:off x="2615150" y="701073"/>
            <a:ext cx="248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CONOCIMIENTOS</a:t>
            </a:r>
            <a:endParaRPr/>
          </a:p>
        </p:txBody>
      </p:sp>
      <p:sp>
        <p:nvSpPr>
          <p:cNvPr id="526" name="Google Shape;526;p37"/>
          <p:cNvSpPr txBox="1"/>
          <p:nvPr>
            <p:ph idx="3" type="subTitle"/>
          </p:nvPr>
        </p:nvSpPr>
        <p:spPr>
          <a:xfrm>
            <a:off x="6016000" y="12864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Experiencia con los frameworks de la empresa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Controlar lenguajes como Java, Node o Python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7"/>
          <p:cNvSpPr txBox="1"/>
          <p:nvPr>
            <p:ph idx="4" type="title"/>
          </p:nvPr>
        </p:nvSpPr>
        <p:spPr>
          <a:xfrm>
            <a:off x="5888425" y="701076"/>
            <a:ext cx="248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</a:t>
            </a:r>
            <a:endParaRPr/>
          </a:p>
        </p:txBody>
      </p:sp>
      <p:pic>
        <p:nvPicPr>
          <p:cNvPr id="528" name="Google Shape;528;p37"/>
          <p:cNvPicPr preferRelativeResize="0"/>
          <p:nvPr/>
        </p:nvPicPr>
        <p:blipFill rotWithShape="1">
          <a:blip r:embed="rId3">
            <a:alphaModFix/>
          </a:blip>
          <a:srcRect b="0" l="61241" r="15108" t="0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3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530" name="Google Shape;530;p37"/>
            <p:cNvSpPr/>
            <p:nvPr/>
          </p:nvSpPr>
          <p:spPr>
            <a:xfrm>
              <a:off x="1937576" y="4600809"/>
              <a:ext cx="234129" cy="75728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1394514" y="4600809"/>
              <a:ext cx="440870" cy="75728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1156673" y="4725738"/>
              <a:ext cx="474774" cy="75767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1718307" y="4725738"/>
              <a:ext cx="453393" cy="75767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1536688" y="4850706"/>
              <a:ext cx="635008" cy="75299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37"/>
          <p:cNvSpPr txBox="1"/>
          <p:nvPr>
            <p:ph idx="3" type="subTitle"/>
          </p:nvPr>
        </p:nvSpPr>
        <p:spPr>
          <a:xfrm>
            <a:off x="2742725" y="350855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Transporte gratuito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Comidas pagadas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Seguro medico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Trabajo remoto posible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Sueldo entre los 50k-60k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7"/>
          <p:cNvSpPr txBox="1"/>
          <p:nvPr>
            <p:ph idx="4" type="title"/>
          </p:nvPr>
        </p:nvSpPr>
        <p:spPr>
          <a:xfrm>
            <a:off x="2615150" y="2923226"/>
            <a:ext cx="248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BENEFICIOS</a:t>
            </a:r>
            <a:endParaRPr/>
          </a:p>
        </p:txBody>
      </p:sp>
      <p:sp>
        <p:nvSpPr>
          <p:cNvPr id="537" name="Google Shape;537;p37"/>
          <p:cNvSpPr txBox="1"/>
          <p:nvPr>
            <p:ph idx="1" type="subTitle"/>
          </p:nvPr>
        </p:nvSpPr>
        <p:spPr>
          <a:xfrm>
            <a:off x="6015950" y="3508525"/>
            <a:ext cx="2226600" cy="1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Coordinación</a:t>
            </a:r>
            <a:r>
              <a:rPr lang="en"/>
              <a:t> grupo de trabajo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Desarrollo drivers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Supervisión</a:t>
            </a:r>
            <a:r>
              <a:rPr lang="en"/>
              <a:t> y optimización </a:t>
            </a:r>
            <a:r>
              <a:rPr lang="en"/>
              <a:t>código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7"/>
          <p:cNvSpPr txBox="1"/>
          <p:nvPr>
            <p:ph idx="2" type="title"/>
          </p:nvPr>
        </p:nvSpPr>
        <p:spPr>
          <a:xfrm>
            <a:off x="5888425" y="2923223"/>
            <a:ext cx="248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8"/>
          <p:cNvSpPr txBox="1"/>
          <p:nvPr>
            <p:ph type="title"/>
          </p:nvPr>
        </p:nvSpPr>
        <p:spPr>
          <a:xfrm>
            <a:off x="470250" y="28613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conclusión</a:t>
            </a:r>
            <a:endParaRPr sz="2800"/>
          </a:p>
        </p:txBody>
      </p:sp>
      <p:sp>
        <p:nvSpPr>
          <p:cNvPr id="544" name="Google Shape;544;p38"/>
          <p:cNvSpPr txBox="1"/>
          <p:nvPr>
            <p:ph idx="2" type="title"/>
          </p:nvPr>
        </p:nvSpPr>
        <p:spPr>
          <a:xfrm>
            <a:off x="470250" y="22975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CONCLUSIÓN</a:t>
            </a:r>
            <a:endParaRPr sz="6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9"/>
          <p:cNvSpPr txBox="1"/>
          <p:nvPr>
            <p:ph idx="1" type="subTitle"/>
          </p:nvPr>
        </p:nvSpPr>
        <p:spPr>
          <a:xfrm>
            <a:off x="3544475" y="1199657"/>
            <a:ext cx="28269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Componentes Grupo 5: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	ADRIÁN RIOS ARMERO (LÍDER)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	JOAN CLIMENT QUIÑONES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	IVÁN LÓPEZ SANCHÍS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	JAIME MORALES VAELLO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	ANTONIO GUILLÓ OLIVER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50" name="Google Shape;550;p39"/>
          <p:cNvSpPr/>
          <p:nvPr/>
        </p:nvSpPr>
        <p:spPr>
          <a:xfrm>
            <a:off x="2448175" y="3112350"/>
            <a:ext cx="4131900" cy="115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51" name="Google Shape;551;p39"/>
          <p:cNvSpPr txBox="1"/>
          <p:nvPr>
            <p:ph type="title"/>
          </p:nvPr>
        </p:nvSpPr>
        <p:spPr>
          <a:xfrm>
            <a:off x="3544475" y="424149"/>
            <a:ext cx="28269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GRACIAS!</a:t>
            </a:r>
            <a:endParaRPr sz="4200"/>
          </a:p>
        </p:txBody>
      </p:sp>
      <p:sp>
        <p:nvSpPr>
          <p:cNvPr id="552" name="Google Shape;552;p39"/>
          <p:cNvSpPr txBox="1"/>
          <p:nvPr>
            <p:ph type="title"/>
          </p:nvPr>
        </p:nvSpPr>
        <p:spPr>
          <a:xfrm>
            <a:off x="919825" y="2816350"/>
            <a:ext cx="591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 DE LA PRESENTACIÓN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/>
          <p:nvPr/>
        </p:nvSpPr>
        <p:spPr>
          <a:xfrm>
            <a:off x="1486100" y="2375875"/>
            <a:ext cx="1014600" cy="109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7" name="Google Shape;337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338" name="Google Shape;338;p26"/>
          <p:cNvSpPr txBox="1"/>
          <p:nvPr/>
        </p:nvSpPr>
        <p:spPr>
          <a:xfrm>
            <a:off x="2361600" y="1099550"/>
            <a:ext cx="4420800" cy="324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verpass Mono SemiBold"/>
              <a:buAutoNum type="arabicPeriod"/>
            </a:pPr>
            <a:r>
              <a:rPr lang="en" sz="2000">
                <a:solidFill>
                  <a:schemeClr val="lt1"/>
                </a:solidFill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BÚSQUEDA</a:t>
            </a:r>
            <a:r>
              <a:rPr lang="en" sz="2000">
                <a:solidFill>
                  <a:schemeClr val="lt1"/>
                </a:solidFill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 DE OFERTAS</a:t>
            </a:r>
            <a:endParaRPr sz="2000">
              <a:solidFill>
                <a:schemeClr val="l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verpass Mono SemiBold"/>
              <a:buAutoNum type="alphaLcPeriod"/>
            </a:pPr>
            <a:r>
              <a:rPr lang="en" sz="2000">
                <a:solidFill>
                  <a:schemeClr val="lt1"/>
                </a:solidFill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DATOS LINKEDIN</a:t>
            </a:r>
            <a:endParaRPr sz="2000">
              <a:solidFill>
                <a:schemeClr val="l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verpass Mono SemiBold"/>
              <a:buAutoNum type="alphaLcPeriod"/>
            </a:pPr>
            <a:r>
              <a:rPr lang="en" sz="2000">
                <a:solidFill>
                  <a:schemeClr val="lt1"/>
                </a:solidFill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DATOS AMAZON JOBS</a:t>
            </a:r>
            <a:endParaRPr sz="2000">
              <a:solidFill>
                <a:schemeClr val="l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verpass Mono SemiBold"/>
              <a:buAutoNum type="alphaLcPeriod"/>
            </a:pPr>
            <a:r>
              <a:rPr lang="en" sz="2000">
                <a:solidFill>
                  <a:schemeClr val="lt1"/>
                </a:solidFill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DATOS GOOGLE JOBS</a:t>
            </a:r>
            <a:endParaRPr sz="2000">
              <a:solidFill>
                <a:schemeClr val="l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verpass Mono SemiBold"/>
              <a:buAutoNum type="alphaLcPeriod"/>
            </a:pPr>
            <a:r>
              <a:rPr lang="en" sz="2000">
                <a:solidFill>
                  <a:schemeClr val="lt1"/>
                </a:solidFill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DESARROLLO OFERTAS</a:t>
            </a:r>
            <a:endParaRPr sz="2000">
              <a:solidFill>
                <a:schemeClr val="l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verpass Mono SemiBold"/>
              <a:buAutoNum type="arabicPeriod"/>
            </a:pPr>
            <a:r>
              <a:rPr lang="en" sz="2000">
                <a:solidFill>
                  <a:schemeClr val="lt1"/>
                </a:solidFill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PROPUESTA DE TRABAJO</a:t>
            </a:r>
            <a:endParaRPr sz="2000">
              <a:solidFill>
                <a:schemeClr val="l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verpass Mono SemiBold"/>
              <a:buAutoNum type="arabicPeriod"/>
            </a:pPr>
            <a:r>
              <a:rPr lang="en" sz="2000">
                <a:solidFill>
                  <a:schemeClr val="lt1"/>
                </a:solidFill>
                <a:latin typeface="Overpass Mono SemiBold"/>
                <a:ea typeface="Overpass Mono SemiBold"/>
                <a:cs typeface="Overpass Mono SemiBold"/>
                <a:sym typeface="Overpass Mono SemiBold"/>
              </a:rPr>
              <a:t>CONCLUSIÓN</a:t>
            </a:r>
            <a:endParaRPr sz="2000">
              <a:solidFill>
                <a:schemeClr val="l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Overpass Mono SemiBold"/>
              <a:ea typeface="Overpass Mono SemiBold"/>
              <a:cs typeface="Overpass Mono SemiBold"/>
              <a:sym typeface="Overpass Mono SemiBold"/>
            </a:endParaRPr>
          </a:p>
        </p:txBody>
      </p:sp>
      <p:sp>
        <p:nvSpPr>
          <p:cNvPr id="339" name="Google Shape;339;p26"/>
          <p:cNvSpPr/>
          <p:nvPr/>
        </p:nvSpPr>
        <p:spPr>
          <a:xfrm>
            <a:off x="3967350" y="4841200"/>
            <a:ext cx="2926200" cy="1097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40" name="Google Shape;340;p26"/>
          <p:cNvSpPr/>
          <p:nvPr/>
        </p:nvSpPr>
        <p:spPr>
          <a:xfrm>
            <a:off x="7076700" y="4841200"/>
            <a:ext cx="1014600" cy="109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41" name="Google Shape;341;p26"/>
          <p:cNvSpPr/>
          <p:nvPr/>
        </p:nvSpPr>
        <p:spPr>
          <a:xfrm>
            <a:off x="1347000" y="1053200"/>
            <a:ext cx="1014600" cy="109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"/>
          <p:cNvSpPr txBox="1"/>
          <p:nvPr>
            <p:ph idx="4294967295" type="subTitle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Average Software Developer Salaries in the World</a:t>
            </a:r>
            <a:endParaRPr sz="1400"/>
          </a:p>
        </p:txBody>
      </p:sp>
      <p:sp>
        <p:nvSpPr>
          <p:cNvPr id="347" name="Google Shape;347;p27"/>
          <p:cNvSpPr txBox="1"/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DATOS LINKEDIN</a:t>
            </a:r>
            <a:endParaRPr/>
          </a:p>
        </p:txBody>
      </p:sp>
      <p:grpSp>
        <p:nvGrpSpPr>
          <p:cNvPr id="348" name="Google Shape;348;p27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349" name="Google Shape;349;p27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27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355" name="Google Shape;355;p27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9" name="Google Shape;3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25" y="1220200"/>
            <a:ext cx="7885152" cy="34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/>
          <p:nvPr>
            <p:ph idx="4294967295" type="subTitle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Gráfico resultados datos Linkedin EEUU y España</a:t>
            </a:r>
            <a:endParaRPr sz="1400"/>
          </a:p>
        </p:txBody>
      </p:sp>
      <p:sp>
        <p:nvSpPr>
          <p:cNvPr id="365" name="Google Shape;365;p28"/>
          <p:cNvSpPr txBox="1"/>
          <p:nvPr>
            <p:ph type="title"/>
          </p:nvPr>
        </p:nvSpPr>
        <p:spPr>
          <a:xfrm>
            <a:off x="-656887" y="45905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LINKEDIN</a:t>
            </a:r>
            <a:endParaRPr/>
          </a:p>
        </p:txBody>
      </p:sp>
      <p:grpSp>
        <p:nvGrpSpPr>
          <p:cNvPr id="366" name="Google Shape;366;p28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367" name="Google Shape;367;p28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28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373" name="Google Shape;373;p28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7" name="Google Shape;3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379" y="1636337"/>
            <a:ext cx="5409669" cy="245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300" y="916102"/>
            <a:ext cx="3938827" cy="229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 txBox="1"/>
          <p:nvPr>
            <p:ph idx="4294967295" type="subTitle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Average Software Developer Salaries in the World</a:t>
            </a:r>
            <a:endParaRPr sz="1400"/>
          </a:p>
        </p:txBody>
      </p:sp>
      <p:sp>
        <p:nvSpPr>
          <p:cNvPr id="384" name="Google Shape;384;p29"/>
          <p:cNvSpPr txBox="1"/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</a:t>
            </a:r>
            <a:r>
              <a:rPr lang="en"/>
              <a:t>DATOS AMAZON JOBS</a:t>
            </a:r>
            <a:endParaRPr/>
          </a:p>
        </p:txBody>
      </p:sp>
      <p:grpSp>
        <p:nvGrpSpPr>
          <p:cNvPr id="385" name="Google Shape;385;p29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386" name="Google Shape;386;p29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9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392" name="Google Shape;392;p29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6" name="Google Shape;3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25" y="1204825"/>
            <a:ext cx="7885151" cy="3577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 txBox="1"/>
          <p:nvPr>
            <p:ph idx="4294967295" type="subTitle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Gráfico resultados datos amazon jobs EEUU y España</a:t>
            </a:r>
            <a:endParaRPr sz="1400"/>
          </a:p>
        </p:txBody>
      </p:sp>
      <p:sp>
        <p:nvSpPr>
          <p:cNvPr id="402" name="Google Shape;402;p30"/>
          <p:cNvSpPr txBox="1"/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AMAZON JOBS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30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04" name="Google Shape;404;p30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30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10" name="Google Shape;410;p30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4" name="Google Shape;4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200" y="1305512"/>
            <a:ext cx="4053600" cy="28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25" y="1305475"/>
            <a:ext cx="4053600" cy="287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"/>
          <p:cNvSpPr txBox="1"/>
          <p:nvPr>
            <p:ph idx="4294967295" type="subTitle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Average Software Developer Salaries in the World</a:t>
            </a:r>
            <a:endParaRPr sz="1400"/>
          </a:p>
        </p:txBody>
      </p:sp>
      <p:sp>
        <p:nvSpPr>
          <p:cNvPr id="421" name="Google Shape;421;p31"/>
          <p:cNvSpPr txBox="1"/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DATOS GOOGLE JOBS</a:t>
            </a:r>
            <a:endParaRPr/>
          </a:p>
        </p:txBody>
      </p:sp>
      <p:grpSp>
        <p:nvGrpSpPr>
          <p:cNvPr id="422" name="Google Shape;422;p31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23" name="Google Shape;423;p31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31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29" name="Google Shape;429;p31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33" name="Google Shape;4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25" y="1081200"/>
            <a:ext cx="7885152" cy="3623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/>
          <p:nvPr>
            <p:ph idx="4294967295" type="subTitle"/>
          </p:nvPr>
        </p:nvSpPr>
        <p:spPr>
          <a:xfrm flipH="1">
            <a:off x="1876950" y="4293625"/>
            <a:ext cx="53901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Gráfico resultados datos google jobs EEUU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39" name="Google Shape;439;p32"/>
          <p:cNvSpPr txBox="1"/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GOOGLE JOBS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0" name="Google Shape;440;p32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41" name="Google Shape;441;p32"/>
            <p:cNvSpPr/>
            <p:nvPr/>
          </p:nvSpPr>
          <p:spPr>
            <a:xfrm>
              <a:off x="7377200" y="2089950"/>
              <a:ext cx="1766704" cy="356851"/>
            </a:xfrm>
            <a:custGeom>
              <a:rect b="b" l="l" r="r" t="t"/>
              <a:pathLst>
                <a:path extrusionOk="0" h="2775" w="15325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6810278" y="1500450"/>
              <a:ext cx="1104154" cy="356872"/>
            </a:xfrm>
            <a:custGeom>
              <a:rect b="b" l="l" r="r" t="t"/>
              <a:pathLst>
                <a:path extrusionOk="0" h="2775" w="18027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896029" y="2679300"/>
              <a:ext cx="2247805" cy="355450"/>
            </a:xfrm>
            <a:custGeom>
              <a:rect b="b" l="l" r="r" t="t"/>
              <a:pathLst>
                <a:path extrusionOk="0" h="2764" w="12872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8105579" y="1500450"/>
              <a:ext cx="1038298" cy="356872"/>
            </a:xfrm>
            <a:custGeom>
              <a:rect b="b" l="l" r="r" t="t"/>
              <a:pathLst>
                <a:path extrusionOk="0" h="2775" w="2882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6739789" y="3268775"/>
              <a:ext cx="1104128" cy="355450"/>
            </a:xfrm>
            <a:custGeom>
              <a:rect b="b" l="l" r="r" t="t"/>
              <a:pathLst>
                <a:path extrusionOk="0" h="2764" w="18396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32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7" name="Google Shape;447;p32"/>
            <p:cNvSpPr/>
            <p:nvPr/>
          </p:nvSpPr>
          <p:spPr>
            <a:xfrm>
              <a:off x="357025" y="2089950"/>
              <a:ext cx="2071751" cy="356851"/>
            </a:xfrm>
            <a:custGeom>
              <a:rect b="b" l="l" r="r" t="t"/>
              <a:pathLst>
                <a:path extrusionOk="0" h="2775" w="430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18" y="3268775"/>
              <a:ext cx="1038298" cy="355450"/>
            </a:xfrm>
            <a:custGeom>
              <a:rect b="b" l="l" r="r" t="t"/>
              <a:pathLst>
                <a:path extrusionOk="0" h="2764" w="2882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10" y="1500456"/>
              <a:ext cx="1104138" cy="356858"/>
            </a:xfrm>
            <a:custGeom>
              <a:rect b="b" l="l" r="r" t="t"/>
              <a:pathLst>
                <a:path extrusionOk="0" h="2775" w="8586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1299972" y="1500450"/>
              <a:ext cx="490621" cy="356872"/>
            </a:xfrm>
            <a:custGeom>
              <a:rect b="b" l="l" r="r" t="t"/>
              <a:pathLst>
                <a:path extrusionOk="0" h="2775" w="18396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1" name="Google Shape;4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563" y="1165025"/>
            <a:ext cx="4253447" cy="29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/>
          <p:nvPr/>
        </p:nvSpPr>
        <p:spPr>
          <a:xfrm>
            <a:off x="5550" y="1165700"/>
            <a:ext cx="34986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1.4 OFERTAS DE TRABAJO</a:t>
            </a:r>
            <a:endParaRPr/>
          </a:p>
        </p:txBody>
      </p:sp>
      <p:sp>
        <p:nvSpPr>
          <p:cNvPr id="458" name="Google Shape;458;p33"/>
          <p:cNvSpPr txBox="1"/>
          <p:nvPr>
            <p:ph idx="4294967295" type="subTitle"/>
          </p:nvPr>
        </p:nvSpPr>
        <p:spPr>
          <a:xfrm flipH="1">
            <a:off x="477275" y="1968400"/>
            <a:ext cx="2829000" cy="442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Ejemplos de ofertas de trabajo que hemos encontrado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59" name="Google Shape;459;p33"/>
          <p:cNvSpPr txBox="1"/>
          <p:nvPr>
            <p:ph idx="4294967295" type="ctrTitle"/>
          </p:nvPr>
        </p:nvSpPr>
        <p:spPr>
          <a:xfrm flipH="1">
            <a:off x="5348225" y="1132963"/>
            <a:ext cx="3571800" cy="863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Ingeniero de Software Empotrado para el Desarrollo de Sistemas de IA-IP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60" name="Google Shape;460;p33"/>
          <p:cNvSpPr txBox="1"/>
          <p:nvPr>
            <p:ph idx="4294967295" type="ctrTitle"/>
          </p:nvPr>
        </p:nvSpPr>
        <p:spPr>
          <a:xfrm flipH="1">
            <a:off x="1123600" y="3697225"/>
            <a:ext cx="2697600" cy="10998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Research Engineer - Diseño de un chip de procesos de un superordenador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461" name="Google Shape;461;p33"/>
          <p:cNvSpPr/>
          <p:nvPr/>
        </p:nvSpPr>
        <p:spPr>
          <a:xfrm>
            <a:off x="0" y="1653250"/>
            <a:ext cx="1382519" cy="18875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3"/>
          <p:cNvSpPr txBox="1"/>
          <p:nvPr>
            <p:ph idx="4294967295" type="ctrTitle"/>
          </p:nvPr>
        </p:nvSpPr>
        <p:spPr>
          <a:xfrm flipH="1">
            <a:off x="870550" y="1507450"/>
            <a:ext cx="2435700" cy="396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OFERTAS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463" name="Google Shape;463;p33"/>
          <p:cNvSpPr/>
          <p:nvPr/>
        </p:nvSpPr>
        <p:spPr>
          <a:xfrm flipH="1">
            <a:off x="1165475" y="2857950"/>
            <a:ext cx="2338825" cy="133867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3"/>
          <p:cNvSpPr/>
          <p:nvPr/>
        </p:nvSpPr>
        <p:spPr>
          <a:xfrm flipH="1">
            <a:off x="5547" y="2857944"/>
            <a:ext cx="1159929" cy="133888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3"/>
          <p:cNvSpPr/>
          <p:nvPr/>
        </p:nvSpPr>
        <p:spPr>
          <a:xfrm flipH="1">
            <a:off x="1198787" y="3079645"/>
            <a:ext cx="1710487" cy="133888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3"/>
          <p:cNvSpPr/>
          <p:nvPr/>
        </p:nvSpPr>
        <p:spPr>
          <a:xfrm flipH="1">
            <a:off x="1198748" y="3079645"/>
            <a:ext cx="497168" cy="133888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3"/>
          <p:cNvSpPr/>
          <p:nvPr/>
        </p:nvSpPr>
        <p:spPr>
          <a:xfrm flipH="1">
            <a:off x="5528" y="3079645"/>
            <a:ext cx="579973" cy="133888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3"/>
          <p:cNvSpPr/>
          <p:nvPr/>
        </p:nvSpPr>
        <p:spPr>
          <a:xfrm flipH="1">
            <a:off x="933694" y="3079645"/>
            <a:ext cx="133888" cy="133888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3"/>
          <p:cNvSpPr/>
          <p:nvPr/>
        </p:nvSpPr>
        <p:spPr>
          <a:xfrm flipH="1">
            <a:off x="720898" y="3079645"/>
            <a:ext cx="133888" cy="133888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3"/>
          <p:cNvSpPr txBox="1"/>
          <p:nvPr>
            <p:ph idx="4294967295" type="ctrTitle"/>
          </p:nvPr>
        </p:nvSpPr>
        <p:spPr>
          <a:xfrm flipH="1">
            <a:off x="5348225" y="2266662"/>
            <a:ext cx="2697600" cy="10998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Animation Tech Programmer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471" name="Google Shape;471;p33"/>
          <p:cNvSpPr txBox="1"/>
          <p:nvPr>
            <p:ph idx="4294967295" type="ctrTitle"/>
          </p:nvPr>
        </p:nvSpPr>
        <p:spPr>
          <a:xfrm flipH="1">
            <a:off x="5348225" y="1835450"/>
            <a:ext cx="2697600" cy="8088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Cloud Consultant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72" name="Google Shape;472;p33"/>
          <p:cNvSpPr txBox="1"/>
          <p:nvPr>
            <p:ph idx="4294967295" type="ctrTitle"/>
          </p:nvPr>
        </p:nvSpPr>
        <p:spPr>
          <a:xfrm flipH="1">
            <a:off x="5348213" y="3697225"/>
            <a:ext cx="2697600" cy="10998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Senior Cloud Developer en The TMRW Foundation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73" name="Google Shape;473;p33"/>
          <p:cNvSpPr txBox="1"/>
          <p:nvPr>
            <p:ph idx="4294967295" type="ctrTitle"/>
          </p:nvPr>
        </p:nvSpPr>
        <p:spPr>
          <a:xfrm flipH="1">
            <a:off x="5348213" y="2910725"/>
            <a:ext cx="2697600" cy="10998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AI &amp; Security Data Scientist CaixaBank</a:t>
            </a:r>
            <a:endParaRPr sz="1500">
              <a:solidFill>
                <a:schemeClr val="dk2"/>
              </a:solidFill>
            </a:endParaRPr>
          </a:p>
        </p:txBody>
      </p:sp>
      <p:cxnSp>
        <p:nvCxnSpPr>
          <p:cNvPr id="474" name="Google Shape;474;p33"/>
          <p:cNvCxnSpPr>
            <a:stCxn id="456" idx="3"/>
            <a:endCxn id="459" idx="3"/>
          </p:cNvCxnSpPr>
          <p:nvPr/>
        </p:nvCxnSpPr>
        <p:spPr>
          <a:xfrm flipH="1" rot="10800000">
            <a:off x="3504150" y="1564850"/>
            <a:ext cx="1844100" cy="3750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5" name="Google Shape;475;p33"/>
          <p:cNvCxnSpPr>
            <a:stCxn id="456" idx="3"/>
            <a:endCxn id="471" idx="3"/>
          </p:cNvCxnSpPr>
          <p:nvPr/>
        </p:nvCxnSpPr>
        <p:spPr>
          <a:xfrm>
            <a:off x="3504150" y="1939850"/>
            <a:ext cx="1844100" cy="3000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6" name="Google Shape;476;p33"/>
          <p:cNvCxnSpPr>
            <a:stCxn id="456" idx="3"/>
            <a:endCxn id="470" idx="3"/>
          </p:cNvCxnSpPr>
          <p:nvPr/>
        </p:nvCxnSpPr>
        <p:spPr>
          <a:xfrm>
            <a:off x="3504150" y="1939850"/>
            <a:ext cx="1844100" cy="8766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7" name="Google Shape;477;p33"/>
          <p:cNvCxnSpPr>
            <a:stCxn id="456" idx="3"/>
            <a:endCxn id="473" idx="3"/>
          </p:cNvCxnSpPr>
          <p:nvPr/>
        </p:nvCxnSpPr>
        <p:spPr>
          <a:xfrm>
            <a:off x="3504150" y="1939850"/>
            <a:ext cx="1844100" cy="15207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8" name="Google Shape;478;p33"/>
          <p:cNvCxnSpPr>
            <a:stCxn id="456" idx="3"/>
            <a:endCxn id="472" idx="3"/>
          </p:cNvCxnSpPr>
          <p:nvPr/>
        </p:nvCxnSpPr>
        <p:spPr>
          <a:xfrm>
            <a:off x="3504150" y="1939850"/>
            <a:ext cx="1844100" cy="2307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9" name="Google Shape;479;p33"/>
          <p:cNvCxnSpPr>
            <a:stCxn id="456" idx="3"/>
            <a:endCxn id="460" idx="1"/>
          </p:cNvCxnSpPr>
          <p:nvPr/>
        </p:nvCxnSpPr>
        <p:spPr>
          <a:xfrm>
            <a:off x="3504150" y="1939850"/>
            <a:ext cx="317100" cy="2307300"/>
          </a:xfrm>
          <a:prstGeom prst="bentConnector3">
            <a:avLst>
              <a:gd fmla="val 375725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