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73" r:id="rId3"/>
    <p:sldId id="645" r:id="rId4"/>
    <p:sldId id="655" r:id="rId5"/>
    <p:sldId id="673" r:id="rId6"/>
    <p:sldId id="674" r:id="rId7"/>
    <p:sldId id="675" r:id="rId8"/>
    <p:sldId id="676" r:id="rId9"/>
    <p:sldId id="670" r:id="rId10"/>
    <p:sldId id="671" r:id="rId11"/>
    <p:sldId id="672" r:id="rId12"/>
    <p:sldId id="677" r:id="rId13"/>
    <p:sldId id="646" r:id="rId14"/>
    <p:sldId id="656" r:id="rId15"/>
    <p:sldId id="657" r:id="rId16"/>
    <p:sldId id="652" r:id="rId17"/>
    <p:sldId id="669" r:id="rId18"/>
    <p:sldId id="653" r:id="rId19"/>
    <p:sldId id="654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668" r:id="rId31"/>
    <p:sldId id="647" r:id="rId32"/>
    <p:sldId id="678" r:id="rId33"/>
    <p:sldId id="648" r:id="rId34"/>
    <p:sldId id="649" r:id="rId35"/>
    <p:sldId id="679" r:id="rId36"/>
    <p:sldId id="680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4F81BD"/>
    <a:srgbClr val="FF6699"/>
    <a:srgbClr val="FFEBF2"/>
    <a:srgbClr val="FFE1EB"/>
    <a:srgbClr val="F0F5FA"/>
    <a:srgbClr val="FFC9DB"/>
    <a:srgbClr val="FFA3C2"/>
    <a:srgbClr val="FFDDE8"/>
    <a:srgbClr val="E84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 autoAdjust="0"/>
    <p:restoredTop sz="94503" autoAdjust="0"/>
  </p:normalViewPr>
  <p:slideViewPr>
    <p:cSldViewPr>
      <p:cViewPr varScale="1">
        <p:scale>
          <a:sx n="101" d="100"/>
          <a:sy n="101" d="100"/>
        </p:scale>
        <p:origin x="1188" y="102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0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3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26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4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98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9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5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23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5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5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5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0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7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1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9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2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rgbClr val="E8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9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rgbClr val="E8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99792" y="2276872"/>
            <a:ext cx="30243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6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6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354013" indent="-354013">
              <a:lnSpc>
                <a:spcPct val="200000"/>
              </a:lnSpc>
              <a:buFont typeface="+mj-lt"/>
              <a:buAutoNum type="arabicPeriod"/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Font typeface="+mj-lt"/>
              <a:buAutoNum type="arabicPeriod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6840760" cy="548680"/>
          </a:xfrm>
        </p:spPr>
        <p:txBody>
          <a:bodyPr/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3528" y="1124744"/>
            <a:ext cx="8496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872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77" r:id="rId3"/>
    <p:sldLayoutId id="2147483679" r:id="rId4"/>
    <p:sldLayoutId id="2147483680" r:id="rId5"/>
    <p:sldLayoutId id="2147483686" r:id="rId6"/>
    <p:sldLayoutId id="2147483685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 txBox="1">
            <a:spLocks/>
          </p:cNvSpPr>
          <p:nvPr/>
        </p:nvSpPr>
        <p:spPr bwMode="auto">
          <a:xfrm>
            <a:off x="457200" y="2564904"/>
            <a:ext cx="82296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미래전략실 회의</a:t>
            </a:r>
            <a:r>
              <a:rPr kumimoji="0"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kumimoji="0"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</a:t>
            </a:r>
            <a:r>
              <a:rPr kumimoji="0"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kumimoji="0"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제목 13">
            <a:extLst>
              <a:ext uri="{FF2B5EF4-FFF2-40B4-BE49-F238E27FC236}">
                <a16:creationId xmlns:a16="http://schemas.microsoft.com/office/drawing/2014/main" id="{E294B0F7-D585-1283-A98C-FA9166D3CBA0}"/>
              </a:ext>
            </a:extLst>
          </p:cNvPr>
          <p:cNvSpPr txBox="1">
            <a:spLocks/>
          </p:cNvSpPr>
          <p:nvPr/>
        </p:nvSpPr>
        <p:spPr bwMode="auto">
          <a:xfrm>
            <a:off x="6660231" y="6281936"/>
            <a:ext cx="24952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2023.12.09(</a:t>
            </a:r>
            <a:r>
              <a:rPr kumimoji="0"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토</a:t>
            </a:r>
            <a:r>
              <a:rPr kumimoji="0" lang="en-US" altLang="ko-KR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kumimoji="0" lang="ko-KR" altLang="en-US" sz="2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3. 12</a:t>
            </a:r>
            <a:r>
              <a:rPr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목표 설정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8BAFADB-4890-F744-7035-BBD36CB9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54100"/>
            <a:ext cx="9108504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5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3. 12</a:t>
            </a:r>
            <a:r>
              <a:rPr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목표 설정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2050" name="Picture 2" descr="OKR Goal Setting Template">
            <a:extLst>
              <a:ext uri="{FF2B5EF4-FFF2-40B4-BE49-F238E27FC236}">
                <a16:creationId xmlns:a16="http://schemas.microsoft.com/office/drawing/2014/main" id="{CF7C9EAD-ABEC-F305-15DA-5FC1386A8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/>
          <a:stretch/>
        </p:blipFill>
        <p:spPr bwMode="auto">
          <a:xfrm>
            <a:off x="467544" y="1051074"/>
            <a:ext cx="7991475" cy="57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0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5400600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3. 12</a:t>
            </a:r>
            <a:r>
              <a:rPr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목표 설정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3A9F453B-2065-5524-2B4B-2109C712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0638" y="6604719"/>
            <a:ext cx="2133600" cy="253281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7727C7-EA9B-C7B5-84B1-3CE3BF048155}"/>
              </a:ext>
            </a:extLst>
          </p:cNvPr>
          <p:cNvSpPr/>
          <p:nvPr/>
        </p:nvSpPr>
        <p:spPr>
          <a:xfrm>
            <a:off x="251520" y="1196752"/>
            <a:ext cx="2232248" cy="36004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엑셀 파일 참고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243FEB-60A0-1BAD-092B-9B88BB5E5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53215"/>
              </p:ext>
            </p:extLst>
          </p:nvPr>
        </p:nvGraphicFramePr>
        <p:xfrm>
          <a:off x="267148" y="1878648"/>
          <a:ext cx="8553326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53326">
                  <a:extLst>
                    <a:ext uri="{9D8B030D-6E8A-4147-A177-3AD203B41FA5}">
                      <a16:colId xmlns:a16="http://schemas.microsoft.com/office/drawing/2014/main" val="222785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6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434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AE7ACAB-458A-3CFC-C82F-4C0067A95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39321"/>
              </p:ext>
            </p:extLst>
          </p:nvPr>
        </p:nvGraphicFramePr>
        <p:xfrm>
          <a:off x="267146" y="2780928"/>
          <a:ext cx="8553328" cy="335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878">
                  <a:extLst>
                    <a:ext uri="{9D8B030D-6E8A-4147-A177-3AD203B41FA5}">
                      <a16:colId xmlns:a16="http://schemas.microsoft.com/office/drawing/2014/main" val="215860096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0764285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34264588"/>
                    </a:ext>
                  </a:extLst>
                </a:gridCol>
                <a:gridCol w="1368154">
                  <a:extLst>
                    <a:ext uri="{9D8B030D-6E8A-4147-A177-3AD203B41FA5}">
                      <a16:colId xmlns:a16="http://schemas.microsoft.com/office/drawing/2014/main" val="312303269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핵심결과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달성율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52953"/>
                  </a:ext>
                </a:extLst>
              </a:tr>
              <a:tr h="9740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522866"/>
                  </a:ext>
                </a:extLst>
              </a:tr>
              <a:tr h="9740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6704"/>
                  </a:ext>
                </a:extLst>
              </a:tr>
              <a:tr h="9740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2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2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6FC586-52E6-3076-BA52-5DFA4AA94D08}"/>
              </a:ext>
            </a:extLst>
          </p:cNvPr>
          <p:cNvSpPr/>
          <p:nvPr/>
        </p:nvSpPr>
        <p:spPr>
          <a:xfrm>
            <a:off x="0" y="0"/>
            <a:ext cx="37079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C52B64-35C7-7803-063E-750B8184557A}"/>
              </a:ext>
            </a:extLst>
          </p:cNvPr>
          <p:cNvSpPr txBox="1">
            <a:spLocks/>
          </p:cNvSpPr>
          <p:nvPr/>
        </p:nvSpPr>
        <p:spPr>
          <a:xfrm>
            <a:off x="0" y="1268760"/>
            <a:ext cx="3707904" cy="144016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3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P2C </a:t>
            </a:r>
          </a:p>
          <a:p>
            <a:r>
              <a:rPr kumimoji="0" lang="ko-KR" altLang="en-US" sz="3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도전과 성장 전략</a:t>
            </a:r>
            <a:endParaRPr kumimoji="0" lang="en-US" altLang="ko-KR" sz="36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DF807-929C-EC03-F509-E11B557D8FAB}"/>
              </a:ext>
            </a:extLst>
          </p:cNvPr>
          <p:cNvSpPr txBox="1"/>
          <p:nvPr/>
        </p:nvSpPr>
        <p:spPr>
          <a:xfrm>
            <a:off x="4283968" y="2449669"/>
            <a:ext cx="2840572" cy="1489687"/>
          </a:xfrm>
          <a:prstGeom prst="rect">
            <a:avLst/>
          </a:prstGeom>
          <a:noFill/>
        </p:spPr>
        <p:txBody>
          <a:bodyPr wrap="none" lIns="108000" tIns="342000" rIns="0" bIns="36000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회사의 비전과 미션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OKR</a:t>
            </a: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개인성장보고서</a:t>
            </a:r>
          </a:p>
        </p:txBody>
      </p:sp>
    </p:spTree>
    <p:extLst>
      <p:ext uri="{BB962C8B-B14F-4D97-AF65-F5344CB8AC3E}">
        <p14:creationId xmlns:p14="http://schemas.microsoft.com/office/powerpoint/2010/main" val="268954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912768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거시 환경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9779C8-9A0D-54C5-38DE-91C13C33A5B0}"/>
              </a:ext>
            </a:extLst>
          </p:cNvPr>
          <p:cNvSpPr/>
          <p:nvPr/>
        </p:nvSpPr>
        <p:spPr>
          <a:xfrm>
            <a:off x="0" y="1156978"/>
            <a:ext cx="9144000" cy="744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글로벌 환경 동향 보고서에 따르면 세계 경제의 글로벌화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인구구조의 변화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식량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·</a:t>
            </a: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물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·</a:t>
            </a: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에너지 필수자원에 대한 압박 등 다양한 이슈가 세계의 정치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경제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사회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환경 분야에 나타날 것으로 예측됨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C5203-2831-63D6-FC63-4619D467D3A4}"/>
              </a:ext>
            </a:extLst>
          </p:cNvPr>
          <p:cNvSpPr/>
          <p:nvPr/>
        </p:nvSpPr>
        <p:spPr>
          <a:xfrm>
            <a:off x="539553" y="2225848"/>
            <a:ext cx="936104" cy="989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정치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8BFA0-10EE-DCAA-278C-963C69DAA141}"/>
              </a:ext>
            </a:extLst>
          </p:cNvPr>
          <p:cNvSpPr/>
          <p:nvPr/>
        </p:nvSpPr>
        <p:spPr>
          <a:xfrm>
            <a:off x="539553" y="3617828"/>
            <a:ext cx="936104" cy="989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경제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7323D8-6592-9F2F-DC68-E8BB1650F17A}"/>
              </a:ext>
            </a:extLst>
          </p:cNvPr>
          <p:cNvSpPr/>
          <p:nvPr/>
        </p:nvSpPr>
        <p:spPr>
          <a:xfrm>
            <a:off x="539553" y="5031631"/>
            <a:ext cx="936104" cy="989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F58352-76E6-40ED-2147-9CBD0CA5964B}"/>
              </a:ext>
            </a:extLst>
          </p:cNvPr>
          <p:cNvCxnSpPr/>
          <p:nvPr/>
        </p:nvCxnSpPr>
        <p:spPr>
          <a:xfrm>
            <a:off x="1477757" y="3197395"/>
            <a:ext cx="698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767A91-BD93-8A23-B95C-5A88CAC283C4}"/>
              </a:ext>
            </a:extLst>
          </p:cNvPr>
          <p:cNvCxnSpPr/>
          <p:nvPr/>
        </p:nvCxnSpPr>
        <p:spPr>
          <a:xfrm>
            <a:off x="1477757" y="4571402"/>
            <a:ext cx="698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FEC7AA-5070-8129-6DE7-6E49FF639150}"/>
              </a:ext>
            </a:extLst>
          </p:cNvPr>
          <p:cNvCxnSpPr/>
          <p:nvPr/>
        </p:nvCxnSpPr>
        <p:spPr>
          <a:xfrm>
            <a:off x="1477757" y="6021288"/>
            <a:ext cx="698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CC4552-5563-39B0-48DB-1000A4BDBA56}"/>
              </a:ext>
            </a:extLst>
          </p:cNvPr>
          <p:cNvSpPr txBox="1"/>
          <p:nvPr/>
        </p:nvSpPr>
        <p:spPr>
          <a:xfrm>
            <a:off x="1477757" y="2225848"/>
            <a:ext cx="6982675" cy="9896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국민 참여정책 요구 증가에 따라 국민과 정부가 정책현안을 공동 해결해 가는 </a:t>
            </a:r>
            <a:r>
              <a:rPr lang="en-US" altLang="ko-KR" sz="1050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050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기반의 열린 정부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부상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지식정보의 개방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확대 및 스마트기기와 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활용으로 인한 </a:t>
            </a:r>
            <a:r>
              <a:rPr lang="ko-KR" altLang="en-US" sz="1050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협업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 촉진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통신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제조 기술의 폭넓은 이용 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050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정보 접근성 및 생산 가능성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증대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커뮤니케이션 기술 발전 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정책에 영향력을 행사하는 </a:t>
            </a:r>
            <a:r>
              <a:rPr lang="ko-KR" altLang="en-US" sz="1050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비정부적 네트워크로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권력 이동 촉진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CC76F-D420-6EB4-CFC4-402F057B4C74}"/>
              </a:ext>
            </a:extLst>
          </p:cNvPr>
          <p:cNvSpPr txBox="1"/>
          <p:nvPr/>
        </p:nvSpPr>
        <p:spPr>
          <a:xfrm>
            <a:off x="1475657" y="3563636"/>
            <a:ext cx="6982675" cy="9896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세계 경제의 저성장 기조 지속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세계경제에서 신흥경제권이 차지하는 비중 지속 상승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국가간 금융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무역시스템의 상호연계성 증가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경제와 사회 개방 등으로 경제적 불안정성 증대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선진국의 저성장 기조 극복을 위한 </a:t>
            </a:r>
            <a:r>
              <a:rPr lang="ko-KR" altLang="en-US" sz="1050" b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창의성 기반 경제 산업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생태계 부상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경제성장률 하락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빈곤한 중산층 증가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경제양극화 심화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위기극복을 위한 한국형 경제 출구 전략 마련 고심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1B46E-5F2B-9BA1-241C-A0302C6CAB0E}"/>
              </a:ext>
            </a:extLst>
          </p:cNvPr>
          <p:cNvSpPr txBox="1"/>
          <p:nvPr/>
        </p:nvSpPr>
        <p:spPr>
          <a:xfrm>
            <a:off x="1475657" y="5011858"/>
            <a:ext cx="6982675" cy="9896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세계 인구 증가와 고령화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저출산 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생산인구 감소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생산연령대와 소비자층의 이동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국가간 이동 심화 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저개발국가 → 선진국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중진국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세계 인구구조 고령화로 인해 고용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복지 등 현안 해결이 삶의 질 향상의 최우선 과제 부상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 부족 현상 증가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지구온난화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기상이변</a:t>
            </a:r>
            <a:endParaRPr lang="en-US" altLang="ko-KR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GPT</a:t>
            </a:r>
            <a:r>
              <a:rPr lang="ko-KR" altLang="en-US" sz="1050" b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필두로 한 인공지능의 급부상</a:t>
            </a:r>
            <a:endParaRPr lang="en-US" altLang="ko-KR" sz="1050" b="1">
              <a:solidFill>
                <a:schemeClr val="accent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2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정책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환경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608896-6E6E-9CA8-9F68-1172C2073F26}"/>
              </a:ext>
            </a:extLst>
          </p:cNvPr>
          <p:cNvSpPr/>
          <p:nvPr/>
        </p:nvSpPr>
        <p:spPr>
          <a:xfrm>
            <a:off x="539553" y="2225848"/>
            <a:ext cx="936104" cy="989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교육</a:t>
            </a:r>
            <a:br>
              <a:rPr lang="en-US" altLang="ko-KR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입시</a:t>
            </a:r>
            <a:r>
              <a:rPr lang="en-US" altLang="ko-KR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200" b="1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667C67-868D-1A7E-652A-983FB0F85C07}"/>
              </a:ext>
            </a:extLst>
          </p:cNvPr>
          <p:cNvSpPr/>
          <p:nvPr/>
        </p:nvSpPr>
        <p:spPr>
          <a:xfrm>
            <a:off x="539553" y="3617828"/>
            <a:ext cx="936104" cy="989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B28AC8-D0B6-6E0E-AE4B-34B716FD0FEF}"/>
              </a:ext>
            </a:extLst>
          </p:cNvPr>
          <p:cNvSpPr/>
          <p:nvPr/>
        </p:nvSpPr>
        <p:spPr>
          <a:xfrm>
            <a:off x="539553" y="5031631"/>
            <a:ext cx="936104" cy="989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SDGs</a:t>
            </a:r>
            <a:endParaRPr lang="ko-KR" altLang="en-US" sz="1200" b="1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9C1B9A-8762-193A-D1FA-07C6986D70F4}"/>
              </a:ext>
            </a:extLst>
          </p:cNvPr>
          <p:cNvCxnSpPr/>
          <p:nvPr/>
        </p:nvCxnSpPr>
        <p:spPr>
          <a:xfrm>
            <a:off x="1477757" y="3197395"/>
            <a:ext cx="698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54BB2B-7C24-538C-51B3-BC7AC29F44AD}"/>
              </a:ext>
            </a:extLst>
          </p:cNvPr>
          <p:cNvCxnSpPr/>
          <p:nvPr/>
        </p:nvCxnSpPr>
        <p:spPr>
          <a:xfrm>
            <a:off x="1477757" y="4571402"/>
            <a:ext cx="698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F2B3EB-AFAF-FDED-98A9-175C07E456D6}"/>
              </a:ext>
            </a:extLst>
          </p:cNvPr>
          <p:cNvCxnSpPr/>
          <p:nvPr/>
        </p:nvCxnSpPr>
        <p:spPr>
          <a:xfrm>
            <a:off x="1477757" y="6021288"/>
            <a:ext cx="698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72F892-AB8C-BD9A-79F9-9B72BB3E0ADC}"/>
              </a:ext>
            </a:extLst>
          </p:cNvPr>
          <p:cNvSpPr txBox="1"/>
          <p:nvPr/>
        </p:nvSpPr>
        <p:spPr>
          <a:xfrm>
            <a:off x="1477757" y="2225848"/>
            <a:ext cx="6982675" cy="9896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FAC10-A495-C165-B72E-4E202A4DF81A}"/>
              </a:ext>
            </a:extLst>
          </p:cNvPr>
          <p:cNvSpPr txBox="1"/>
          <p:nvPr/>
        </p:nvSpPr>
        <p:spPr>
          <a:xfrm>
            <a:off x="1475657" y="3563636"/>
            <a:ext cx="6982675" cy="9896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5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6B656-857F-CBD6-646C-7AF0A0993C34}"/>
              </a:ext>
            </a:extLst>
          </p:cNvPr>
          <p:cNvSpPr txBox="1"/>
          <p:nvPr/>
        </p:nvSpPr>
        <p:spPr>
          <a:xfrm>
            <a:off x="1475657" y="5011858"/>
            <a:ext cx="6982675" cy="9896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b="1">
              <a:solidFill>
                <a:schemeClr val="accent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123DFF-CBA7-D15E-1D4A-C9E92F422593}"/>
              </a:ext>
            </a:extLst>
          </p:cNvPr>
          <p:cNvSpPr/>
          <p:nvPr/>
        </p:nvSpPr>
        <p:spPr>
          <a:xfrm>
            <a:off x="0" y="1156978"/>
            <a:ext cx="9144000" cy="7440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 회사를 둘러싼 정책 변화는 무엇이 있을까요</a:t>
            </a:r>
            <a:r>
              <a:rPr lang="en-US" altLang="ko-KR" sz="14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140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89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460432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8BB27-0C79-0077-6413-A48F37CB3E81}"/>
              </a:ext>
            </a:extLst>
          </p:cNvPr>
          <p:cNvSpPr/>
          <p:nvPr/>
        </p:nvSpPr>
        <p:spPr>
          <a:xfrm>
            <a:off x="323528" y="1457561"/>
            <a:ext cx="1872208" cy="235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4F65D5-1828-2099-855F-08705B4BFAA6}"/>
              </a:ext>
            </a:extLst>
          </p:cNvPr>
          <p:cNvSpPr/>
          <p:nvPr/>
        </p:nvSpPr>
        <p:spPr>
          <a:xfrm>
            <a:off x="323528" y="1745593"/>
            <a:ext cx="1872208" cy="7059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마음이 따뜻한</a:t>
            </a:r>
            <a:endParaRPr lang="en-US" altLang="ko-KR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탁월한 인재양성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B5FEC1-64D0-AB1D-5B1B-4E9664CC9F0A}"/>
              </a:ext>
            </a:extLst>
          </p:cNvPr>
          <p:cNvSpPr/>
          <p:nvPr/>
        </p:nvSpPr>
        <p:spPr>
          <a:xfrm>
            <a:off x="326232" y="2509688"/>
            <a:ext cx="1872208" cy="235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73C73-3758-4D1F-057E-700CAF1AA5BE}"/>
              </a:ext>
            </a:extLst>
          </p:cNvPr>
          <p:cNvSpPr/>
          <p:nvPr/>
        </p:nvSpPr>
        <p:spPr>
          <a:xfrm>
            <a:off x="326232" y="2797720"/>
            <a:ext cx="1872208" cy="7059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나와 너가 함께 서는 </a:t>
            </a:r>
            <a:endParaRPr lang="en-US" altLang="ko-KR" sz="1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교육공동체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1AE46B-D9B6-190E-5BA1-4FEE28D78C13}"/>
              </a:ext>
            </a:extLst>
          </p:cNvPr>
          <p:cNvSpPr/>
          <p:nvPr/>
        </p:nvSpPr>
        <p:spPr>
          <a:xfrm>
            <a:off x="331565" y="3587168"/>
            <a:ext cx="1872208" cy="235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핵심가치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E578FA-D5DF-17AF-7B8F-AED430E050A5}"/>
              </a:ext>
            </a:extLst>
          </p:cNvPr>
          <p:cNvSpPr/>
          <p:nvPr/>
        </p:nvSpPr>
        <p:spPr>
          <a:xfrm>
            <a:off x="331565" y="3875199"/>
            <a:ext cx="1872208" cy="799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핵심가치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1ACF1-B919-2445-9970-B93ABB497488}"/>
              </a:ext>
            </a:extLst>
          </p:cNvPr>
          <p:cNvSpPr/>
          <p:nvPr/>
        </p:nvSpPr>
        <p:spPr>
          <a:xfrm>
            <a:off x="331565" y="4739296"/>
            <a:ext cx="1872208" cy="235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경영방침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D2542C-B483-EF47-225A-8FD30FB40B39}"/>
              </a:ext>
            </a:extLst>
          </p:cNvPr>
          <p:cNvSpPr/>
          <p:nvPr/>
        </p:nvSpPr>
        <p:spPr>
          <a:xfrm>
            <a:off x="331565" y="5027328"/>
            <a:ext cx="1872208" cy="705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 경영전략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B2E743-9D97-67C8-12F1-D45E73A139C8}"/>
              </a:ext>
            </a:extLst>
          </p:cNvPr>
          <p:cNvSpPr/>
          <p:nvPr/>
        </p:nvSpPr>
        <p:spPr>
          <a:xfrm>
            <a:off x="2356705" y="1457560"/>
            <a:ext cx="6542273" cy="99396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근거 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대한민국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교육기본법</a:t>
            </a:r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5725" indent="-85725"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설정배경</a:t>
            </a:r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국가수준교육과정의 교육목적 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홍익인간</a:t>
            </a:r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지향 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모두가 행복한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되고 싶은 내가 되는 교육 증진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1D87C4-D455-9FC7-1C6B-72384AC8F68D}"/>
              </a:ext>
            </a:extLst>
          </p:cNvPr>
          <p:cNvSpPr/>
          <p:nvPr/>
        </p:nvSpPr>
        <p:spPr>
          <a:xfrm>
            <a:off x="2356706" y="2509687"/>
            <a:ext cx="6542272" cy="987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설정배경</a:t>
            </a:r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경영환경 분석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환경변화 등을 반영</a:t>
            </a:r>
            <a:endParaRPr lang="en-US" altLang="ko-KR" sz="14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tabLst>
                <a:tab pos="85725" algn="l"/>
              </a:tabLst>
            </a:pP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지향 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일터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공터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행터의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정신</a:t>
            </a:r>
            <a:r>
              <a:rPr lang="en-US" altLang="ko-KR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아이를 위한 한 줌 흙이 되는 정신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92ACBF-7F7B-A731-F2BC-D681D5436527}"/>
              </a:ext>
            </a:extLst>
          </p:cNvPr>
          <p:cNvSpPr/>
          <p:nvPr/>
        </p:nvSpPr>
        <p:spPr>
          <a:xfrm>
            <a:off x="2356706" y="3587168"/>
            <a:ext cx="1608523" cy="235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자율과 자립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26A45-72B0-D885-1CD2-6D164AF47CE7}"/>
              </a:ext>
            </a:extLst>
          </p:cNvPr>
          <p:cNvSpPr/>
          <p:nvPr/>
        </p:nvSpPr>
        <p:spPr>
          <a:xfrm>
            <a:off x="2356706" y="3875199"/>
            <a:ext cx="1608523" cy="799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일상과 일생의 습관형성을 통해 </a:t>
            </a:r>
            <a:r>
              <a:rPr lang="ko-KR" altLang="en-US" sz="11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되ㅊ고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싶은 나를 만드는 조직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7BC8D9-1673-4728-BADC-D328F326F561}"/>
              </a:ext>
            </a:extLst>
          </p:cNvPr>
          <p:cNvSpPr/>
          <p:nvPr/>
        </p:nvSpPr>
        <p:spPr>
          <a:xfrm>
            <a:off x="3996162" y="3587168"/>
            <a:ext cx="1608523" cy="235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공존과 상생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7025A6-0907-FB30-2209-C9ADC0FCCF3A}"/>
              </a:ext>
            </a:extLst>
          </p:cNvPr>
          <p:cNvSpPr/>
          <p:nvPr/>
        </p:nvSpPr>
        <p:spPr>
          <a:xfrm>
            <a:off x="3996162" y="3875199"/>
            <a:ext cx="1608523" cy="799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나의 배움으로 너를 이롭게 하고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모두 배움의 행복을 느끼는 공동체 세움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5BA030-E98E-D0A5-ECEA-049208E26BB3}"/>
              </a:ext>
            </a:extLst>
          </p:cNvPr>
          <p:cNvSpPr/>
          <p:nvPr/>
        </p:nvSpPr>
        <p:spPr>
          <a:xfrm>
            <a:off x="5644502" y="3587168"/>
            <a:ext cx="1608523" cy="235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성장과 발전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4E21D8-FF2B-6F2F-24C5-9AB14345D808}"/>
              </a:ext>
            </a:extLst>
          </p:cNvPr>
          <p:cNvSpPr/>
          <p:nvPr/>
        </p:nvSpPr>
        <p:spPr>
          <a:xfrm>
            <a:off x="5644502" y="3875199"/>
            <a:ext cx="1608523" cy="799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변화하는 세상에 열린 자세와 사고로 적극 대처하기 위한 지속적 자기 혁신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74DEB-A653-1F06-6BE9-E7A2AB0C3089}"/>
              </a:ext>
            </a:extLst>
          </p:cNvPr>
          <p:cNvSpPr/>
          <p:nvPr/>
        </p:nvSpPr>
        <p:spPr>
          <a:xfrm>
            <a:off x="7293482" y="3587168"/>
            <a:ext cx="1608523" cy="235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재미와 행복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C21F76-865A-BD10-155E-A99224F6B992}"/>
              </a:ext>
            </a:extLst>
          </p:cNvPr>
          <p:cNvSpPr/>
          <p:nvPr/>
        </p:nvSpPr>
        <p:spPr>
          <a:xfrm>
            <a:off x="7293482" y="3875199"/>
            <a:ext cx="1608523" cy="799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오늘의 즐거움을 쌓아 내일의 행복을 만들어가는 조직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A00D9-3D27-CD11-A3BB-F14D0C4F57DA}"/>
              </a:ext>
            </a:extLst>
          </p:cNvPr>
          <p:cNvSpPr/>
          <p:nvPr/>
        </p:nvSpPr>
        <p:spPr>
          <a:xfrm>
            <a:off x="2353680" y="4739296"/>
            <a:ext cx="1608523" cy="235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자율지원 경영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619DAB-E0B6-4C46-2E84-2A7A673477A6}"/>
              </a:ext>
            </a:extLst>
          </p:cNvPr>
          <p:cNvSpPr/>
          <p:nvPr/>
        </p:nvSpPr>
        <p:spPr>
          <a:xfrm>
            <a:off x="2353680" y="5027328"/>
            <a:ext cx="1608523" cy="705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조직 구성원이 일상생활과 일터에서 자기 삶의 방식을 바르게 정립할 수 있도록 돕는 경영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B91458-2B5B-5F80-5977-4000DDC06542}"/>
              </a:ext>
            </a:extLst>
          </p:cNvPr>
          <p:cNvSpPr/>
          <p:nvPr/>
        </p:nvSpPr>
        <p:spPr>
          <a:xfrm>
            <a:off x="3993136" y="4739296"/>
            <a:ext cx="1608523" cy="235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함께 서는 경영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A80515-6649-2027-CCE0-92D4FEA4B48A}"/>
              </a:ext>
            </a:extLst>
          </p:cNvPr>
          <p:cNvSpPr/>
          <p:nvPr/>
        </p:nvSpPr>
        <p:spPr>
          <a:xfrm>
            <a:off x="3993136" y="5027328"/>
            <a:ext cx="1608523" cy="705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앎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삶이 연계되기 위하여 조직 구성원의 전인적 성장을 지원하고 세워가는 경영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4B5780-EF89-DACD-0EE3-675FE85A4B27}"/>
              </a:ext>
            </a:extLst>
          </p:cNvPr>
          <p:cNvSpPr/>
          <p:nvPr/>
        </p:nvSpPr>
        <p:spPr>
          <a:xfrm>
            <a:off x="5641476" y="4739296"/>
            <a:ext cx="1608523" cy="235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성장돋움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경영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CC182-7155-6CAC-145A-62C3DCA8356A}"/>
              </a:ext>
            </a:extLst>
          </p:cNvPr>
          <p:cNvSpPr/>
          <p:nvPr/>
        </p:nvSpPr>
        <p:spPr>
          <a:xfrm>
            <a:off x="5641476" y="5027328"/>
            <a:ext cx="1608523" cy="705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전환시기에 맞는 전문성 신장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환경 및 지원 체제의 스마트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지능화 경영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C502FE-C199-F4EA-B257-9ACCEC97EA4E}"/>
              </a:ext>
            </a:extLst>
          </p:cNvPr>
          <p:cNvSpPr/>
          <p:nvPr/>
        </p:nvSpPr>
        <p:spPr>
          <a:xfrm>
            <a:off x="7290456" y="4739296"/>
            <a:ext cx="1608523" cy="235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행복추구 경영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AE869C-1DFC-1BED-A9EF-8EEA8E2239A2}"/>
              </a:ext>
            </a:extLst>
          </p:cNvPr>
          <p:cNvSpPr/>
          <p:nvPr/>
        </p:nvSpPr>
        <p:spPr>
          <a:xfrm>
            <a:off x="7290456" y="5027328"/>
            <a:ext cx="1608523" cy="7059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일터가 행복한 터가 될 수 있도록 심리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정서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제도를 만들어가는 경영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7CDD0B-0CA0-458A-479F-DD965B756499}"/>
              </a:ext>
            </a:extLst>
          </p:cNvPr>
          <p:cNvSpPr/>
          <p:nvPr/>
        </p:nvSpPr>
        <p:spPr>
          <a:xfrm>
            <a:off x="365236" y="6186532"/>
            <a:ext cx="8533742" cy="3083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조직문화 </a:t>
            </a:r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도전</a:t>
            </a:r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긍정</a:t>
            </a:r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독서</a:t>
            </a:r>
          </a:p>
        </p:txBody>
      </p:sp>
    </p:spTree>
    <p:extLst>
      <p:ext uri="{BB962C8B-B14F-4D97-AF65-F5344CB8AC3E}">
        <p14:creationId xmlns:p14="http://schemas.microsoft.com/office/powerpoint/2010/main" val="73768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460432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AB32E8-7943-4107-AAEF-1AADD2A5F90A}"/>
              </a:ext>
            </a:extLst>
          </p:cNvPr>
          <p:cNvSpPr/>
          <p:nvPr/>
        </p:nvSpPr>
        <p:spPr>
          <a:xfrm>
            <a:off x="323528" y="1484784"/>
            <a:ext cx="7920880" cy="440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회사 비전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변혁적인 습관의 바탕 위에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탁월한 재능을 키우며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자신과 세상에 변화를 불러일으키는 자비로운 리더를 양성합니다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실천 전략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인성 개발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개인의 인성과 성실성을 구축하여 평생 성공을 위한 기반을 마련합니다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 리더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공감과 혁신을 통해 미래를 탐색하고 형성할 수 있는 비전을 갖춘 리더를 양성합니다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재능의 우수성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학생의 잠재력을 발휘하고 선택한 분야에서 우수성을 육성합니다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변화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성장과 만족스러운 삶의 여정으로 이어지는 긍정적인 습관을 장려합니다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공유실현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(Shared Realization):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성취가 공동체 전체를 향상시키는 동반성장 문화를 확산합니다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평생 학습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지속적인 학습에 대한 열정을 심어주고 빠르게 변화하는 세상에 적응력을 보장합니다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지역사회 협력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교육자 간의 유대를 강화하여 협력적이고 지원적인 학습 환경을 조성합니다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포용적 성장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배경에 관계없이 모든 개인이 자신의 꿈과 열망을 실현할 수 있는 기회를 보장합니다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 관점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 사고방식을 함양하고 학생들이 다양하고 상호 연결된 세계에서 성공할 수 있도록 준비시킵니다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혁신과 창의성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창의성과 혁신을 장려하고 학생들이 경계를 넘어 생각하고 새로운 가능성을 구상하도록 장려합니다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59298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81ACF1-B919-2445-9970-B93ABB497488}"/>
              </a:ext>
            </a:extLst>
          </p:cNvPr>
          <p:cNvSpPr/>
          <p:nvPr/>
        </p:nvSpPr>
        <p:spPr>
          <a:xfrm>
            <a:off x="300683" y="1058069"/>
            <a:ext cx="1872208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경영방침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836254-17A6-4985-FBBF-AF6A7E54CB28}"/>
              </a:ext>
            </a:extLst>
          </p:cNvPr>
          <p:cNvSpPr/>
          <p:nvPr/>
        </p:nvSpPr>
        <p:spPr>
          <a:xfrm>
            <a:off x="2172891" y="1058069"/>
            <a:ext cx="215870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54E329-CC98-5BA2-E7ED-8F0C6932AC80}"/>
              </a:ext>
            </a:extLst>
          </p:cNvPr>
          <p:cNvSpPr/>
          <p:nvPr/>
        </p:nvSpPr>
        <p:spPr>
          <a:xfrm>
            <a:off x="4331593" y="1058069"/>
            <a:ext cx="4392488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세부실행과제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A00D9-3D27-CD11-A3BB-F14D0C4F57DA}"/>
              </a:ext>
            </a:extLst>
          </p:cNvPr>
          <p:cNvSpPr/>
          <p:nvPr/>
        </p:nvSpPr>
        <p:spPr>
          <a:xfrm>
            <a:off x="300684" y="1346101"/>
            <a:ext cx="1872208" cy="125645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자율지원 경영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929ABC-A11E-2339-B6CB-3EF1E05592C5}"/>
              </a:ext>
            </a:extLst>
          </p:cNvPr>
          <p:cNvSpPr/>
          <p:nvPr/>
        </p:nvSpPr>
        <p:spPr>
          <a:xfrm>
            <a:off x="2173312" y="1346099"/>
            <a:ext cx="2158279" cy="41988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1-1.  A-101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통한 습관 만들기</a:t>
            </a:r>
            <a:endParaRPr lang="en-US" altLang="ko-KR" sz="105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2CC235-46BF-6C77-657C-710B0B143E6D}"/>
              </a:ext>
            </a:extLst>
          </p:cNvPr>
          <p:cNvSpPr/>
          <p:nvPr/>
        </p:nvSpPr>
        <p:spPr>
          <a:xfrm>
            <a:off x="4332013" y="1344811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전인적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A-101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전문 프로그램 개발 및 운영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9C7ADA-4A16-EF3C-FBCD-FA3D6A905BE1}"/>
              </a:ext>
            </a:extLst>
          </p:cNvPr>
          <p:cNvSpPr/>
          <p:nvPr/>
        </p:nvSpPr>
        <p:spPr>
          <a:xfrm>
            <a:off x="4332013" y="1486727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1-1-2.  A-101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자격증 과정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6EB31D-756F-7F60-5E12-4FC540865108}"/>
              </a:ext>
            </a:extLst>
          </p:cNvPr>
          <p:cNvSpPr/>
          <p:nvPr/>
        </p:nvSpPr>
        <p:spPr>
          <a:xfrm>
            <a:off x="4332013" y="1625474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1-1-3.  A-101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지원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스마트 시스템 개발 및 운영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D5C0C9-E8E2-A7C7-27D3-4FF94996B014}"/>
              </a:ext>
            </a:extLst>
          </p:cNvPr>
          <p:cNvSpPr/>
          <p:nvPr/>
        </p:nvSpPr>
        <p:spPr>
          <a:xfrm>
            <a:off x="2173312" y="1763861"/>
            <a:ext cx="2158279" cy="42093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1-2. 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5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역량모델링</a:t>
            </a:r>
            <a:endParaRPr lang="en-US" altLang="ko-KR" sz="105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670287-CAB0-133F-E884-14D0B785B8CC}"/>
              </a:ext>
            </a:extLst>
          </p:cNvPr>
          <p:cNvSpPr/>
          <p:nvPr/>
        </p:nvSpPr>
        <p:spPr>
          <a:xfrm>
            <a:off x="4332013" y="1764159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역량 모델링 및 직무명세표 개발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적용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CED1E7-3BE7-9D0C-B8FD-5DD35987170E}"/>
              </a:ext>
            </a:extLst>
          </p:cNvPr>
          <p:cNvSpPr/>
          <p:nvPr/>
        </p:nvSpPr>
        <p:spPr>
          <a:xfrm>
            <a:off x="4332013" y="1906075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평가모델링 개발 및 적용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8B2BA5-845F-8ED5-BAC4-BF3266792DBA}"/>
              </a:ext>
            </a:extLst>
          </p:cNvPr>
          <p:cNvSpPr/>
          <p:nvPr/>
        </p:nvSpPr>
        <p:spPr>
          <a:xfrm>
            <a:off x="4332013" y="2044822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1-2-3.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경력개발경로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(career path)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655FADF-FA6D-6445-ACB1-9CF6967108FD}"/>
              </a:ext>
            </a:extLst>
          </p:cNvPr>
          <p:cNvSpPr/>
          <p:nvPr/>
        </p:nvSpPr>
        <p:spPr>
          <a:xfrm>
            <a:off x="2172196" y="2182675"/>
            <a:ext cx="2158279" cy="41988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1-3. 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전문성 신장 프로그램</a:t>
            </a:r>
            <a:endParaRPr lang="en-US" altLang="ko-KR" sz="105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346946-FA4D-06EF-7A69-8D92471FDCA7}"/>
              </a:ext>
            </a:extLst>
          </p:cNvPr>
          <p:cNvSpPr/>
          <p:nvPr/>
        </p:nvSpPr>
        <p:spPr>
          <a:xfrm>
            <a:off x="4330897" y="2182972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1-3-1.  WP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교육그룹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staff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아카데미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러닝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퍼실리테이터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하이터치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7A5EDF-8048-C6B8-EA6A-ECCC06C4AEA0}"/>
              </a:ext>
            </a:extLst>
          </p:cNvPr>
          <p:cNvSpPr/>
          <p:nvPr/>
        </p:nvSpPr>
        <p:spPr>
          <a:xfrm>
            <a:off x="4330897" y="2324888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 아카데미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맹모삼천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: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단발성이 아닌 체계적 학사 구조로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CB16922-BBDE-1919-D6A8-FD58FCDF7F0D}"/>
              </a:ext>
            </a:extLst>
          </p:cNvPr>
          <p:cNvSpPr/>
          <p:nvPr/>
        </p:nvSpPr>
        <p:spPr>
          <a:xfrm>
            <a:off x="4330897" y="2463635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1-3-3.  CLP(Convergence Leadership Project)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아카데미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AE5AA55-A1AA-8DB4-4425-09D3AF025D27}"/>
              </a:ext>
            </a:extLst>
          </p:cNvPr>
          <p:cNvSpPr/>
          <p:nvPr/>
        </p:nvSpPr>
        <p:spPr>
          <a:xfrm>
            <a:off x="300734" y="2601489"/>
            <a:ext cx="1872208" cy="125645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60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함께서는</a:t>
            </a:r>
            <a:r>
              <a:rPr lang="ko-KR" altLang="en-US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경영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4C7676-B312-3953-7A2E-60C3E2C235AD}"/>
              </a:ext>
            </a:extLst>
          </p:cNvPr>
          <p:cNvSpPr/>
          <p:nvPr/>
        </p:nvSpPr>
        <p:spPr>
          <a:xfrm>
            <a:off x="2173362" y="2601487"/>
            <a:ext cx="2158279" cy="41988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2-1.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배움을 묶어서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511918-787C-0F30-4283-3739FAE03472}"/>
              </a:ext>
            </a:extLst>
          </p:cNvPr>
          <p:cNvSpPr/>
          <p:nvPr/>
        </p:nvSpPr>
        <p:spPr>
          <a:xfrm>
            <a:off x="4332063" y="2600199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직원 나눔의 시간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체육활동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봉사활동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지식 나눔 활동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멘토링 제도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687E28-B2E2-86FA-B23D-8D9886788B8E}"/>
              </a:ext>
            </a:extLst>
          </p:cNvPr>
          <p:cNvSpPr/>
          <p:nvPr/>
        </p:nvSpPr>
        <p:spPr>
          <a:xfrm>
            <a:off x="4332063" y="2742115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부모 정보의 장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CoP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896B71-EE6A-247F-BCCB-6BFE64D81F6A}"/>
              </a:ext>
            </a:extLst>
          </p:cNvPr>
          <p:cNvSpPr/>
          <p:nvPr/>
        </p:nvSpPr>
        <p:spPr>
          <a:xfrm>
            <a:off x="4332063" y="2880862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2-1-3.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또래 나눔 활동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5C7A43-58BF-E4AE-919A-162D5BB9BC9D}"/>
              </a:ext>
            </a:extLst>
          </p:cNvPr>
          <p:cNvSpPr/>
          <p:nvPr/>
        </p:nvSpPr>
        <p:spPr>
          <a:xfrm>
            <a:off x="2173362" y="3019249"/>
            <a:ext cx="2158279" cy="42093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2-2.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하나로 </a:t>
            </a:r>
            <a:r>
              <a:rPr lang="ko-KR" altLang="en-US" sz="105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하나로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2BE510-7EF7-56C3-8D8E-2FCE78F809CB}"/>
              </a:ext>
            </a:extLst>
          </p:cNvPr>
          <p:cNvSpPr/>
          <p:nvPr/>
        </p:nvSpPr>
        <p:spPr>
          <a:xfrm>
            <a:off x="4332063" y="3019547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2-2-1.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센터간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교과간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학교급간 정보통합 및 교류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D26A854-6B82-55FD-3464-3C33D970B38A}"/>
              </a:ext>
            </a:extLst>
          </p:cNvPr>
          <p:cNvSpPr/>
          <p:nvPr/>
        </p:nvSpPr>
        <p:spPr>
          <a:xfrm>
            <a:off x="4332063" y="3161463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교사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부모 친화의 시간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D7970B-1DC3-7FEE-F87A-91CB4D73CAB7}"/>
              </a:ext>
            </a:extLst>
          </p:cNvPr>
          <p:cNvSpPr/>
          <p:nvPr/>
        </p:nvSpPr>
        <p:spPr>
          <a:xfrm>
            <a:off x="4332063" y="3300210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2-2-3.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 동아리 활동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D68A5B6-E572-7C06-49A6-46B2C33A0AD1}"/>
              </a:ext>
            </a:extLst>
          </p:cNvPr>
          <p:cNvSpPr/>
          <p:nvPr/>
        </p:nvSpPr>
        <p:spPr>
          <a:xfrm>
            <a:off x="2172246" y="3438063"/>
            <a:ext cx="2158279" cy="41988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2-3. 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배움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 활동</a:t>
            </a:r>
            <a:endParaRPr lang="en-US" altLang="ko-KR" sz="105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D9F175-4EF7-4AD9-4C27-55817D23BED2}"/>
              </a:ext>
            </a:extLst>
          </p:cNvPr>
          <p:cNvSpPr/>
          <p:nvPr/>
        </p:nvSpPr>
        <p:spPr>
          <a:xfrm>
            <a:off x="4330947" y="3438360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2-3-1.  Reading Book, Reading Human 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ABA0550-29E3-ACF8-5C09-AB070578655A}"/>
              </a:ext>
            </a:extLst>
          </p:cNvPr>
          <p:cNvSpPr/>
          <p:nvPr/>
        </p:nvSpPr>
        <p:spPr>
          <a:xfrm>
            <a:off x="4330947" y="3580276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부모상담 지원 시스템 구축 및 운영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심리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진학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A48D2B-C504-69A7-07A7-9C3418A3AAD1}"/>
              </a:ext>
            </a:extLst>
          </p:cNvPr>
          <p:cNvSpPr/>
          <p:nvPr/>
        </p:nvSpPr>
        <p:spPr>
          <a:xfrm>
            <a:off x="4330947" y="3719023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2-3-3.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지역사회자원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지역인사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함께 하는 진로체험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F4507F-28DA-168C-30AC-A069A8A909A4}"/>
              </a:ext>
            </a:extLst>
          </p:cNvPr>
          <p:cNvSpPr/>
          <p:nvPr/>
        </p:nvSpPr>
        <p:spPr>
          <a:xfrm>
            <a:off x="300683" y="3856877"/>
            <a:ext cx="1872208" cy="125645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160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성장돋움</a:t>
            </a:r>
            <a:r>
              <a:rPr lang="ko-KR" altLang="en-US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경영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C044D96-842C-70CB-5017-67B4FCACCFC9}"/>
              </a:ext>
            </a:extLst>
          </p:cNvPr>
          <p:cNvSpPr/>
          <p:nvPr/>
        </p:nvSpPr>
        <p:spPr>
          <a:xfrm>
            <a:off x="2173311" y="3856875"/>
            <a:ext cx="2158279" cy="41988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3-1. Expert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과정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0503818-2478-B843-C498-69416B1B146B}"/>
              </a:ext>
            </a:extLst>
          </p:cNvPr>
          <p:cNvSpPr/>
          <p:nvPr/>
        </p:nvSpPr>
        <p:spPr>
          <a:xfrm>
            <a:off x="4332012" y="3855587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전공지식 및 혁신적 교수법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CoP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0B2B64-7094-2A3A-AE19-3F93D17074A1}"/>
              </a:ext>
            </a:extLst>
          </p:cNvPr>
          <p:cNvSpPr/>
          <p:nvPr/>
        </p:nvSpPr>
        <p:spPr>
          <a:xfrm>
            <a:off x="4332012" y="3997503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교과별 차세대 수업을 위한 교육과정 및 교수법 개발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501E2A5-64A8-A4E6-32F5-9AA05FD4F383}"/>
              </a:ext>
            </a:extLst>
          </p:cNvPr>
          <p:cNvSpPr/>
          <p:nvPr/>
        </p:nvSpPr>
        <p:spPr>
          <a:xfrm>
            <a:off x="4332012" y="4136250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3-1-3. 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영재반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의대반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명문대반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3F652E-A757-D5D2-E07E-3C183F96A044}"/>
              </a:ext>
            </a:extLst>
          </p:cNvPr>
          <p:cNvSpPr/>
          <p:nvPr/>
        </p:nvSpPr>
        <p:spPr>
          <a:xfrm>
            <a:off x="2173311" y="4274637"/>
            <a:ext cx="2158279" cy="42093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3-2. DX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수업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0D6C9B-7210-AB40-A35E-C23E38804916}"/>
              </a:ext>
            </a:extLst>
          </p:cNvPr>
          <p:cNvSpPr/>
          <p:nvPr/>
        </p:nvSpPr>
        <p:spPr>
          <a:xfrm>
            <a:off x="4332012" y="4274935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교원 디지털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리터러시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향상 교육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373273E-FF3A-B3AF-9480-366C3C99EC04}"/>
              </a:ext>
            </a:extLst>
          </p:cNvPr>
          <p:cNvSpPr/>
          <p:nvPr/>
        </p:nvSpPr>
        <p:spPr>
          <a:xfrm>
            <a:off x="4332012" y="4416851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수업의 디지털화 전략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A1DB34-0F08-48FB-44BD-539ECE90DC03}"/>
              </a:ext>
            </a:extLst>
          </p:cNvPr>
          <p:cNvSpPr/>
          <p:nvPr/>
        </p:nvSpPr>
        <p:spPr>
          <a:xfrm>
            <a:off x="4332012" y="4555598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3-2-3.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차세대 수업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메타버스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실감형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게임형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AI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디지털교과서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학습매체 개발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A45F8D0-B559-909E-D352-2DF422F0FABD}"/>
              </a:ext>
            </a:extLst>
          </p:cNvPr>
          <p:cNvSpPr/>
          <p:nvPr/>
        </p:nvSpPr>
        <p:spPr>
          <a:xfrm>
            <a:off x="2172195" y="4693451"/>
            <a:ext cx="2158279" cy="41988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3-3.  DX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지능형 시스템</a:t>
            </a:r>
            <a:endParaRPr lang="en-US" altLang="ko-KR" sz="105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DF3572-D8CB-5123-276F-598EB2BAF13D}"/>
              </a:ext>
            </a:extLst>
          </p:cNvPr>
          <p:cNvSpPr/>
          <p:nvPr/>
        </p:nvSpPr>
        <p:spPr>
          <a:xfrm>
            <a:off x="4330896" y="4693748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지능형 통합 시스템 구축 및 운영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F75A002-A634-BBE4-95A1-DEC3433D59FF}"/>
              </a:ext>
            </a:extLst>
          </p:cNvPr>
          <p:cNvSpPr/>
          <p:nvPr/>
        </p:nvSpPr>
        <p:spPr>
          <a:xfrm>
            <a:off x="4330896" y="4835664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3-3-2.  GPT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부모 관리 시스템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CD65C30-CA86-4247-77C7-64703355259D}"/>
              </a:ext>
            </a:extLst>
          </p:cNvPr>
          <p:cNvSpPr/>
          <p:nvPr/>
        </p:nvSpPr>
        <p:spPr>
          <a:xfrm>
            <a:off x="4330896" y="4974411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3-3-3. 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학생별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My Data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사업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FECF758-C9F3-3404-22E9-6CC2869C7655}"/>
              </a:ext>
            </a:extLst>
          </p:cNvPr>
          <p:cNvSpPr/>
          <p:nvPr/>
        </p:nvSpPr>
        <p:spPr>
          <a:xfrm>
            <a:off x="299865" y="5111197"/>
            <a:ext cx="1872208" cy="125645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16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행복추구 경영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316CD63-B3B7-CFF8-A5E5-A626BC00DCB7}"/>
              </a:ext>
            </a:extLst>
          </p:cNvPr>
          <p:cNvSpPr/>
          <p:nvPr/>
        </p:nvSpPr>
        <p:spPr>
          <a:xfrm>
            <a:off x="2172493" y="5111195"/>
            <a:ext cx="2158279" cy="41988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4-1.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재미있는 수업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가고 싶은 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WP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68D275-1380-87D8-79AD-7619112F032C}"/>
              </a:ext>
            </a:extLst>
          </p:cNvPr>
          <p:cNvSpPr/>
          <p:nvPr/>
        </p:nvSpPr>
        <p:spPr>
          <a:xfrm>
            <a:off x="4331194" y="5109907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친화형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게임기반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교재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교구 개발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B14FDB-32B8-3760-E032-5101539C44E4}"/>
              </a:ext>
            </a:extLst>
          </p:cNvPr>
          <p:cNvSpPr/>
          <p:nvPr/>
        </p:nvSpPr>
        <p:spPr>
          <a:xfrm>
            <a:off x="4331194" y="5251823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4-1-2.  WP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교직원 성과급제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복지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E74B385-98F3-B4BB-5F61-701CB6AE1C98}"/>
              </a:ext>
            </a:extLst>
          </p:cNvPr>
          <p:cNvSpPr/>
          <p:nvPr/>
        </p:nvSpPr>
        <p:spPr>
          <a:xfrm>
            <a:off x="4331194" y="5390570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4-1-3.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 콘텐츠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prosumer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78E19B6-2F44-FE68-F2C2-C1E708971514}"/>
              </a:ext>
            </a:extLst>
          </p:cNvPr>
          <p:cNvSpPr/>
          <p:nvPr/>
        </p:nvSpPr>
        <p:spPr>
          <a:xfrm>
            <a:off x="2172493" y="5528957"/>
            <a:ext cx="2158279" cy="42093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4-2.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수업은 예술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E0288F0-71C9-8F65-A8F6-116D75198812}"/>
              </a:ext>
            </a:extLst>
          </p:cNvPr>
          <p:cNvSpPr/>
          <p:nvPr/>
        </p:nvSpPr>
        <p:spPr>
          <a:xfrm>
            <a:off x="4331194" y="5529255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학업 갤러리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504A166-EAFF-8CAE-65F9-38E536F0F2C8}"/>
              </a:ext>
            </a:extLst>
          </p:cNvPr>
          <p:cNvSpPr/>
          <p:nvPr/>
        </p:nvSpPr>
        <p:spPr>
          <a:xfrm>
            <a:off x="4331194" y="5671171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문화를 통한 배움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음악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미술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영화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디지털 전시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316D586-22C5-4DC8-A688-53CBB89BA298}"/>
              </a:ext>
            </a:extLst>
          </p:cNvPr>
          <p:cNvSpPr/>
          <p:nvPr/>
        </p:nvSpPr>
        <p:spPr>
          <a:xfrm>
            <a:off x="4331194" y="5809918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4-2-3.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융합 경진대회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교직원 정책 개발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 아이디어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 </a:t>
            </a:r>
            <a:r>
              <a:rPr lang="ko-KR" altLang="en-US" sz="9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융합경진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AE9AD65-AC2B-2A29-C24C-41684DC1B4E8}"/>
              </a:ext>
            </a:extLst>
          </p:cNvPr>
          <p:cNvSpPr/>
          <p:nvPr/>
        </p:nvSpPr>
        <p:spPr>
          <a:xfrm>
            <a:off x="2171377" y="5947771"/>
            <a:ext cx="2158279" cy="41988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4-3. </a:t>
            </a:r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요람에서 무덤까지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1389993-DE6E-E30C-E56E-D2DBE27B9011}"/>
              </a:ext>
            </a:extLst>
          </p:cNvPr>
          <p:cNvSpPr/>
          <p:nvPr/>
        </p:nvSpPr>
        <p:spPr>
          <a:xfrm>
            <a:off x="4330078" y="5948068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4-3-1.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교직원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career path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별 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career development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지원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687DEB-BEBA-A7E1-C4DD-AB6B3A993C9B}"/>
              </a:ext>
            </a:extLst>
          </p:cNvPr>
          <p:cNvSpPr/>
          <p:nvPr/>
        </p:nvSpPr>
        <p:spPr>
          <a:xfrm>
            <a:off x="4330078" y="6089984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4-3-2. 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유아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코딩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소프트웨어 교육 프로그램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BE5D6D2-AA01-5517-7005-80E5842F56CA}"/>
              </a:ext>
            </a:extLst>
          </p:cNvPr>
          <p:cNvSpPr/>
          <p:nvPr/>
        </p:nvSpPr>
        <p:spPr>
          <a:xfrm>
            <a:off x="4330078" y="6228731"/>
            <a:ext cx="4392068" cy="13997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4-3-3.  silver, health care, smart health(</a:t>
            </a:r>
            <a:r>
              <a:rPr lang="ko-KR" altLang="en-US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정서 지원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endParaRPr lang="ko-KR" altLang="en-US" sz="9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63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1-1.  A-101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통한 습관 만들기</a:t>
            </a:r>
            <a:endParaRPr lang="en-US" altLang="ko-KR" sz="14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올바른 습관 형성을 통하여 삶의 주체적 인식을 가지도록 한다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생활습관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학습습관을 넘어 자신이 원하는 삶의 초석을 놓는 프로젝트를 만들어간다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습관형성 프로그램을 통해 결국 자율적 인간으로 </a:t>
            </a:r>
            <a:r>
              <a:rPr lang="ko-KR" altLang="en-US" sz="12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성장토록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한다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BFBA7-3D3A-7980-B13C-5C1E0B4267C6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05B9A-2FFA-E622-0C54-14B3299BCCB2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46654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1-1-1.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전인적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A-101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전문 프로그램 개발 및 운영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39420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1-1-2.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A-101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자격증 과정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3653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1-1-3.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A-101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지원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스마트 시스템 개발 및 운영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346148-372E-21E2-8188-96D98EC62F58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FA3869-C0EC-33DC-A127-06E2D707F0C9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5C054F-3351-0F6D-0D96-D3B2923CDA4E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DF7EF-A418-1CE0-08E2-1EA72C5BFE32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314F01-BEA4-15F6-AE1B-134EF8743E0E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59846C-44A1-DBDA-B5C0-7CA3A737F6F1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4167A9-464F-910A-5811-EA1E949FFC2E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34F6E3-99D5-4328-5CA5-0C7FA00BC0F2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53AAF0-6B90-087D-0FC6-12B9C73E8BC7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8FDF16-6E52-D92F-28EF-3D8CC80B1247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865319-BFA4-FEBA-AE9F-4E5C0265444B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9B2816-7E2B-0A3F-06BC-615445129AB9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A20873-03B6-B85C-BEFE-96F2130FFBE2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742877-B8C5-D551-BD48-D8D6D354623E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54D228-AD5B-7268-92FD-4BF8163DC1E0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639B97-4422-73E6-E217-3AB979374199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056EF50-CEE2-C40F-ADC5-47DF1193A884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기초과정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교직원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6FC1186-B6D1-AC00-01EA-24EF1610B37D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심화과정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교직원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98586C-78E1-09CC-8CF1-E3C82C509F99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학생과정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2B960E-70E4-CB57-C4DC-7A6837F59913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학습습관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B55B3A-597E-A9DD-B393-D43F793E5DC9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버전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FC4097-2130-7852-A43B-2CA4FAA7BAEB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B00B2D-E945-17F4-74C9-66EE4EBF431A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 개발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73752A-FEE2-B72C-FF08-09E0E09CEF5F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 베타 테스트 및 적용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D7F136-636E-A7B0-F876-D274F9DA559C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온라인 콘텐츠 개발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8E83E0-0D91-F9C8-6A6E-F8225E44F66B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버전별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스토리보드 설계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3D9624E-E1F7-053A-767C-3C0738F00BAA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퍼실리테이터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교재 개발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45E07B-EA2A-5B30-7042-CC32195C4CA7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퍼실리테이터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기초과정 개발 및 운영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685F32-C0A4-0CC7-2F61-66D32A3CFF47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퍼실리테이터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중급과정 개발 및 운영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1C4056A-034B-F866-C389-7813C590EF7E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퍼실리테이터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고급과정 개발 및 운영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A030A9-36A8-F960-EF7B-DC0B162C62B6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A-101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퍼실리테이터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민간 자격증 과정 등록</a:t>
            </a:r>
          </a:p>
        </p:txBody>
      </p:sp>
    </p:spTree>
    <p:extLst>
      <p:ext uri="{BB962C8B-B14F-4D97-AF65-F5344CB8AC3E}">
        <p14:creationId xmlns:p14="http://schemas.microsoft.com/office/powerpoint/2010/main" val="179126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A91F9D-46AD-0368-270B-D9527942F447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제목 13">
            <a:extLst>
              <a:ext uri="{FF2B5EF4-FFF2-40B4-BE49-F238E27FC236}">
                <a16:creationId xmlns:a16="http://schemas.microsoft.com/office/drawing/2014/main" id="{8B1ADF06-E084-59DB-30DB-EC689F9C88D7}"/>
              </a:ext>
            </a:extLst>
          </p:cNvPr>
          <p:cNvSpPr txBox="1">
            <a:spLocks/>
          </p:cNvSpPr>
          <p:nvPr/>
        </p:nvSpPr>
        <p:spPr bwMode="auto">
          <a:xfrm>
            <a:off x="179512" y="116632"/>
            <a:ext cx="1008112" cy="39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 차</a:t>
            </a:r>
            <a:endParaRPr kumimoji="0"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제목 13">
            <a:extLst>
              <a:ext uri="{FF2B5EF4-FFF2-40B4-BE49-F238E27FC236}">
                <a16:creationId xmlns:a16="http://schemas.microsoft.com/office/drawing/2014/main" id="{32A5402A-2D31-D8B4-D895-6A08BAD90144}"/>
              </a:ext>
            </a:extLst>
          </p:cNvPr>
          <p:cNvSpPr txBox="1">
            <a:spLocks/>
          </p:cNvSpPr>
          <p:nvPr/>
        </p:nvSpPr>
        <p:spPr bwMode="auto">
          <a:xfrm>
            <a:off x="183678" y="900336"/>
            <a:ext cx="7700689" cy="582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 진행 계획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1.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주간업무보고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2. 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향후 업무 진행 방향 논의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3. 12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월 업무 목표 설정 및 피드백 방안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0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P2C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도전과 성장 전략 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1.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회사의 비전과 미션 수립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2. 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팀 </a:t>
            </a: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OKR 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선정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3. 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개인 성장보고서 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선정 및 북토크 진행 계획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1.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소피의 세계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2. 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교육의 목적</a:t>
            </a:r>
            <a:endParaRPr kumimoji="0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0"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Ⅳ. </a:t>
            </a: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 성장을 위한 학습 계획</a:t>
            </a:r>
            <a:endParaRPr kumimoji="0" lang="en-US" altLang="ko-KR" sz="180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1.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박재현</a:t>
            </a: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T</a:t>
            </a:r>
          </a:p>
          <a:p>
            <a:pPr>
              <a:lnSpc>
                <a:spcPct val="150000"/>
              </a:lnSpc>
            </a:pP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  2. </a:t>
            </a:r>
            <a:r>
              <a:rPr kumimoji="0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조아라 </a:t>
            </a:r>
            <a:r>
              <a:rPr kumimoji="0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4941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1-2. 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 역량모델링</a:t>
            </a:r>
            <a:endParaRPr lang="en-US" altLang="ko-KR" sz="14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1381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경력개발경로 및 이에 따른 직무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직급별로 명확한 역할과 개념 부여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 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조직 구성원의 경력 경로 설정에 따른 직무의 예측가능성과 미래변화성 대비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조직경영 및 관리를 위한 명확한 기준 설정</a:t>
            </a:r>
            <a:endParaRPr lang="en-US" altLang="ko-KR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1381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1-2-1.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역량 모델링 및 직무명세서 개발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적용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13814" y="4044183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1-2-2.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평가모델링 개발 및 적용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1381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1-2-3.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직급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직무별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경력개발경로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(career path)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758EC3-B197-6CA2-47C5-88587A45F15A}"/>
              </a:ext>
            </a:extLst>
          </p:cNvPr>
          <p:cNvSpPr/>
          <p:nvPr/>
        </p:nvSpPr>
        <p:spPr>
          <a:xfrm>
            <a:off x="1592121" y="2276872"/>
            <a:ext cx="7156343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574756-9D56-09D8-CAC0-631548BF04C6}"/>
              </a:ext>
            </a:extLst>
          </p:cNvPr>
          <p:cNvSpPr/>
          <p:nvPr/>
        </p:nvSpPr>
        <p:spPr>
          <a:xfrm>
            <a:off x="1594711" y="2530151"/>
            <a:ext cx="2833272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D298AB-BFC5-C78B-824C-5BB8036240D6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7F5EFD-84B0-7241-A704-3F6B6245EDD0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DF0441-99CC-FF13-A09E-A887FCC60B79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85CC9-753C-005C-B4EC-CB945301BF96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22EEE6-9089-964D-44BD-8A293E3AA653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8F3747-DF73-3977-0419-796EB106891C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9E7FF8-8E1A-C89F-08B1-E4101EEFEC1A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42E18B-F01C-0AB6-02C6-075568492C71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47EA90-AAA1-3645-22DF-E6BBC7D4ACD9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7EF5B9-B0BB-6A07-D35B-F9FAC927C2BE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AD04D4-23A4-936B-97D4-F88CA3C22607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1A9480-8438-6787-B263-B228F6D98E37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6DA45A-8875-F568-612C-60412CC8F7E8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B8AF29-8D3E-AFEE-9938-C3C325521711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FF43A2-7766-8080-4BCC-347A2198E487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8BDE42-0457-848F-4746-74110806C6A7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4DC273-C408-893E-49A1-2C6000396951}"/>
              </a:ext>
            </a:extLst>
          </p:cNvPr>
          <p:cNvSpPr/>
          <p:nvPr/>
        </p:nvSpPr>
        <p:spPr>
          <a:xfrm>
            <a:off x="1593845" y="2851568"/>
            <a:ext cx="2829789" cy="400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고위 직급 역량모델링 및 직무명세서 개발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7DB81F-4EF8-9260-9E76-61740B6B0D36}"/>
              </a:ext>
            </a:extLst>
          </p:cNvPr>
          <p:cNvSpPr/>
          <p:nvPr/>
        </p:nvSpPr>
        <p:spPr>
          <a:xfrm>
            <a:off x="1595454" y="3255214"/>
            <a:ext cx="2827224" cy="4008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간부 역량모델링 및 직무명세서 개발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718AA4-6ABB-8081-1D20-DA5E80A8BCFC}"/>
              </a:ext>
            </a:extLst>
          </p:cNvPr>
          <p:cNvSpPr/>
          <p:nvPr/>
        </p:nvSpPr>
        <p:spPr>
          <a:xfrm>
            <a:off x="1595454" y="3653993"/>
            <a:ext cx="2827224" cy="38682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직급 및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교강사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역량모델링 및 직무명세서 개발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8F2C0E-C74E-E82D-5A6A-A1A4240C2FB2}"/>
              </a:ext>
            </a:extLst>
          </p:cNvPr>
          <p:cNvSpPr/>
          <p:nvPr/>
        </p:nvSpPr>
        <p:spPr>
          <a:xfrm>
            <a:off x="1594909" y="5479403"/>
            <a:ext cx="282959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승급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승진을 위한 기준 개발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002DA06-475B-6B75-73B1-C28042228AE3}"/>
              </a:ext>
            </a:extLst>
          </p:cNvPr>
          <p:cNvSpPr/>
          <p:nvPr/>
        </p:nvSpPr>
        <p:spPr>
          <a:xfrm>
            <a:off x="1594711" y="5712519"/>
            <a:ext cx="282978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경력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더블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트리플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보드 개발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7A770-33DD-F603-68EF-C682FB7AB7FD}"/>
              </a:ext>
            </a:extLst>
          </p:cNvPr>
          <p:cNvSpPr/>
          <p:nvPr/>
        </p:nvSpPr>
        <p:spPr>
          <a:xfrm>
            <a:off x="1594638" y="5952728"/>
            <a:ext cx="282978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경력별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자동화 시스템 개발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A91974-5E8A-B2EB-3C92-8F2EFEDD12CA}"/>
              </a:ext>
            </a:extLst>
          </p:cNvPr>
          <p:cNvSpPr/>
          <p:nvPr/>
        </p:nvSpPr>
        <p:spPr>
          <a:xfrm>
            <a:off x="1594711" y="6193202"/>
            <a:ext cx="2824618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개인경력 관리 포트폴리오 개발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E61FB4D-5DA6-4C80-F11E-1814DC33784C}"/>
              </a:ext>
            </a:extLst>
          </p:cNvPr>
          <p:cNvSpPr/>
          <p:nvPr/>
        </p:nvSpPr>
        <p:spPr>
          <a:xfrm>
            <a:off x="1594919" y="5239703"/>
            <a:ext cx="282959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입문기부터 최고위직까지 직무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직급별 경로 개발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CD5E964-7EF8-1003-EB84-264BB6B02567}"/>
              </a:ext>
            </a:extLst>
          </p:cNvPr>
          <p:cNvSpPr/>
          <p:nvPr/>
        </p:nvSpPr>
        <p:spPr>
          <a:xfrm>
            <a:off x="1594756" y="4044157"/>
            <a:ext cx="282626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고위 직급 성과 평가 모델링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성취기준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성취수준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평가지표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C8AE33-45E7-C118-A326-13001D3DC3E6}"/>
              </a:ext>
            </a:extLst>
          </p:cNvPr>
          <p:cNvSpPr/>
          <p:nvPr/>
        </p:nvSpPr>
        <p:spPr>
          <a:xfrm>
            <a:off x="1592889" y="4283856"/>
            <a:ext cx="282978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간부 성과 평가 모델링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성취기준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성취수준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평가지표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E8A372-9EA6-19BA-CFEC-108C169026DA}"/>
              </a:ext>
            </a:extLst>
          </p:cNvPr>
          <p:cNvSpPr/>
          <p:nvPr/>
        </p:nvSpPr>
        <p:spPr>
          <a:xfrm>
            <a:off x="1594756" y="4523005"/>
            <a:ext cx="2827921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직급 성과 평가 모델링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성취기준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성취수준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평가지표</a:t>
            </a:r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C00929-D342-A481-514B-EABCC7478B2A}"/>
              </a:ext>
            </a:extLst>
          </p:cNvPr>
          <p:cNvSpPr/>
          <p:nvPr/>
        </p:nvSpPr>
        <p:spPr>
          <a:xfrm>
            <a:off x="1591237" y="4763214"/>
            <a:ext cx="282978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온라인 시스템 설계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095F460-FEBD-6EDF-0A41-15F77777F4E0}"/>
              </a:ext>
            </a:extLst>
          </p:cNvPr>
          <p:cNvSpPr/>
          <p:nvPr/>
        </p:nvSpPr>
        <p:spPr>
          <a:xfrm>
            <a:off x="1595345" y="4995275"/>
            <a:ext cx="2829083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온라인 시스템 개발 및 적용</a:t>
            </a:r>
          </a:p>
        </p:txBody>
      </p:sp>
    </p:spTree>
    <p:extLst>
      <p:ext uri="{BB962C8B-B14F-4D97-AF65-F5344CB8AC3E}">
        <p14:creationId xmlns:p14="http://schemas.microsoft.com/office/powerpoint/2010/main" val="198593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1-3. 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전문성 신장 프로그램</a:t>
            </a:r>
            <a:endParaRPr lang="en-US" altLang="ko-KR" sz="14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교육공동체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교직원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구성원의 자기 효능감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전문성 증진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자기 전문성을 기반으로 한 환경 변화 대처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차세대 전문가 양성을 통한 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항구적 발전 토대 마련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1-3-1.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WP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교육그룹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staff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아카데미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3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1-3-2.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 아카데미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맹모삼천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: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단발성이 아닌 체계적 학사 구조로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1-3-3.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CLP</a:t>
            </a:r>
            <a:r>
              <a:rPr lang="en-US" altLang="ko-KR" sz="9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(Convergence Leadership Project)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아카데미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25BFDF-6B75-878B-E53A-71E2ED366821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263C0-F74C-97AA-AF8A-70C068347FB6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7A5EFB-ADA9-AC2A-B21C-66327836841A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5F7339-B0D6-6D2F-1FB0-AEE5423BFA0E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E42E38-8D3E-17CC-80CE-95AC40ABD092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5B436-1B71-AF59-0FD6-61FF6EA3CE33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A6871C-E26B-5E19-4158-88AA3411D939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D0663E-E9C6-260A-0141-9E5F12CD2EE8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20D5A6-BF1E-6097-6035-1A4847C5D48A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3CCEFE-DE8B-A35F-5D33-67B75D8D8EC4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93AA55-2791-4686-107C-B460C187BE14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0B48CB4-F6BC-716E-0281-C46B1042EF34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5C74A-1D60-0271-E945-6D928269906D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34546-14F0-4422-71DF-B1F4A8FF8D31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D342B8-97E6-CE17-A0B3-5F8B3D8FEB30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58136A-5832-3658-CDE8-9E5F4236D1B5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844A6-D786-D477-8257-9853D64AF588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6DA42D-2A32-B39E-63F7-5B32EB8F1984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3B1DAA7-BE72-384D-E3F4-4308E3B2E6E5}"/>
              </a:ext>
            </a:extLst>
          </p:cNvPr>
          <p:cNvGrpSpPr/>
          <p:nvPr/>
        </p:nvGrpSpPr>
        <p:grpSpPr>
          <a:xfrm>
            <a:off x="1601464" y="2851568"/>
            <a:ext cx="2828597" cy="1195626"/>
            <a:chOff x="1601464" y="2851568"/>
            <a:chExt cx="2828597" cy="71778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C6A24E3-596A-57BC-4972-55A953592C82}"/>
                </a:ext>
              </a:extLst>
            </p:cNvPr>
            <p:cNvSpPr/>
            <p:nvPr/>
          </p:nvSpPr>
          <p:spPr>
            <a:xfrm>
              <a:off x="1601464" y="2851568"/>
              <a:ext cx="2828597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WPG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아카데미 학사구조 및 교육과정 설계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989706-E09A-BD7F-6D25-96745A75AF5B}"/>
                </a:ext>
              </a:extLst>
            </p:cNvPr>
            <p:cNvSpPr/>
            <p:nvPr/>
          </p:nvSpPr>
          <p:spPr>
            <a:xfrm>
              <a:off x="1603072" y="3092353"/>
              <a:ext cx="2826034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단계별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신입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중견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고위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강사진 구성 및 콘텐츠 개발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A31B0F-D11A-473F-F0FC-6B29AB865E6E}"/>
                </a:ext>
              </a:extLst>
            </p:cNvPr>
            <p:cNvSpPr/>
            <p:nvPr/>
          </p:nvSpPr>
          <p:spPr>
            <a:xfrm>
              <a:off x="1603072" y="3330235"/>
              <a:ext cx="2826034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온라인 버전 아카데미 설계 및 개발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F3513C5-54C8-D71A-E320-43D67948FC52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단계별 콘텐츠 개발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DD3A0C-211D-BBC5-60EC-E31ED2B13C0D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전문 강사진 구축 및 강사교육 프로그램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E8265A-07A0-B9E0-96DF-5D91FB331047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학습결과 연계 전략 개발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26F26CD-ACB3-11D2-6B14-E4CB0C696CAC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모집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 계획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7A5C81-6410-1A2E-191C-E9706A13F2C0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CLP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학사구조 및 교육과정 설계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D1D045D-5A42-5844-F0E0-3AFCBA10EF6F}"/>
              </a:ext>
            </a:extLst>
          </p:cNvPr>
          <p:cNvGrpSpPr/>
          <p:nvPr/>
        </p:nvGrpSpPr>
        <p:grpSpPr>
          <a:xfrm>
            <a:off x="1602247" y="4051628"/>
            <a:ext cx="2828597" cy="1195626"/>
            <a:chOff x="1601464" y="2851568"/>
            <a:chExt cx="2828597" cy="717787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3A71E0F-7B98-D25F-80ED-02F07A5F4F04}"/>
                </a:ext>
              </a:extLst>
            </p:cNvPr>
            <p:cNvSpPr/>
            <p:nvPr/>
          </p:nvSpPr>
          <p:spPr>
            <a:xfrm>
              <a:off x="1601464" y="2851568"/>
              <a:ext cx="2828597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WPG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아카데미 학사구조 및 교육과정 설계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13F73D5-9385-09F7-0517-5812F9E27CD9}"/>
                </a:ext>
              </a:extLst>
            </p:cNvPr>
            <p:cNvSpPr/>
            <p:nvPr/>
          </p:nvSpPr>
          <p:spPr>
            <a:xfrm>
              <a:off x="1603072" y="3092353"/>
              <a:ext cx="2826034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단계별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신입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중견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고위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강사진 구성 및 콘텐츠 개발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682AFA1-CBDB-BA74-C467-577A452FCC80}"/>
                </a:ext>
              </a:extLst>
            </p:cNvPr>
            <p:cNvSpPr/>
            <p:nvPr/>
          </p:nvSpPr>
          <p:spPr>
            <a:xfrm>
              <a:off x="1603072" y="3330235"/>
              <a:ext cx="2826034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온라인 버전 아카데미 설계 및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6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2-1.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배움을 묶어서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학습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역량을 바탕으로 나눔과 공유로 확산 활동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나눔과 공유를 통한 역량의 선순환과 환원 실천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나눔과 공유가 자신과 다른 사람을 동반 성장시킨다는 인식 및 삶의 변화 추구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2-1-1.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직원 나눔의 시간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체육활동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봉사활동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지식 나눔 활동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멘토링 제도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3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2-1-2.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부모 정보의 장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CoP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2-1-3.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또래 나눔 활동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4437F-8681-3E3D-C666-C5A819B5EB30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ADDA38-7887-78B8-9F0A-01812633D311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1AE05C-C294-28A7-9E0F-1D7D221B9CA9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6DC63A-6952-1606-3131-51D82DD2209B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BD386F-ABE8-E033-BC55-A0BCD83EA2E9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72D09F-7070-63C6-64B8-76582C7EF690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E58F0-3C35-D518-062C-A897EC7427D3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95F452-2112-A744-6108-DD619C364F1C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F3EC9B-5C6A-5128-8B60-D168FC15281B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94CDA8-1FC3-88FB-2A8E-FBD7BE2C7A73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5F1ED3-F2C7-05F8-3339-2DB1D0A4FED3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389448-B478-2DC4-B160-E5323D4A2AB3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D35049-C9E6-FA97-426D-5F25A662E2CC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14DC94-8EDE-9A5B-E94D-D7A5A42C339A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9325F1-437A-37AA-2EB1-C16AB4DABD17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F3FC60-39BC-159C-068D-A3946B3D5AE4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3C6874-90AA-3C0C-16F1-81E9613058FE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56F9D8-4FAF-4F21-8402-212E4473B6ED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D527FE-14AE-ED64-C702-8EA53F86C07B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공동체 의식 고취를 위한 체육활동 프로그램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E79645-C9C3-37B1-AADE-76C1BCEC1BE4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 봉사활동 프로그램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6EF736-6E16-0AD5-34D9-EFF2106E712A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人을 위한 지식 나눔 프로그램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34C522-79DC-3DC6-BA8D-E3B48E09EE37}"/>
              </a:ext>
            </a:extLst>
          </p:cNvPr>
          <p:cNvSpPr/>
          <p:nvPr/>
        </p:nvSpPr>
        <p:spPr>
          <a:xfrm>
            <a:off x="1602963" y="356935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지식 공유의 시간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 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or 2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CB1811-D35F-9A52-CA0E-534072802CCA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신규직원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경력직원 간 멘토링 프로그램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D36A27-AC73-4632-D0D4-6E3379701E18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교과별 또래 나눔 활동 개발 및 운영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B8B045-8A51-0AB6-09AC-7AAA97F8F538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학년별 또래 나눔 활동 개발 및 운영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0E3C48-A0A9-1214-ACC2-35C03C0FE137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전국 단위 온라인 커뮤니티 개발 및 운영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3476F2-C416-05FF-7309-A4A3C44420F7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우수 인재 양성 및 보족 강사 양성 프로그램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F4E270-10CB-5ABA-B771-5FAB1FF70F06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학년간 멘토링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자매반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및 운영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8ACD8F-5AAA-FA41-747B-7AA7B9B84908}"/>
              </a:ext>
            </a:extLst>
          </p:cNvPr>
          <p:cNvGrpSpPr/>
          <p:nvPr/>
        </p:nvGrpSpPr>
        <p:grpSpPr>
          <a:xfrm>
            <a:off x="1597651" y="4044157"/>
            <a:ext cx="2831454" cy="1199977"/>
            <a:chOff x="1597651" y="4044157"/>
            <a:chExt cx="2831454" cy="71796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C1760C-E021-F128-B12B-60CBB37716A8}"/>
                </a:ext>
              </a:extLst>
            </p:cNvPr>
            <p:cNvSpPr/>
            <p:nvPr/>
          </p:nvSpPr>
          <p:spPr>
            <a:xfrm>
              <a:off x="1602375" y="4044157"/>
              <a:ext cx="2825079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부모 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CoP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구성 및 운영 </a:t>
              </a:r>
              <a:r>
                <a:rPr lang="en-US" altLang="ko-KR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– </a:t>
              </a:r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부모 자원봉사자 양성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3215DD-90A2-54FA-CE6E-49F87382B6E9}"/>
                </a:ext>
              </a:extLst>
            </p:cNvPr>
            <p:cNvSpPr/>
            <p:nvPr/>
          </p:nvSpPr>
          <p:spPr>
            <a:xfrm>
              <a:off x="1597651" y="4283856"/>
              <a:ext cx="2828597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온라인 커뮤니티 설계 및 개발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399904-8498-ADE5-EA82-81DF1D1D14F7}"/>
                </a:ext>
              </a:extLst>
            </p:cNvPr>
            <p:cNvSpPr/>
            <p:nvPr/>
          </p:nvSpPr>
          <p:spPr>
            <a:xfrm>
              <a:off x="1602375" y="4523005"/>
              <a:ext cx="2826730" cy="239120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부모 아이디어 개발 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6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2-2.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하나로 하나로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중심에 두고 교육공동체가 서로 소통하는 방안 마련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WPG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분절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단절된 교육사업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11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계열화하여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체계적</a:t>
            </a:r>
            <a:r>
              <a:rPr lang="en-US" altLang="ko-KR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논리적 순서에 따라 교육이 이루어지도록 구안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회사 내 임직원들이 상호 사업에 대한 이해 도모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및 학부모에 대한 전문적 서비스를 위한 정보와 자료 공개 및 공유</a:t>
            </a:r>
            <a:endParaRPr lang="en-US" altLang="ko-KR" sz="11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2-2-1.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센터간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교과간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학교급간 정보통합 및 교류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3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2-2-2.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교사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부모 친화의 시간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2-2-3.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 </a:t>
            </a:r>
            <a:endParaRPr lang="en-US" altLang="ko-KR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동아리 활동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15825E-986B-2FB4-4E79-1EA1FE79022C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64D6FC-AD29-DBE7-C86A-78A713C121FA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6E08AF-4AF0-C9E2-170E-0B66CF255AAF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415D8A-BE76-5C4A-598A-87356451EEB4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DAC0EF-44F1-0F19-7F9B-2E696978647E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2136D5-1709-AE15-921B-AB443B088608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BDBBDB-A52C-1C6A-B3AF-BF049B11D865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F7B2F1-2140-71EB-1CEE-94F8DA3B2727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300BB5-9586-26EB-3B68-DAEFC4D39F6F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B4AF10-BA7F-883A-39C1-D7E28A2B7DF9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0B4804-16CE-A16D-CDE1-8FB995E53262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619A8-FD26-C0C7-A1E9-CD60F12F0D3E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F6620A-0808-03C2-2BF3-4ECB7B545953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7D4539-DE07-7C5A-F815-99097F9BFFA6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2825979-3E8D-749F-FAFE-EBAC722348C7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C2EC8E-9DA3-6F67-61BD-22485CB05097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34212E-BC71-40D2-2C0E-3A117495E3E9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04626D-72CE-4683-B717-44E193379389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66D48A4-89D8-23B2-6BCE-C22AE8EDE169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센터별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교과별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학교급별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미래 전략 아이템 개발 및 공유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A9249A-6F8D-6581-DB34-0A4272C75DFE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센터 통합형 전문 인력 양성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8C447A-0F50-C707-C57B-92F4C5D1467B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 컨퍼런스 및 워크숍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320018-3EB5-4C0B-CAC4-366B4A329480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통합형 동기화 지능형 시스템 개발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 시스템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F8C6D3-E669-0D39-1DFA-867802A57A31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직원 순환제 혹은 센터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학교급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교과별 전문화 사업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B6DA8B-9A46-4EB6-211B-61261030207B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취미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(second life)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위한 오프라인 중심 동아리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E3B07F-8204-8C0D-B0C5-B012C2F94F70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동아리 활동을 위한 온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공간 및 전문 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PG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4592DA-30C7-7CAF-3EB9-3C1FD94DCF46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동아리 운영을 위한 전문 강사 양성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B02EC39-F360-2416-1DF5-DE0C1DBD3604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동아리 활동의 국제화 전략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D32102-0573-50B9-7BD7-65DEE627ED0A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전국 단위 온라인 학습 동아리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80D9892-10BC-DE9D-2577-2B71D3E6530D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지능형 시스템을 통한 교사 면담 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스케쥴러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 및 운영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888B205-4D00-CD9C-27C1-8CFD6FC49CDF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체계적 학생 관리 시스템 개발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버전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66BED06-F83F-F432-557B-A24C0101C2C2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 시스템을 통한 학원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학원 내 학생활동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제공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DC15D5C-B93C-C783-6F48-3D5161B6E01C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정기적 부모 면담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블렌디드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개발 및 운영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7CE09A6-96DE-5C51-0FF4-865CB055D4C0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학부모 대상 팔로우업 프로그램 개발 및 운영</a:t>
            </a:r>
          </a:p>
        </p:txBody>
      </p:sp>
    </p:spTree>
    <p:extLst>
      <p:ext uri="{BB962C8B-B14F-4D97-AF65-F5344CB8AC3E}">
        <p14:creationId xmlns:p14="http://schemas.microsoft.com/office/powerpoint/2010/main" val="3022496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2-3. 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배움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나눔 활동</a:t>
            </a:r>
            <a:endParaRPr lang="en-US" altLang="ko-KR" sz="14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배움 활동의 결과를 주변에 나눔으로써 공생과 공진화 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배움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나눔을 통한 차세대 리더십 양성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공유가치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(Creating Shared Value)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기업의 사회적 책임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(Corporate Social </a:t>
            </a:r>
            <a:r>
              <a:rPr lang="en-US" altLang="ko-KR" sz="11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Reponsibility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2-3-1.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Reading Book, Reading Human 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3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2-3-2.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부모상담 지원 시스템 구축 및 운영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정서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심리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진로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진학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2-3-3.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지역사회자원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지역인사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함께 하는 진로체험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5A8576-2229-A0CF-9A8C-878060216A61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175BCD-8D43-8C84-68B0-7EB58B55A89C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E29701-7C6D-B798-8171-CB89FEBC2003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28E1AC-8FD6-896D-0CE6-774BC0F484AE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D24E48-817C-1CD9-5F2E-CA2DC85A57F7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DBBC99-87FB-4899-B895-9D4EC101943F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249C69-1A04-D149-3AEE-C20399815FC7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4FBE32-A2AD-E55B-7EB5-E081B97BB702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2C0183-3D9A-229F-2085-645C6E8C3E71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14B203-6F82-69B4-4289-BC822CADC6ED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8DFD5E-C5E5-4737-844E-928B524A52A6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32F1A5-2D26-83E9-859A-5214FF4E3877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E44A7F-0EC3-8889-E714-22DBD48F8742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2396E9-F2A6-A42E-A6C6-980821FF7664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0C0682-436D-1482-873B-C6BB072BE9E7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A608BF-8DC0-E6C5-731E-4299496EB054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8BBF3C-E358-D81E-4764-A8D1154CF2EC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2207B6-633F-407B-97E7-7FB50757C0F0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A477DF-7E0E-D8EC-D364-DD87F1ACD8E2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학년별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유형별 전문 독서 프로그램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BC9511-FBC1-6189-62A7-9489132588AD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사람책 프로그램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5E6177-DFC6-BA4F-29DF-C8F08ABF1F64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silver-union PG –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할머니가 읽어주는 동화책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517D77-B59A-BE68-BAFF-D985FD4B997D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sound-book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및 보급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B40B2F-9881-5F62-9548-D53AB5FC9F27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동화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짓기 프로젝트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5E5365-AA97-A1DA-869D-1121FE8A4397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맹모삼천을 통한 학부모 전문인력 양성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BC579F-DC52-81B2-13B9-351CC70AD246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 전문가 중 원내 활용을 위한 제도적 기틀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B28FC-6E64-5711-202F-50FBC4F0FD12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진로유형 분석 및 추천 시스템 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parents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75E70BF-D79B-AFFD-071E-18CA1B4C92A4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진로체험 및 진로 포트폴리오 구축 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with parents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2CCA6C-7D7F-2EE8-C303-CCB6ADF73661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전문가 네트워크 및 인력 풀 구축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2F01EF-1063-5B66-F931-39122E95AF7C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지능형 통합 상담 시스템 개발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예약에서 상담까지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7B4159-60FA-D9BC-D971-E606F5F22A7D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부모가 아닌 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＇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＇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삶 스토리 상담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진로</a:t>
            </a:r>
            <a:r>
              <a:rPr lang="en-US" altLang="ko-KR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38D2FC8-29AA-2E24-24F6-4434127A4219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좋은 부모 되기 온오프라인 프로그램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D9774BF-BBCC-7975-89B6-24C3A3B14105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자녀 양육 개별 상담 프로그램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5ACB00-20AC-06B7-4551-FFCF54AB43F8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자녀 양육을 위한 특별 강좌</a:t>
            </a:r>
          </a:p>
        </p:txBody>
      </p:sp>
    </p:spTree>
    <p:extLst>
      <p:ext uri="{BB962C8B-B14F-4D97-AF65-F5344CB8AC3E}">
        <p14:creationId xmlns:p14="http://schemas.microsoft.com/office/powerpoint/2010/main" val="230042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3-1. Expert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과정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탁월한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인재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양성을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위한 길라잡이라서 우수한 교사 양성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탁월한 인재 양성을 위한 새로운 교수학습방법의 개발과 적용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회사가 따라오기 어려운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WP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교육그룹만의 </a:t>
            </a:r>
            <a:r>
              <a:rPr lang="en-US" altLang="ko-KR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killer </a:t>
            </a:r>
            <a:r>
              <a:rPr lang="ko-KR" altLang="en-US" sz="11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제품</a:t>
            </a:r>
            <a:endParaRPr lang="en-US" altLang="ko-KR" sz="11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3-1-1.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전공지식 및 혁신적 교수법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CoP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3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3-1-2.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교과별 차세대 수업을 위한 교육과정 및 교수법 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3-1-3.  </a:t>
            </a:r>
          </a:p>
          <a:p>
            <a:pPr algn="ctr"/>
            <a:r>
              <a:rPr lang="ko-KR" altLang="en-US" sz="12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영재반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의대반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명문대반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F5538-F49C-1A10-AF4F-62CF8F611FF6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42F0C-8A8A-354C-4B0B-514BCCC391CB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F821B5-8418-56B3-5485-D6F2F1B39C12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50468-4BC9-6162-3311-A35912ECB27E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DF0D13-00F1-FC35-83B8-8C774BF2033A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F79882-2459-D76B-209D-7DCBC9B907E5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7E06F4-F306-1555-0970-7585DD352983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891261-B6EA-B3C1-46A6-72429DFA841D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8B29F7-6B91-8A5A-5D39-94F2B4F84479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79C5F1-ED59-E56B-F057-50C061D68B64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A3E573-AF0C-7695-99C0-AA8BA3C37C9B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988944-7C4E-C378-A58A-6F9C64EA99C1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AE02F2F-2249-03BB-05D1-AAFED565C4FB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FD0237-E17C-38AA-3895-5FF875B5685B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476A39-D206-5269-744F-F42180A2A4C2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C01C49-285E-5023-83CF-6518E9257541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0D64FE-0C68-A067-BAB0-9C9B8D8D846E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23029C-2D9B-E5B8-D7BE-B7DDECE5CE52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91FD2C-B609-BD5D-8310-3BBC6F8B526B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혁신적 교수법 개발 연구소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(R&amp;D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부서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AE588A-B599-8BE8-E12A-B85E459BD1EE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혁신적 교수법 전문 아카데미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C225810-05B8-5126-15E5-E67FA7FB8FD4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과목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 혁신적 교수법 개발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84437A-A19A-23C5-3399-845F5C047AAC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학교급별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교육프로그램별 혁신적 교수법 개발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60A1DAC-4F61-D692-64FF-693D40DEBDB9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혁신적 교수법 적용을 위한 각종 </a:t>
            </a:r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교보재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875B62-799F-AB47-7186-1465E02AAA39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생애단계별 목표중심 교육과정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B029F0-611D-9141-510B-3383685B9DE9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영재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의대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명문대반 수업 개선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6BF9ED-27B1-E006-00E4-67FCAA54B72B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영재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의대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명문대반 온라인 수업 개발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056547-847A-EC8F-4A61-847EB74D7456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영재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의대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명문대반 </a:t>
            </a:r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개인코칭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 개발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A266E00-1BDC-01C4-996E-F66509D646C1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Career path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재설계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260721-60A3-3300-4D4B-945F6BD983A0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과목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 교육과정 재구성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간학문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융합형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F70C614-EEB6-9F35-9027-0651B4B72CD6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블렌디드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DX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러닝 등 수업 모델 개발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E4D75B-047A-ABF5-CED0-D3A3E781D9CF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수업모델 적용을 위한 각종 </a:t>
            </a:r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교보재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9B10C3-14A6-B417-1ABD-50F73D9E6712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기반의 차세대 </a:t>
            </a:r>
            <a:r>
              <a:rPr lang="ko-KR" altLang="en-US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교보재개발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(AI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디지털교과서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4D57EC6-EDD3-0A52-5F50-6DA0CBA6362F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진단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수업 모델 및 적용 전략 개발</a:t>
            </a:r>
          </a:p>
        </p:txBody>
      </p:sp>
    </p:spTree>
    <p:extLst>
      <p:ext uri="{BB962C8B-B14F-4D97-AF65-F5344CB8AC3E}">
        <p14:creationId xmlns:p14="http://schemas.microsoft.com/office/powerpoint/2010/main" val="695640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3-2. DX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수업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3-2-1.  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교원 디지털 </a:t>
            </a:r>
            <a:r>
              <a:rPr lang="ko-KR" altLang="en-US" sz="105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리터러시</a:t>
            </a:r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향상</a:t>
            </a:r>
            <a:b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</a:t>
            </a:r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05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2"/>
            <a:ext cx="1174973" cy="143160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3-2-2.  </a:t>
            </a:r>
          </a:p>
          <a:p>
            <a:pPr algn="ctr"/>
            <a:r>
              <a:rPr lang="ko-KR" altLang="en-US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수업의 디지털화 전략</a:t>
            </a:r>
            <a:r>
              <a:rPr lang="en-US" altLang="ko-KR" sz="105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05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475359"/>
            <a:ext cx="1174973" cy="96371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3-2-3.  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차세대 수업</a:t>
            </a:r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메타버스</a:t>
            </a:r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실감형</a:t>
            </a:r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게임형</a:t>
            </a:r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AI </a:t>
            </a:r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디지털교과서</a:t>
            </a:r>
            <a:r>
              <a:rPr lang="en-US" altLang="ko-KR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105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학습매체 개발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085E2-9BC0-9ACE-848A-2EFAFEC1C654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251016-5636-FD3E-D51C-0737CD67A199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4F4F02-C9E3-A1FE-F706-FFDD4527FF92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A5DD3B-75A9-96EC-64E9-5E815A263C43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E46E26-C3F0-43C6-FAB7-4A379B62791B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A0E77F-A2BE-9DC7-5C6C-C136AA07C4EE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5C72C6-5EBC-6D99-C7C1-509E369B69EA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729EFC-D78D-DC13-06EF-C96420F93010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193410-C154-7BFE-6209-F858A4332799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061486-529D-405B-A364-A24F6E8043AF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7C9AE1-79C7-E12D-6561-7C43C6706088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999F3B-B44D-70D8-2FF2-4A37122BCDFE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7BAF-2EFB-A93C-18DC-9A0AF0CC26B6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81A954-20A4-7AC3-D0B9-6DA0549091AA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45EFF7-08FC-F9AC-5586-713CFF247513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F8175F-BAAD-00F8-9ED0-777CEE91F6DB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4F7EE0-507C-28EF-6D34-1786DE1A5640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29494B-EE84-B4E3-F751-EE4671D8E297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50E85-F6DF-3C06-F1D1-2FED522FA059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교원 소프트웨어교육 프로그램 개발 및 적용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4601CB-7009-A952-F757-CC8D2FF8DEF3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과목 온라인 콘텐츠 제작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69D2B4-9DD3-51C4-9CCA-E45528E5D3EE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교원 디지털교육 콘텐츠 경진대회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9AFCAE-6124-AAE8-24F0-E8BB108AAFA0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블렌디드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마이크로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티칭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수업 개발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71133A-5CAA-A2F1-E257-7D4DF4075149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적응형 학습 기반 차세대 수업 개발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FA99684-31A2-18B0-6AB9-BE564D2C575A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메타버스 통합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메타버스 플랫폼 선택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캠퍼스 생성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3D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아바타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배지 개발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VR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장비 구축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77FF74-A0DA-8DA4-4294-71D959DA2BEA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실감형 콘텐츠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(AR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도구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3D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및 애니메이션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시뮬레이션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06689E-3FEF-6A00-90D8-2D5F0CDA41F6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게임기반 학습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(series game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게임화 플랫폼 구축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 기반 학습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125802-B57D-0FEF-42AE-E3D6F4CC2C2B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디지털교과서 활용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학습자 맞춤형 콘텐츠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퀴즈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음성도우미 등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BB0C46-9866-B6AB-BBA7-2F36B103007C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 및 협업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구글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MS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함께하는 협업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PG 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부모참여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964C45-6D1F-8A4F-75BA-2BC9D45E2048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인프라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(LMS,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클라우드기반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솔류션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고속인터넷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BB6EFE0-9042-3BC6-0AF3-AC2694289B93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교육과정의 디지털화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전자책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실험실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AI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맞춤형 학습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8839CA-0F5D-97B7-F045-87BE1C33AF85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경험기반 디지털 학습 구현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(AR,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VR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학습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게임화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기반 학습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08B8327-A5B0-F121-FC15-3C5BF4342C87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평가도구 및 분석과 데이터 기반의 해석 시스템 구축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4F96831-7E4D-E0EF-CA28-5447E38848DC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형평성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장치배포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학습자를 위한 지원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23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3-3.  DX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지능형 시스템</a:t>
            </a:r>
            <a:endParaRPr lang="en-US" altLang="ko-KR" sz="14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3-3-1.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지능형 통합 시스템 구축 및 운영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3"/>
            <a:ext cx="1174973" cy="119886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3-3-2.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부모 관리 시스템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3-3-3.  </a:t>
            </a:r>
          </a:p>
          <a:p>
            <a:pPr algn="ctr"/>
            <a:r>
              <a:rPr lang="ko-KR" altLang="en-US" sz="120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학생별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My Data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260FD9-6711-9A5F-11E5-4CF25B7B602D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56CA43-E66D-F0E2-1180-3183634D062C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A7BEED-0A1E-C687-A728-FFDB2274F069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E50BD8-8211-A69E-75E7-3E3463DB9F43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F6A8F-8834-ECA3-EEBE-4CCD4E5B3535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4D311A-28F0-6BE4-2501-9413795BCFD8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CB2675-3542-3AFF-920F-4BFC4ED2B51E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FCF9CC-6096-823C-6F1F-9E168889FF8B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329BB5-7640-3B52-EE92-14EFA2779917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D4818C-6577-65C2-263B-3C65B0265D69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C29EB0-3B83-AAB9-E9BB-7215AF35D0F8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FD2026-7120-2016-2693-5E54453189C2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508091-A0D5-9B51-7516-102560655435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D0BE9A-FD94-D501-68E5-5625C43AAA0B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222C4A-5FC6-2D78-C6D1-5658751EDC02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0EC400-3302-B0AE-4FE0-C96652BFF22C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BB5F29-9788-2305-BA4E-E7529EA52B27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BBAA6B-B2BC-2CD8-A335-F5EC8D26BE2A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480DF54-0B73-E722-3205-740BF31061EC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아키텍처 및 설계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요구사항 평가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청사진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E9F2FC-FA9C-491E-4747-424DB69B8C30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 및 관리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인프라 구축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DB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보호 및 보안 관리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통합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8DF50A-CB65-4996-A73A-9E715205817B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인공지능 및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통합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맞춤형 학습경로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분석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 처리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743A3C-5C19-0C42-54FE-028570C3B474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메타버스와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AR/VR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게임기반 학습관리 및 디지털교과서 시스템 관리 통합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F55AAC-3794-BD40-BD7C-A4339D89C3C5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UI/UX –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반응형 디자인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0FD619-F7C8-6331-5347-D25280644961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맞춤형 학습 경로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중장기 목표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단계별 피드백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62171B-2B38-8383-0A58-865B43101544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 관리 플랫폼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대시보드 등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4FFFD9-F855-7A08-1486-928E64D90D65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학력 및 정서 지원 특별 프로그램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9F95E7-D47E-1721-A0DB-1D3E05E885BD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각종 인센티브 및 과외 활동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장학금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평생학습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기술개발 등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850078C-FFD7-3039-8C3A-3FD16C62EC57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데이터 수집 및 저장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학업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관심사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장단점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특성 등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CBBD0E-2DDE-6875-2807-1B36A4861AC0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 요구사항 수집 및 분석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42E449-0337-F1A2-1DC2-07C7D3148636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부모요구사항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학생데이터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학원데이터 통합 및 연동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59D384-C32A-4856-C09E-0E2278B58AE9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GPT-plug in 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가능한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챗봇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자연어처리 및 지속적 학습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A7BFC4-B9DA-0D60-DE54-D9BD35427FF6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시스템 내의 다른 시스템과 통합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B6D610-2FEF-33BB-ED47-87BDDE13A9BD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자제품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연동성 및 협력 </a:t>
            </a:r>
          </a:p>
        </p:txBody>
      </p:sp>
    </p:spTree>
    <p:extLst>
      <p:ext uri="{BB962C8B-B14F-4D97-AF65-F5344CB8AC3E}">
        <p14:creationId xmlns:p14="http://schemas.microsoft.com/office/powerpoint/2010/main" val="378227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4-1.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재미있는 수업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가고 싶은 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4-1-1.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친화형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게임기반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교재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교구 개발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2"/>
            <a:ext cx="1174973" cy="143160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4-1-2.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WP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교직원 성과급제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복지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475359"/>
            <a:ext cx="1174973" cy="96371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4-1-3.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 콘텐츠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prosumer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976749-FB80-382C-864B-18B933C8C379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BBB43A-712D-5640-AA65-5D7223819953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202D8E-A917-8EE2-8380-635166EB97B7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40A3C9-5C8D-F74A-1F57-75182D75325F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EEEF1B-6DB3-460A-3C1A-76FD7F202A16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D7C6BF-CA1A-A9AC-9618-D7D562F656AF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35A891-81A4-EA33-F23B-95377D2983D9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6A1205F-32E1-41DB-B90C-FC431F8AB1B9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E4C066-28D0-DB87-2F1A-7E7A21E649E7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F5ECE0-FD80-CE8F-AE16-024AAA4EAA13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F96699-8F00-09F5-3896-3E70CDBD1304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54D913-0AB1-CD7D-D171-338E99036B43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E6B137-0B20-9F1D-644D-0F68137FD888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9D3018-1EBD-D97D-B325-43338C041E27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497CEB-9123-E51A-2E2F-E6A6AC01C261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F9EF58-7AD3-D5B6-184B-052D5DBB00C6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037F9F-356C-DED4-97AA-043EC0105764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6A81D0-F257-4193-53D4-4073130DBFEF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7A25257-FFD1-3CD6-5605-ADAD1D3D7A92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친화형 교재를 위한 요구분석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826344-5FF1-729D-5FF8-E8918A308F07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AI.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협업 등이 가능한 콘텐츠 개발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1B86D2-B8CC-E9D4-5A1A-DA4E642C8C39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기반 학습 통합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BC81D8-D40D-D141-20E9-0A28C0979753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부모참여형 교재 개발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2FDE29-3E9D-18BF-1181-B7D2E71EE5C3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평생학습형 교재 개발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ED829D-62D6-CEC3-A4DA-2156F670DC2A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생성도구가 포함된 저작용 플랫폼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품질관리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조정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지적재산권과 권리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수익화 결제 시스템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A226F36-5746-9C78-6F6D-CC522A022E05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연수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 제작 워크숍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기술지원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 및 마케팅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36BF63-05C1-9842-0E55-A3B1DD1F351C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교육과정 강화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제품의 타당성 확보 후 정규 교육과정과 통합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D0F1EF-E9B0-F9A8-8032-95CE28FC5D58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각종 경진대회 참여 및 범위 확장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범위확장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사이트에서 판매 가능하도록 협력 업체와 협업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0C865A-B441-2E49-ED9D-14FB956B9170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 커뮤니티 및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레크레이션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0C5FF4-7419-7C5D-E7E2-E0A8F7D80A0F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명확한 성과 지표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계층화된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직급 구분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9F88B74-CA43-1C9A-82F6-4F79CE507E51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 피드백 시스템 구축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0402F-85BB-0403-C7C8-0EBD45AAC5BE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및 전문성 개발 인센티브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유연한 보상 시스템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C4EAB5-B4DE-F1A6-3E0C-3CE210DCB04E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건강과 웰빙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종합건강보험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정신건강지원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피트니스 프로그램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706CE99-1CBC-EC50-2251-541BC22CFCC4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전문성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훈련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워크숍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안식년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유연근무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보육서비스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퇴직계획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가족혜택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64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4-2.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수업은 예술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11933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4-2-1.  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학업 갤러리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4044183"/>
            <a:ext cx="1174973" cy="71264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4-2-2.  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문화를 통한 배움</a:t>
            </a:r>
            <a:r>
              <a:rPr lang="en-US" altLang="ko-KR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음악</a:t>
            </a:r>
            <a:r>
              <a:rPr lang="en-US" altLang="ko-KR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미술</a:t>
            </a:r>
            <a:r>
              <a:rPr lang="en-US" altLang="ko-KR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영화</a:t>
            </a:r>
            <a:r>
              <a:rPr lang="en-US" altLang="ko-KR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디지털 전시</a:t>
            </a:r>
            <a:r>
              <a:rPr lang="en-US" altLang="ko-KR" sz="10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4763215"/>
            <a:ext cx="1174973" cy="1675858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4-2-3. 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융합 경진대회</a:t>
            </a:r>
            <a:r>
              <a:rPr lang="en-US" altLang="ko-KR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교직원 정책 개발</a:t>
            </a:r>
            <a:r>
              <a:rPr lang="en-US" altLang="ko-KR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학부모 아이디어</a:t>
            </a:r>
            <a:r>
              <a:rPr lang="en-US" altLang="ko-KR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학생 </a:t>
            </a:r>
            <a:r>
              <a:rPr lang="ko-KR" altLang="en-US" sz="10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융합경진</a:t>
            </a:r>
            <a:r>
              <a:rPr lang="en-US" altLang="ko-KR" sz="10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endParaRPr lang="ko-KR" altLang="en-US" sz="10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730D09-2BA8-59D0-220C-8C9DD3C645FF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C457E-13D8-5D94-DC67-F83632209A4F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C0E0E9-B5C3-5E69-BD16-280B590B1E16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A95659-4724-5E20-2E7C-0B586BE9D24D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2224E5-057E-2274-159A-C961557902F1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EBE94B-CB27-43BF-73F8-2264EC104D9D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28EA6C-B5D3-6963-C554-D256474A6C76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테마순환형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갤러리 테마를 월별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분기별 등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주기적ㅊ으로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변경하여 다양한 주제나 주제에 집중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한달은 과학 프로젝트에 전념하고 다른 한달은 예술이나 문학을 전시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0D8B43-4BE3-6811-4C88-74848DAB922A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요소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터치스크린이나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AR, VR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스테이션과 같은 대화형 디스플레이를 통합하여 방문자가 특정 프로젝트나 주제에 대해 더 깊이 알아보도록 구현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1EEBC-67D9-19E9-645F-0D02B5223F7A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81EC77-B18A-ADE8-DA4B-86A1285D2681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4FBEAC-6513-7ECD-3CA9-DFCFB3E525C2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814E94-EE37-B432-2834-2EA9C7358A37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FD5377-FA57-4D80-6C1B-A00F1A1399E2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2FA8C9-7393-41D2-59FA-D3DAC3E3DCAA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9DF96E-663B-56B5-C130-75FCFCF41AFD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728646F-2F64-1C6E-CE99-198091E91A79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7A1072-B517-6378-3858-EAA9BB568136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8BFA05-D2BE-4C6F-5404-812C5A6770AC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EA4C3A-BDBB-DA60-5ABD-7252A36A9E57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주제별 디스플레이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테마순환형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요소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84D7AB0-7113-98BE-774B-1DB37180D947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기획 전시회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위원회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공동 프로젝트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D9B937-8534-139A-2845-42E041836383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워크숍 및 이벤트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 시연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초청연사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0C22CE-67C8-3DA1-78D5-A21126901B63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 통합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쇼케이스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스테이션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EF060D-8FDE-590F-D139-1D36CD32C4D9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및 상호작용 영역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인터랙티브 보드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토론 코너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310398-05B3-4D49-EE8B-33F386D84283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 아카데미 협력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2A92530-9CD5-07BC-32E4-9D74167DB529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학생복지 및 지원 아이디어 경진대회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607F5C0-8EE3-8778-2A19-9C28E7A6FA7E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혁신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문화와 예술을 통한 융합 경진대회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CDCC19-2744-AC16-B30B-615CB817B3EF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지속가능성과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ESG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고려한 사회적 영향 중심 경진대회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8320D3-5536-5700-EF1C-5AF973833DF2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교직원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회사 발 전 및 지역사회 참여와 봉사활동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CAC2DA-AC22-11BE-E7C9-04562596AD58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문화학습활동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영화상영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음악세션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미술전시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전시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문화 워크숍과 강연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DDCE122-0E96-5B8F-5B28-B56C3AE6FF1F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문화학슴공간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리모델링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유연한 좌석 배치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시청각 장비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미술 전시 인프라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인프라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음향 디자인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파티션 기반 레이아웃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76D9E4-5D4F-E1A4-D9AD-FBC150B42BB3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다과공간 및 휴게 공간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1149B2-69B7-39C1-0ACC-4EA377D50D23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교직원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교육과정 혁신 과제 대회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23F629-EA30-3BFB-167D-66F75A8A64D4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교직원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교수법 경진 대회</a:t>
            </a:r>
          </a:p>
        </p:txBody>
      </p:sp>
    </p:spTree>
    <p:extLst>
      <p:ext uri="{BB962C8B-B14F-4D97-AF65-F5344CB8AC3E}">
        <p14:creationId xmlns:p14="http://schemas.microsoft.com/office/powerpoint/2010/main" val="112490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6FC586-52E6-3076-BA52-5DFA4AA94D08}"/>
              </a:ext>
            </a:extLst>
          </p:cNvPr>
          <p:cNvSpPr/>
          <p:nvPr/>
        </p:nvSpPr>
        <p:spPr>
          <a:xfrm>
            <a:off x="0" y="0"/>
            <a:ext cx="37079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C52B64-35C7-7803-063E-750B8184557A}"/>
              </a:ext>
            </a:extLst>
          </p:cNvPr>
          <p:cNvSpPr txBox="1">
            <a:spLocks/>
          </p:cNvSpPr>
          <p:nvPr/>
        </p:nvSpPr>
        <p:spPr>
          <a:xfrm>
            <a:off x="0" y="1268760"/>
            <a:ext cx="3707904" cy="72008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3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3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endParaRPr kumimoji="0" lang="en-US" altLang="ko-KR" sz="36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DF807-929C-EC03-F509-E11B557D8FAB}"/>
              </a:ext>
            </a:extLst>
          </p:cNvPr>
          <p:cNvSpPr txBox="1"/>
          <p:nvPr/>
        </p:nvSpPr>
        <p:spPr>
          <a:xfrm>
            <a:off x="3959424" y="5013176"/>
            <a:ext cx="4868371" cy="1489687"/>
          </a:xfrm>
          <a:prstGeom prst="rect">
            <a:avLst/>
          </a:prstGeom>
          <a:noFill/>
        </p:spPr>
        <p:txBody>
          <a:bodyPr wrap="none" lIns="108000" tIns="342000" rIns="0" bIns="36000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주간업무보고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향후 업무 진행 방향 논의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12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월 업무 목표 설정 및 피드백 방안</a:t>
            </a:r>
          </a:p>
        </p:txBody>
      </p:sp>
    </p:spTree>
    <p:extLst>
      <p:ext uri="{BB962C8B-B14F-4D97-AF65-F5344CB8AC3E}">
        <p14:creationId xmlns:p14="http://schemas.microsoft.com/office/powerpoint/2010/main" val="4228609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1.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회사의 비전과 미션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비판적 사고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6F89AC-81DA-5A62-876E-CD92B1989440}"/>
              </a:ext>
            </a:extLst>
          </p:cNvPr>
          <p:cNvSpPr/>
          <p:nvPr/>
        </p:nvSpPr>
        <p:spPr>
          <a:xfrm>
            <a:off x="406190" y="1136724"/>
            <a:ext cx="1174973" cy="10027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전략과제</a:t>
            </a:r>
            <a:endParaRPr lang="en-US" altLang="ko-KR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130CD-87BE-BFE1-32EF-A501C6340A34}"/>
              </a:ext>
            </a:extLst>
          </p:cNvPr>
          <p:cNvSpPr/>
          <p:nvPr/>
        </p:nvSpPr>
        <p:spPr>
          <a:xfrm>
            <a:off x="1581162" y="1136723"/>
            <a:ext cx="7167301" cy="276053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4-3. </a:t>
            </a:r>
            <a:r>
              <a:rPr lang="ko-KR" altLang="en-US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요람에서 무덤까지</a:t>
            </a:r>
            <a:r>
              <a:rPr lang="en-US" altLang="ko-KR" sz="14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CFD288-3071-3FD6-B5DC-0238ABEDD11E}"/>
              </a:ext>
            </a:extLst>
          </p:cNvPr>
          <p:cNvSpPr/>
          <p:nvPr/>
        </p:nvSpPr>
        <p:spPr>
          <a:xfrm>
            <a:off x="421434" y="2276872"/>
            <a:ext cx="1174973" cy="57073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38ADD-1777-906C-E8CD-44EA8E8D88B6}"/>
              </a:ext>
            </a:extLst>
          </p:cNvPr>
          <p:cNvSpPr/>
          <p:nvPr/>
        </p:nvSpPr>
        <p:spPr>
          <a:xfrm>
            <a:off x="1581162" y="1413609"/>
            <a:ext cx="7167301" cy="72589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82870-1DE6-93D9-0CD5-2E394C0D5844}"/>
              </a:ext>
            </a:extLst>
          </p:cNvPr>
          <p:cNvSpPr/>
          <p:nvPr/>
        </p:nvSpPr>
        <p:spPr>
          <a:xfrm>
            <a:off x="421434" y="2851417"/>
            <a:ext cx="1174973" cy="957718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4-3-1.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교직원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career path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별 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career development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지원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D3C5F2-C0E3-9EB7-0A7C-B7E798D985C0}"/>
              </a:ext>
            </a:extLst>
          </p:cNvPr>
          <p:cNvSpPr/>
          <p:nvPr/>
        </p:nvSpPr>
        <p:spPr>
          <a:xfrm>
            <a:off x="421434" y="3809135"/>
            <a:ext cx="1174973" cy="143391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4-3-2. 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유아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코딩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소프트웨어 교육 프로그램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EEE06A-13AC-D3AD-231A-B61CAE3054C6}"/>
              </a:ext>
            </a:extLst>
          </p:cNvPr>
          <p:cNvSpPr/>
          <p:nvPr/>
        </p:nvSpPr>
        <p:spPr>
          <a:xfrm>
            <a:off x="421434" y="5244153"/>
            <a:ext cx="1174973" cy="1194919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4-3-3.  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silver, health care, smart health(</a:t>
            </a:r>
            <a:r>
              <a:rPr lang="ko-KR" altLang="en-US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정서 지원</a:t>
            </a:r>
            <a:r>
              <a:rPr lang="en-US" altLang="ko-KR" sz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endParaRPr lang="ko-KR" altLang="en-US" sz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94748F-D84B-59CB-AA3A-EF7280F3E22B}"/>
              </a:ext>
            </a:extLst>
          </p:cNvPr>
          <p:cNvSpPr/>
          <p:nvPr/>
        </p:nvSpPr>
        <p:spPr>
          <a:xfrm>
            <a:off x="1596407" y="2276872"/>
            <a:ext cx="7152057" cy="25328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연도별 상세 실천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CE50AB-2CDC-3D36-D1E2-C33F27FABF27}"/>
              </a:ext>
            </a:extLst>
          </p:cNvPr>
          <p:cNvSpPr/>
          <p:nvPr/>
        </p:nvSpPr>
        <p:spPr>
          <a:xfrm>
            <a:off x="1596407" y="2530151"/>
            <a:ext cx="2831575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세부 사업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E444CD-08FB-D433-F76D-5F394E3A2CC0}"/>
              </a:ext>
            </a:extLst>
          </p:cNvPr>
          <p:cNvSpPr/>
          <p:nvPr/>
        </p:nvSpPr>
        <p:spPr>
          <a:xfrm>
            <a:off x="442798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0464A2-7092-D528-047E-76D14952131A}"/>
              </a:ext>
            </a:extLst>
          </p:cNvPr>
          <p:cNvSpPr/>
          <p:nvPr/>
        </p:nvSpPr>
        <p:spPr>
          <a:xfrm>
            <a:off x="550810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8B1ED7-DF36-5D43-E4A9-30873FCAAFC4}"/>
              </a:ext>
            </a:extLst>
          </p:cNvPr>
          <p:cNvSpPr/>
          <p:nvPr/>
        </p:nvSpPr>
        <p:spPr>
          <a:xfrm>
            <a:off x="6588224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315A7C-B55F-A514-171F-96E6DC1BF951}"/>
              </a:ext>
            </a:extLst>
          </p:cNvPr>
          <p:cNvSpPr/>
          <p:nvPr/>
        </p:nvSpPr>
        <p:spPr>
          <a:xfrm>
            <a:off x="7668345" y="2530151"/>
            <a:ext cx="1080119" cy="317451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  <a:endParaRPr lang="ko-KR" altLang="en-US" sz="14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57D492-CDEE-0A65-1AF4-AF31F439E335}"/>
              </a:ext>
            </a:extLst>
          </p:cNvPr>
          <p:cNvSpPr/>
          <p:nvPr/>
        </p:nvSpPr>
        <p:spPr>
          <a:xfrm>
            <a:off x="442798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ScratchJr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Bee-Bot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Osmo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플랫폼을 사용하여 기초 기술 개념을 재미있는 방식으로 가르침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466978-B97B-50B6-2242-E199FBF14907}"/>
              </a:ext>
            </a:extLst>
          </p:cNvPr>
          <p:cNvSpPr/>
          <p:nvPr/>
        </p:nvSpPr>
        <p:spPr>
          <a:xfrm>
            <a:off x="550810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초중학생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Codecademy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Tynker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플랫폼을 사용하여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Python, JavaScript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HTML/CSS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강좌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4561CE-03D2-E54D-726B-20B8EFDACD5E}"/>
              </a:ext>
            </a:extLst>
          </p:cNvPr>
          <p:cNvSpPr/>
          <p:nvPr/>
        </p:nvSpPr>
        <p:spPr>
          <a:xfrm>
            <a:off x="658822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고등학생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프로그래밍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앱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AI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기계 학습 워크숍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05CA28-870D-8A2F-BF03-7E6FF8749E3F}"/>
              </a:ext>
            </a:extLst>
          </p:cNvPr>
          <p:cNvSpPr/>
          <p:nvPr/>
        </p:nvSpPr>
        <p:spPr>
          <a:xfrm>
            <a:off x="7668344" y="284871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성인반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개발 부트캠프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과학 과정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사이버 보안 워크숍 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F40F85-F514-BDAB-AB5A-1D2799082CC0}"/>
              </a:ext>
            </a:extLst>
          </p:cNvPr>
          <p:cNvSpPr/>
          <p:nvPr/>
        </p:nvSpPr>
        <p:spPr>
          <a:xfrm>
            <a:off x="442798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기업교육파트너십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 개발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IT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 또는 디지털 마케팅과 같은 분야의 맞춤형 워크샵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EB9F96-BACD-9242-A98D-A8C9B18213AA}"/>
              </a:ext>
            </a:extLst>
          </p:cNvPr>
          <p:cNvSpPr/>
          <p:nvPr/>
        </p:nvSpPr>
        <p:spPr>
          <a:xfrm>
            <a:off x="550810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지역사회 봉사활동 및 행사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월간 기술 강연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연례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해커톤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챌린지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업계 전문가 세션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5987D2-0AD1-B9EB-086D-B10774134BD8}"/>
              </a:ext>
            </a:extLst>
          </p:cNvPr>
          <p:cNvSpPr/>
          <p:nvPr/>
        </p:nvSpPr>
        <p:spPr>
          <a:xfrm>
            <a:off x="6588224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82078D-9A35-B9B4-7A64-16A84FD67F59}"/>
              </a:ext>
            </a:extLst>
          </p:cNvPr>
          <p:cNvSpPr/>
          <p:nvPr/>
        </p:nvSpPr>
        <p:spPr>
          <a:xfrm>
            <a:off x="7668345" y="4049500"/>
            <a:ext cx="1080119" cy="1197754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1E0251-1741-8A95-BE09-5724651CEFA3}"/>
              </a:ext>
            </a:extLst>
          </p:cNvPr>
          <p:cNvSpPr/>
          <p:nvPr/>
        </p:nvSpPr>
        <p:spPr>
          <a:xfrm>
            <a:off x="442798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91A82C-025B-9BF3-0E10-7A95B1FECE3F}"/>
              </a:ext>
            </a:extLst>
          </p:cNvPr>
          <p:cNvSpPr/>
          <p:nvPr/>
        </p:nvSpPr>
        <p:spPr>
          <a:xfrm>
            <a:off x="550810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C95847-EB9D-1891-5CB4-090321188C66}"/>
              </a:ext>
            </a:extLst>
          </p:cNvPr>
          <p:cNvSpPr/>
          <p:nvPr/>
        </p:nvSpPr>
        <p:spPr>
          <a:xfrm>
            <a:off x="658822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68073F-7588-2B44-7645-A4E78D936FF3}"/>
              </a:ext>
            </a:extLst>
          </p:cNvPr>
          <p:cNvSpPr/>
          <p:nvPr/>
        </p:nvSpPr>
        <p:spPr>
          <a:xfrm>
            <a:off x="7668344" y="5250290"/>
            <a:ext cx="1080119" cy="118298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0E4E3B-451A-35B3-AFEC-6BAFB515F13C}"/>
              </a:ext>
            </a:extLst>
          </p:cNvPr>
          <p:cNvSpPr/>
          <p:nvPr/>
        </p:nvSpPr>
        <p:spPr>
          <a:xfrm>
            <a:off x="1601464" y="2851568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D4B594-E8A3-DBDF-0311-7B0E285A315A}"/>
              </a:ext>
            </a:extLst>
          </p:cNvPr>
          <p:cNvSpPr/>
          <p:nvPr/>
        </p:nvSpPr>
        <p:spPr>
          <a:xfrm>
            <a:off x="1603072" y="3092353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AAE72C-2101-436E-5227-AFA853399FF1}"/>
              </a:ext>
            </a:extLst>
          </p:cNvPr>
          <p:cNvSpPr/>
          <p:nvPr/>
        </p:nvSpPr>
        <p:spPr>
          <a:xfrm>
            <a:off x="1603072" y="3330235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B3C749-DBA4-0792-BDCE-B62486A9976D}"/>
              </a:ext>
            </a:extLst>
          </p:cNvPr>
          <p:cNvSpPr/>
          <p:nvPr/>
        </p:nvSpPr>
        <p:spPr>
          <a:xfrm>
            <a:off x="1603072" y="3564640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FAD7C6-C21E-D241-1567-86A33208EF48}"/>
              </a:ext>
            </a:extLst>
          </p:cNvPr>
          <p:cNvSpPr/>
          <p:nvPr/>
        </p:nvSpPr>
        <p:spPr>
          <a:xfrm>
            <a:off x="1603072" y="3805617"/>
            <a:ext cx="2826034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기술탐구 프로그램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게임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로봇공학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 플랫폼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00DA06-7E85-788D-8BEF-4AA30021438A}"/>
              </a:ext>
            </a:extLst>
          </p:cNvPr>
          <p:cNvSpPr/>
          <p:nvPr/>
        </p:nvSpPr>
        <p:spPr>
          <a:xfrm>
            <a:off x="1602527" y="54794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의료 상담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9E0222-CA6B-022A-C805-78BF2655F4FC}"/>
              </a:ext>
            </a:extLst>
          </p:cNvPr>
          <p:cNvSpPr/>
          <p:nvPr/>
        </p:nvSpPr>
        <p:spPr>
          <a:xfrm>
            <a:off x="1602330" y="5714425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홈 건강 시스템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64E20-D420-869A-83C1-E21F58BC1BF8}"/>
              </a:ext>
            </a:extLst>
          </p:cNvPr>
          <p:cNvSpPr/>
          <p:nvPr/>
        </p:nvSpPr>
        <p:spPr>
          <a:xfrm>
            <a:off x="1602257" y="5954634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감성 지원 플랫폼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0C74BE-410E-4C63-FE07-06692BDDCA69}"/>
              </a:ext>
            </a:extLst>
          </p:cNvPr>
          <p:cNvSpPr/>
          <p:nvPr/>
        </p:nvSpPr>
        <p:spPr>
          <a:xfrm>
            <a:off x="1602330" y="6195108"/>
            <a:ext cx="282342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가상 커뮤니티 및 활동 센터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1BFC60-9FA7-27A5-F0F9-35DBC67B1733}"/>
              </a:ext>
            </a:extLst>
          </p:cNvPr>
          <p:cNvSpPr/>
          <p:nvPr/>
        </p:nvSpPr>
        <p:spPr>
          <a:xfrm>
            <a:off x="1602537" y="5239703"/>
            <a:ext cx="282839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상태 모니터링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중앙집중식 시스템과 동기화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간병인 의료전문인에게 이상 현상 통보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64993A-5FD6-80AC-1B67-7DF333671523}"/>
              </a:ext>
            </a:extLst>
          </p:cNvPr>
          <p:cNvSpPr/>
          <p:nvPr/>
        </p:nvSpPr>
        <p:spPr>
          <a:xfrm>
            <a:off x="1602375" y="4044157"/>
            <a:ext cx="2825079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초중학생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 부트캠프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6BDF6E3-E262-C53C-2970-3FD5995C0CC2}"/>
              </a:ext>
            </a:extLst>
          </p:cNvPr>
          <p:cNvSpPr/>
          <p:nvPr/>
        </p:nvSpPr>
        <p:spPr>
          <a:xfrm>
            <a:off x="1597651" y="4283856"/>
            <a:ext cx="2828597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고등학생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기술 프로그램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4E4CEE0-163A-6483-14F9-7AE8A4088EB6}"/>
              </a:ext>
            </a:extLst>
          </p:cNvPr>
          <p:cNvSpPr/>
          <p:nvPr/>
        </p:nvSpPr>
        <p:spPr>
          <a:xfrm>
            <a:off x="1602375" y="4523005"/>
            <a:ext cx="2826730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성인반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데이터분석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E88377-CDD1-3F5B-4A0C-F5A74F005D2A}"/>
              </a:ext>
            </a:extLst>
          </p:cNvPr>
          <p:cNvSpPr/>
          <p:nvPr/>
        </p:nvSpPr>
        <p:spPr>
          <a:xfrm>
            <a:off x="1603620" y="4763214"/>
            <a:ext cx="2831453" cy="23912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기업교육 파트너십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D0816C-CF1C-C99B-270D-3CD68A01B109}"/>
              </a:ext>
            </a:extLst>
          </p:cNvPr>
          <p:cNvSpPr/>
          <p:nvPr/>
        </p:nvSpPr>
        <p:spPr>
          <a:xfrm>
            <a:off x="1602963" y="4995275"/>
            <a:ext cx="2827892" cy="244905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지역사회 봉사활동 및 행사</a:t>
            </a:r>
          </a:p>
        </p:txBody>
      </p:sp>
    </p:spTree>
    <p:extLst>
      <p:ext uri="{BB962C8B-B14F-4D97-AF65-F5344CB8AC3E}">
        <p14:creationId xmlns:p14="http://schemas.microsoft.com/office/powerpoint/2010/main" val="287669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460432" y="6515819"/>
            <a:ext cx="360040" cy="253281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264696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2.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 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OKR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Picture 2" descr="OKR Goal Setting Template">
            <a:extLst>
              <a:ext uri="{FF2B5EF4-FFF2-40B4-BE49-F238E27FC236}">
                <a16:creationId xmlns:a16="http://schemas.microsoft.com/office/drawing/2014/main" id="{878971E8-1FC4-D6F5-4A85-1F7A46473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/>
          <a:stretch/>
        </p:blipFill>
        <p:spPr bwMode="auto">
          <a:xfrm>
            <a:off x="467544" y="1051074"/>
            <a:ext cx="7991475" cy="57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4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460432" y="6515819"/>
            <a:ext cx="360040" cy="253281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264696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내부 역량분석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3.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개인성장 보고서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725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6FC586-52E6-3076-BA52-5DFA4AA94D08}"/>
              </a:ext>
            </a:extLst>
          </p:cNvPr>
          <p:cNvSpPr/>
          <p:nvPr/>
        </p:nvSpPr>
        <p:spPr>
          <a:xfrm>
            <a:off x="0" y="0"/>
            <a:ext cx="37079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CD6C2-6CD9-FEF9-EA76-D4249361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905500"/>
            <a:ext cx="2857500" cy="9525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7C52B64-35C7-7803-063E-750B8184557A}"/>
              </a:ext>
            </a:extLst>
          </p:cNvPr>
          <p:cNvSpPr txBox="1">
            <a:spLocks/>
          </p:cNvSpPr>
          <p:nvPr/>
        </p:nvSpPr>
        <p:spPr>
          <a:xfrm>
            <a:off x="0" y="1268759"/>
            <a:ext cx="3707904" cy="118090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3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 </a:t>
            </a:r>
            <a:r>
              <a:rPr kumimoji="0" lang="ko-KR" altLang="en-US" sz="3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도서선정 및 </a:t>
            </a:r>
            <a:endParaRPr kumimoji="0" lang="en-US" altLang="ko-KR" sz="3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kumimoji="0" lang="ko-KR" altLang="en-US" sz="3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북토크</a:t>
            </a:r>
            <a:endParaRPr kumimoji="0" lang="en-US" altLang="ko-KR" sz="3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DF807-929C-EC03-F509-E11B557D8FAB}"/>
              </a:ext>
            </a:extLst>
          </p:cNvPr>
          <p:cNvSpPr txBox="1"/>
          <p:nvPr/>
        </p:nvSpPr>
        <p:spPr>
          <a:xfrm>
            <a:off x="4283968" y="2449669"/>
            <a:ext cx="2840572" cy="1120355"/>
          </a:xfrm>
          <a:prstGeom prst="rect">
            <a:avLst/>
          </a:prstGeom>
          <a:noFill/>
        </p:spPr>
        <p:txBody>
          <a:bodyPr wrap="none" lIns="108000" tIns="342000" rIns="0" bIns="36000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소피의 세계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교육의 목적과 난점</a:t>
            </a:r>
          </a:p>
        </p:txBody>
      </p:sp>
    </p:spTree>
    <p:extLst>
      <p:ext uri="{BB962C8B-B14F-4D97-AF65-F5344CB8AC3E}">
        <p14:creationId xmlns:p14="http://schemas.microsoft.com/office/powerpoint/2010/main" val="2979035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도서선정 및 북토크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203A6E-EBA2-B6EF-1229-3AE0ED53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3405361" cy="48106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22491A-D9C0-1B0C-65ED-5AF8EEFC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43" y="1484784"/>
            <a:ext cx="3405361" cy="48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1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6FC586-52E6-3076-BA52-5DFA4AA94D08}"/>
              </a:ext>
            </a:extLst>
          </p:cNvPr>
          <p:cNvSpPr/>
          <p:nvPr/>
        </p:nvSpPr>
        <p:spPr>
          <a:xfrm>
            <a:off x="0" y="0"/>
            <a:ext cx="37079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CD6C2-6CD9-FEF9-EA76-D4249361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905500"/>
            <a:ext cx="2857500" cy="9525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7C52B64-35C7-7803-063E-750B8184557A}"/>
              </a:ext>
            </a:extLst>
          </p:cNvPr>
          <p:cNvSpPr txBox="1">
            <a:spLocks/>
          </p:cNvSpPr>
          <p:nvPr/>
        </p:nvSpPr>
        <p:spPr>
          <a:xfrm>
            <a:off x="0" y="1268759"/>
            <a:ext cx="3707904" cy="118090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3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Ⅳ. </a:t>
            </a:r>
            <a:r>
              <a:rPr kumimoji="0" lang="ko-KR" altLang="en-US" sz="3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개인성장을 위한 학습계획</a:t>
            </a:r>
            <a:endParaRPr kumimoji="0" lang="en-US" altLang="ko-KR" sz="3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DF807-929C-EC03-F509-E11B557D8FAB}"/>
              </a:ext>
            </a:extLst>
          </p:cNvPr>
          <p:cNvSpPr txBox="1"/>
          <p:nvPr/>
        </p:nvSpPr>
        <p:spPr>
          <a:xfrm>
            <a:off x="4283968" y="2449669"/>
            <a:ext cx="1676792" cy="1120355"/>
          </a:xfrm>
          <a:prstGeom prst="rect">
            <a:avLst/>
          </a:prstGeom>
          <a:noFill/>
        </p:spPr>
        <p:txBody>
          <a:bodyPr wrap="none" lIns="108000" tIns="342000" rIns="0" bIns="36000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박재현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</a:t>
            </a: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조아라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11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Ⅳ. 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개인성장을 위한 학습 계획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97BA8-034C-E354-EAF7-B67685A6AC5A}"/>
              </a:ext>
            </a:extLst>
          </p:cNvPr>
          <p:cNvSpPr txBox="1"/>
          <p:nvPr/>
        </p:nvSpPr>
        <p:spPr>
          <a:xfrm>
            <a:off x="237456" y="1048299"/>
            <a:ext cx="8856984" cy="227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학습계획서 작성 및 제출</a:t>
            </a:r>
            <a:endParaRPr lang="en-US" altLang="ko-KR" sz="1600" b="1">
              <a:solidFill>
                <a:srgbClr val="2E2F3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</a:t>
            </a:r>
            <a:r>
              <a:rPr lang="en-US" altLang="ko-KR" sz="1600" b="1">
                <a:solidFill>
                  <a:srgbClr val="2E2F3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- 1</a:t>
            </a:r>
            <a:r>
              <a:rPr lang="ko-KR" altLang="en-US" sz="1600" b="1">
                <a:solidFill>
                  <a:srgbClr val="2E2F3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분량의 특강 준비</a:t>
            </a:r>
            <a:endParaRPr lang="en-US" altLang="ko-KR" sz="1600" b="1">
              <a:solidFill>
                <a:srgbClr val="2E2F3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600" b="1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>
                <a:solidFill>
                  <a:srgbClr val="2E2F3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1600" b="1">
                <a:solidFill>
                  <a:srgbClr val="2E2F3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박재현 선생님 가르쳐 주세요</a:t>
            </a:r>
            <a:r>
              <a:rPr lang="en-US" altLang="ko-KR" sz="1600" b="1">
                <a:solidFill>
                  <a:srgbClr val="2E2F3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1600" b="1">
              <a:solidFill>
                <a:srgbClr val="2E2F3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조아라 선생님 가르쳐 주세요</a:t>
            </a: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endParaRPr lang="en-US" altLang="ko-KR" sz="1200" b="0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62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5400600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</a:t>
            </a:r>
            <a:r>
              <a:rPr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주간업무보고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D6AFC3-893F-2C0E-1E93-B3592B3156DC}"/>
              </a:ext>
            </a:extLst>
          </p:cNvPr>
          <p:cNvSpPr/>
          <p:nvPr/>
        </p:nvSpPr>
        <p:spPr>
          <a:xfrm>
            <a:off x="0" y="1156978"/>
            <a:ext cx="9144000" cy="7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지난주 나는 무엇을 했나요미정</a:t>
            </a:r>
            <a:endParaRPr lang="ko-KR" altLang="en-US" sz="12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3915BEA-3B58-C474-6BF2-71F40396A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67004"/>
              </p:ext>
            </p:extLst>
          </p:nvPr>
        </p:nvGraphicFramePr>
        <p:xfrm>
          <a:off x="395536" y="2215578"/>
          <a:ext cx="8352930" cy="451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654970514"/>
                    </a:ext>
                  </a:extLst>
                </a:gridCol>
                <a:gridCol w="3500216">
                  <a:extLst>
                    <a:ext uri="{9D8B030D-6E8A-4147-A177-3AD203B41FA5}">
                      <a16:colId xmlns:a16="http://schemas.microsoft.com/office/drawing/2014/main" val="2460249650"/>
                    </a:ext>
                  </a:extLst>
                </a:gridCol>
                <a:gridCol w="3268538">
                  <a:extLst>
                    <a:ext uri="{9D8B030D-6E8A-4147-A177-3AD203B41FA5}">
                      <a16:colId xmlns:a16="http://schemas.microsoft.com/office/drawing/2014/main" val="620603367"/>
                    </a:ext>
                  </a:extLst>
                </a:gridCol>
              </a:tblGrid>
              <a:tr h="53266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박재현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조아라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41360"/>
                  </a:ext>
                </a:extLst>
              </a:tr>
              <a:tr h="796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주로 하였던 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일을 적어봅시다</a:t>
                      </a:r>
                      <a:r>
                        <a:rPr lang="en-US" altLang="ko-KR" sz="1000" b="1"/>
                        <a:t>.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56107"/>
                  </a:ext>
                </a:extLst>
              </a:tr>
              <a:tr h="796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어떤 목적을 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가지고 했는지 적어봅시다</a:t>
                      </a:r>
                      <a:r>
                        <a:rPr lang="en-US" altLang="ko-KR" sz="1000" b="1"/>
                        <a:t>. </a:t>
                      </a: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28652"/>
                  </a:ext>
                </a:extLst>
              </a:tr>
              <a:tr h="796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이번주 업무의 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성과는 무엇인가요미정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296589"/>
                  </a:ext>
                </a:extLst>
              </a:tr>
              <a:tr h="796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이번주 업무에서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아쉬웠던 점은 무엇인가요미정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066840"/>
                  </a:ext>
                </a:extLst>
              </a:tr>
              <a:tr h="796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이번주 결과를 바탕으로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다음주 계획의 핵심 전략은미정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96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5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5400600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kumimoji="0"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향후 업무 진행 방향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7ED2E7-1417-D2F4-3B35-AFE2BD633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9"/>
          <a:stretch/>
        </p:blipFill>
        <p:spPr>
          <a:xfrm>
            <a:off x="107505" y="1484784"/>
            <a:ext cx="4820200" cy="43924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6C1E55-3193-EF6D-5227-7298C0E93D1F}"/>
              </a:ext>
            </a:extLst>
          </p:cNvPr>
          <p:cNvSpPr/>
          <p:nvPr/>
        </p:nvSpPr>
        <p:spPr>
          <a:xfrm>
            <a:off x="5076057" y="2204864"/>
            <a:ext cx="3960440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50" algn="ctr">
              <a:lnSpc>
                <a:spcPct val="150000"/>
              </a:lnSpc>
            </a:pPr>
            <a:r>
              <a:rPr lang="en-US" altLang="ko-KR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&lt;12</a:t>
            </a:r>
            <a:r>
              <a:rPr lang="ko-KR" altLang="en-US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월</a:t>
            </a:r>
            <a:r>
              <a:rPr lang="en-US" altLang="ko-KR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-2</a:t>
            </a:r>
            <a:r>
              <a:rPr lang="ko-KR" altLang="en-US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월</a:t>
            </a:r>
            <a:r>
              <a:rPr lang="en-US" altLang="ko-KR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ko-KR" altLang="en-US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방학중</a:t>
            </a:r>
            <a:r>
              <a:rPr lang="en-US" altLang="ko-KR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&gt;</a:t>
            </a:r>
          </a:p>
          <a:p>
            <a:pPr marL="63450" algn="ctr">
              <a:lnSpc>
                <a:spcPct val="150000"/>
              </a:lnSpc>
            </a:pPr>
            <a:endParaRPr lang="en-US" altLang="ko-KR" sz="1200" b="1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63450">
              <a:lnSpc>
                <a:spcPct val="150000"/>
              </a:lnSpc>
            </a:pP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 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매주 토요일 </a:t>
            </a: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13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시</a:t>
            </a: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-17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시 주간 업무 회의</a:t>
            </a:r>
            <a:endParaRPr lang="en-US" altLang="ko-KR" sz="1200" b="1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63450">
              <a:lnSpc>
                <a:spcPct val="150000"/>
              </a:lnSpc>
            </a:pP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- 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이번주 업무보고</a:t>
            </a: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다음주 업무계획</a:t>
            </a: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팀 및 회사 발전 방안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5A5C1F-CAC6-4E4A-F37B-CC9DB35A7472}"/>
              </a:ext>
            </a:extLst>
          </p:cNvPr>
          <p:cNvSpPr/>
          <p:nvPr/>
        </p:nvSpPr>
        <p:spPr>
          <a:xfrm>
            <a:off x="5076055" y="4003090"/>
            <a:ext cx="3960440" cy="1802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50" algn="ctr">
              <a:lnSpc>
                <a:spcPct val="150000"/>
              </a:lnSpc>
            </a:pPr>
            <a:r>
              <a:rPr lang="en-US" altLang="ko-KR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&lt;</a:t>
            </a:r>
            <a:r>
              <a:rPr lang="ko-KR" altLang="en-US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학기중</a:t>
            </a:r>
            <a:r>
              <a:rPr lang="en-US" altLang="ko-KR" sz="16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&gt;</a:t>
            </a:r>
          </a:p>
          <a:p>
            <a:pPr marL="63450" algn="ctr">
              <a:lnSpc>
                <a:spcPct val="150000"/>
              </a:lnSpc>
            </a:pPr>
            <a:endParaRPr lang="en-US" altLang="ko-KR" sz="1200" b="1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63450">
              <a:lnSpc>
                <a:spcPct val="150000"/>
              </a:lnSpc>
            </a:pP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</a:t>
            </a: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 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주중 </a:t>
            </a: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일 주간 업무 회의</a:t>
            </a:r>
            <a:endParaRPr lang="en-US" altLang="ko-KR" sz="1200" b="1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63450">
              <a:lnSpc>
                <a:spcPct val="150000"/>
              </a:lnSpc>
            </a:pP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- 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팀 프로젝트 진행 정도</a:t>
            </a:r>
            <a:endParaRPr lang="en-US" altLang="ko-KR" sz="1200" b="1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L="63450">
              <a:lnSpc>
                <a:spcPct val="150000"/>
              </a:lnSpc>
            </a:pPr>
            <a:r>
              <a:rPr lang="en-US" altLang="ko-KR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  - </a:t>
            </a:r>
            <a:r>
              <a:rPr lang="ko-KR" altLang="en-US" sz="1200" b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개인별 학업 확인</a:t>
            </a:r>
          </a:p>
        </p:txBody>
      </p:sp>
    </p:spTree>
    <p:extLst>
      <p:ext uri="{BB962C8B-B14F-4D97-AF65-F5344CB8AC3E}">
        <p14:creationId xmlns:p14="http://schemas.microsoft.com/office/powerpoint/2010/main" val="364510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5400600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kumimoji="0"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향후 업무 진행 방향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5E3F933-266C-B1D4-377C-4BBB046B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88036"/>
              </p:ext>
            </p:extLst>
          </p:nvPr>
        </p:nvGraphicFramePr>
        <p:xfrm>
          <a:off x="88057" y="1139195"/>
          <a:ext cx="8928993" cy="5606316"/>
        </p:xfrm>
        <a:graphic>
          <a:graphicData uri="http://schemas.openxmlformats.org/drawingml/2006/table">
            <a:tbl>
              <a:tblPr firstRow="1" bandRow="1"/>
              <a:tblGrid>
                <a:gridCol w="887098">
                  <a:extLst>
                    <a:ext uri="{9D8B030D-6E8A-4147-A177-3AD203B41FA5}">
                      <a16:colId xmlns:a16="http://schemas.microsoft.com/office/drawing/2014/main" val="1032131135"/>
                    </a:ext>
                  </a:extLst>
                </a:gridCol>
                <a:gridCol w="1069752">
                  <a:extLst>
                    <a:ext uri="{9D8B030D-6E8A-4147-A177-3AD203B41FA5}">
                      <a16:colId xmlns:a16="http://schemas.microsoft.com/office/drawing/2014/main" val="1956522221"/>
                    </a:ext>
                  </a:extLst>
                </a:gridCol>
                <a:gridCol w="2304467">
                  <a:extLst>
                    <a:ext uri="{9D8B030D-6E8A-4147-A177-3AD203B41FA5}">
                      <a16:colId xmlns:a16="http://schemas.microsoft.com/office/drawing/2014/main" val="2447952856"/>
                    </a:ext>
                  </a:extLst>
                </a:gridCol>
                <a:gridCol w="2333838">
                  <a:extLst>
                    <a:ext uri="{9D8B030D-6E8A-4147-A177-3AD203B41FA5}">
                      <a16:colId xmlns:a16="http://schemas.microsoft.com/office/drawing/2014/main" val="828057345"/>
                    </a:ext>
                  </a:extLst>
                </a:gridCol>
                <a:gridCol w="2333838">
                  <a:extLst>
                    <a:ext uri="{9D8B030D-6E8A-4147-A177-3AD203B41FA5}">
                      <a16:colId xmlns:a16="http://schemas.microsoft.com/office/drawing/2014/main" val="380357075"/>
                    </a:ext>
                  </a:extLst>
                </a:gridCol>
              </a:tblGrid>
              <a:tr h="4959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구성원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주요업무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2024</a:t>
                      </a:r>
                      <a:r>
                        <a:rPr lang="ko-KR" altLang="en-US" sz="16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상반기 우선 업무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37206"/>
                  </a:ext>
                </a:extLst>
              </a:tr>
              <a:tr h="100006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kern="1200" spc="-150" dirty="0" err="1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홍광표</a:t>
                      </a:r>
                      <a:endParaRPr lang="ko-KR" altLang="en-US" sz="1400" b="1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R&amp;D</a:t>
                      </a:r>
                      <a:endParaRPr lang="ko-KR" altLang="en-US" sz="1400" b="1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업무총괄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신교수법 개발 및 연수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각종 교육 연구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학술 및 컨퍼런스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신규 아이디어 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강사 양성 아카데미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150" dirty="0" err="1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퍼실리테이션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코스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WP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중장기 발전전략 연계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 err="1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이영달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교수님 자료 연계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64909"/>
                  </a:ext>
                </a:extLst>
              </a:tr>
              <a:tr h="1181898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400" b="1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교육기획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교직원 </a:t>
                      </a:r>
                      <a:r>
                        <a:rPr lang="ko-KR" altLang="en-US" sz="1200" kern="1200" spc="-150" dirty="0" err="1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아카데미아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예비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신규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재직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자기혁신 프로그램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조직혁신 프로그램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신교수법 개발 및 연수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교재개발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교과별 미래형 콘텐츠 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자기사명서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A101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프로그램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사내 연수 프로그램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(WP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아카데미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코칭 프로그램 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이종화 연계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진로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진학 프로그램 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정동환 소장 연계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11404"/>
                  </a:ext>
                </a:extLst>
              </a:tr>
              <a:tr h="955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조아라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신산업마케팅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차세대 교육 상품 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차세대 신사업 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혁신적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차세대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마케팅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기업 및 상품 브랜딩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대학원 과정 홍보 마케팅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Educational Environment </a:t>
                      </a:r>
                      <a:endParaRPr lang="ko-KR" altLang="en-US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98753"/>
                  </a:ext>
                </a:extLst>
              </a:tr>
              <a:tr h="10000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박재현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IT-DX</a:t>
                      </a:r>
                      <a:endParaRPr lang="ko-KR" altLang="en-US" sz="1400" b="1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IT-DX 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교육기획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관련 콘텐츠 설계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콘텐츠 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IT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인력 양성 사업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IT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교육 프로그램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WP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시스템 구조도 파악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WP AI 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시스템 개념도 완성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차세대 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WP landing page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부트캠프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프로그램 개발 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김종덕 교수님 연계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부트캠프  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150" dirty="0" err="1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이도훈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교수님 연계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48604"/>
                  </a:ext>
                </a:extLst>
              </a:tr>
              <a:tr h="9550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kern="1200" spc="-15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미정</a:t>
                      </a:r>
                      <a:endParaRPr lang="ko-KR" altLang="en-US" sz="1400" b="1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경영혁신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행정지원시스템 개혁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승진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전직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 성과지표 개발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센터간 연계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기타 프로그램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부트캠프</a:t>
                      </a:r>
                      <a:endParaRPr lang="en-US" altLang="ko-KR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성과평가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(KPI &amp; OKR)</a:t>
                      </a:r>
                      <a:endParaRPr lang="ko-KR" altLang="en-US" sz="1200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고용노동부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중소기업벤처부</a:t>
                      </a:r>
                      <a:r>
                        <a:rPr lang="en-US" altLang="ko-KR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교육부 등 연계</a:t>
                      </a:r>
                    </a:p>
                  </a:txBody>
                  <a:tcPr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9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3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5400600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kumimoji="0"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향후 업무 진행 방향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2837C7-4B45-E386-C00C-A084FEE7B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40591"/>
              </p:ext>
            </p:extLst>
          </p:nvPr>
        </p:nvGraphicFramePr>
        <p:xfrm>
          <a:off x="406358" y="1031621"/>
          <a:ext cx="8126082" cy="5691672"/>
        </p:xfrm>
        <a:graphic>
          <a:graphicData uri="http://schemas.openxmlformats.org/drawingml/2006/table">
            <a:tbl>
              <a:tblPr firstRow="1" bandRow="1"/>
              <a:tblGrid>
                <a:gridCol w="461394">
                  <a:extLst>
                    <a:ext uri="{9D8B030D-6E8A-4147-A177-3AD203B41FA5}">
                      <a16:colId xmlns:a16="http://schemas.microsoft.com/office/drawing/2014/main" val="2524600551"/>
                    </a:ext>
                  </a:extLst>
                </a:gridCol>
                <a:gridCol w="854847">
                  <a:extLst>
                    <a:ext uri="{9D8B030D-6E8A-4147-A177-3AD203B41FA5}">
                      <a16:colId xmlns:a16="http://schemas.microsoft.com/office/drawing/2014/main" val="139096276"/>
                    </a:ext>
                  </a:extLst>
                </a:gridCol>
                <a:gridCol w="2269947">
                  <a:extLst>
                    <a:ext uri="{9D8B030D-6E8A-4147-A177-3AD203B41FA5}">
                      <a16:colId xmlns:a16="http://schemas.microsoft.com/office/drawing/2014/main" val="4179593211"/>
                    </a:ext>
                  </a:extLst>
                </a:gridCol>
                <a:gridCol w="2269947">
                  <a:extLst>
                    <a:ext uri="{9D8B030D-6E8A-4147-A177-3AD203B41FA5}">
                      <a16:colId xmlns:a16="http://schemas.microsoft.com/office/drawing/2014/main" val="1781088698"/>
                    </a:ext>
                  </a:extLst>
                </a:gridCol>
                <a:gridCol w="2269947">
                  <a:extLst>
                    <a:ext uri="{9D8B030D-6E8A-4147-A177-3AD203B41FA5}">
                      <a16:colId xmlns:a16="http://schemas.microsoft.com/office/drawing/2014/main" val="3359600877"/>
                    </a:ext>
                  </a:extLst>
                </a:gridCol>
              </a:tblGrid>
              <a:tr h="5783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월</a:t>
                      </a:r>
                      <a:endParaRPr lang="en-US" altLang="ko-KR" sz="1400" b="1" kern="1200" spc="-150" dirty="0">
                        <a:gradFill>
                          <a:gsLst>
                            <a:gs pos="100000">
                              <a:prstClr val="black">
                                <a:lumMod val="75000"/>
                                <a:lumOff val="25000"/>
                              </a:prstClr>
                            </a:gs>
                            <a:gs pos="100000">
                              <a:srgbClr val="4F81BD">
                                <a:tint val="23500"/>
                                <a:satMod val="160000"/>
                              </a:srgbClr>
                            </a:gs>
                          </a:gsLst>
                          <a:lin ang="5400000" scaled="0"/>
                        </a:gradFill>
                        <a:latin typeface="NanumBarunGothicOTF" panose="02020603020101020101" pitchFamily="18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주                                               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spc="-150" dirty="0">
                          <a:gradFill>
                            <a:gsLst>
                              <a:gs pos="100000">
                                <a:prstClr val="black">
                                  <a:lumMod val="75000"/>
                                  <a:lumOff val="25000"/>
                                </a:prstClr>
                              </a:gs>
                              <a:gs pos="100000">
                                <a:srgbClr val="4F81BD">
                                  <a:tint val="23500"/>
                                  <a:satMod val="160000"/>
                                </a:srgbClr>
                              </a:gs>
                            </a:gsLst>
                            <a:lin ang="5400000" scaled="0"/>
                          </a:gradFill>
                          <a:latin typeface="NanumBarunGothicOTF" panose="02020603020101020101" pitchFamily="18" charset="-127"/>
                          <a:ea typeface="나눔스퀘어 ExtraBold" panose="020B0600000101010101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49348"/>
                  </a:ext>
                </a:extLst>
              </a:tr>
              <a:tr h="319582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홍광표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WP </a:t>
                      </a:r>
                      <a:r>
                        <a:rPr lang="ko-KR" altLang="en-US" sz="1000" dirty="0"/>
                        <a:t>아카데미 개발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A101 </a:t>
                      </a:r>
                      <a:r>
                        <a:rPr lang="ko-KR" altLang="en-US" sz="1000" dirty="0"/>
                        <a:t>프로그램 파악 및 발표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자기사명서 피드백 전략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908982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조아라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기업 브랜딩 전략 개발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/>
                        <a:t>센터별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EE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랜딩 페이지 및 </a:t>
                      </a:r>
                      <a:r>
                        <a:rPr lang="en-US" altLang="ko-KR" sz="1000" dirty="0"/>
                        <a:t>WPAI </a:t>
                      </a:r>
                      <a:r>
                        <a:rPr lang="ko-KR" altLang="en-US" sz="1000" dirty="0"/>
                        <a:t>마케팅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056325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박재현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현재 시스템 구조도 파악 발표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WPAI </a:t>
                      </a:r>
                      <a:r>
                        <a:rPr lang="ko-KR" altLang="en-US" sz="1000" dirty="0"/>
                        <a:t>구조도 파악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/>
                        <a:t>인적성</a:t>
                      </a:r>
                      <a:r>
                        <a:rPr lang="ko-KR" altLang="en-US" sz="1000" dirty="0"/>
                        <a:t> 검사 프로그램 개발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590009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미정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초안 설계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행정 셋업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시작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311469"/>
                  </a:ext>
                </a:extLst>
              </a:tr>
              <a:tr h="319582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홍광표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WP </a:t>
                      </a:r>
                      <a:r>
                        <a:rPr lang="ko-KR" altLang="en-US" sz="1000" dirty="0"/>
                        <a:t>아카데미 개발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A101 </a:t>
                      </a:r>
                      <a:r>
                        <a:rPr lang="ko-KR" altLang="en-US" sz="1000" dirty="0"/>
                        <a:t>프로그램 초안 개발 발표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자기사명서 </a:t>
                      </a:r>
                      <a:r>
                        <a:rPr lang="ko-KR" altLang="en-US" sz="1000" dirty="0" err="1"/>
                        <a:t>빌드업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207328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조아라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기업 브랜딩 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/>
                        <a:t>센터별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EE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랜딩 페이 및 </a:t>
                      </a:r>
                      <a:r>
                        <a:rPr lang="en-US" altLang="ko-KR" sz="1000" dirty="0"/>
                        <a:t>WPAI </a:t>
                      </a:r>
                      <a:r>
                        <a:rPr lang="ko-KR" altLang="en-US" sz="1000" dirty="0"/>
                        <a:t>마케팅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891677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박재현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현재 시스템 개선방안 발표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적응형 학습 파악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인적성</a:t>
                      </a:r>
                      <a:r>
                        <a:rPr lang="ko-KR" altLang="en-US" sz="1000" dirty="0"/>
                        <a:t> 검사 프로그램 개발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147477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미정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수정 보완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수강생 모집 공고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운영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68310"/>
                  </a:ext>
                </a:extLst>
              </a:tr>
              <a:tr h="319582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홍광표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WP </a:t>
                      </a:r>
                      <a:r>
                        <a:rPr lang="ko-KR" altLang="en-US" sz="1000" dirty="0"/>
                        <a:t>아카데미 수정 보완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A101 </a:t>
                      </a:r>
                      <a:r>
                        <a:rPr lang="ko-KR" altLang="en-US" sz="1000" dirty="0"/>
                        <a:t>프로그램 수정안 발표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자기사명서 </a:t>
                      </a:r>
                      <a:r>
                        <a:rPr lang="ko-KR" altLang="en-US" sz="1000" dirty="0" err="1"/>
                        <a:t>빌드업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79174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조아라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기업 브랜딩 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/>
                        <a:t>신사옥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EE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랜딩 페이지 및 </a:t>
                      </a:r>
                      <a:r>
                        <a:rPr lang="en-US" altLang="ko-KR" sz="1000" dirty="0"/>
                        <a:t>WPAI </a:t>
                      </a:r>
                      <a:r>
                        <a:rPr lang="ko-KR" altLang="en-US" sz="1000" dirty="0"/>
                        <a:t>마케팅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27927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박재현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랜딩 페이지 설계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WPAI mock-up </a:t>
                      </a:r>
                      <a:r>
                        <a:rPr lang="ko-KR" altLang="en-US" sz="1000" dirty="0"/>
                        <a:t>발표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인적성</a:t>
                      </a:r>
                      <a:r>
                        <a:rPr lang="ko-KR" altLang="en-US" sz="1000" dirty="0"/>
                        <a:t> 검사 프로그램 개발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541624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미정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수정 보완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모집 정리 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운영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133916"/>
                  </a:ext>
                </a:extLst>
              </a:tr>
              <a:tr h="319582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홍광표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WP </a:t>
                      </a:r>
                      <a:r>
                        <a:rPr lang="ko-KR" altLang="en-US" sz="1000" dirty="0"/>
                        <a:t>아카데미 완료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A101 </a:t>
                      </a:r>
                      <a:r>
                        <a:rPr lang="ko-KR" altLang="en-US" sz="1000" dirty="0"/>
                        <a:t>프로그램 완성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자기사명서 </a:t>
                      </a:r>
                      <a:r>
                        <a:rPr lang="en-US" altLang="ko-KR" sz="1000" dirty="0"/>
                        <a:t>ver.2 </a:t>
                      </a:r>
                      <a:r>
                        <a:rPr lang="en-US" altLang="ko-KR" sz="1000" dirty="0" err="1"/>
                        <a:t>wlsgod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07736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조아라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/>
                        <a:t>센터별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EE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/>
                        <a:t>신사옥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EE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랜딩 페이지 및 </a:t>
                      </a:r>
                      <a:r>
                        <a:rPr lang="en-US" altLang="ko-KR" sz="1000" dirty="0"/>
                        <a:t>WPAI </a:t>
                      </a:r>
                      <a:r>
                        <a:rPr lang="ko-KR" altLang="en-US" sz="1000" dirty="0"/>
                        <a:t>마케팅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659163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/>
                        <a:t>박재현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랜딩 페이지 발표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수정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WPAI </a:t>
                      </a:r>
                      <a:r>
                        <a:rPr lang="ko-KR" altLang="en-US" sz="1000" dirty="0"/>
                        <a:t>설계도 발표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인적성</a:t>
                      </a:r>
                      <a:r>
                        <a:rPr lang="ko-KR" altLang="en-US" sz="1000" dirty="0"/>
                        <a:t> 검사 프로그램 개발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400833"/>
                  </a:ext>
                </a:extLst>
              </a:tr>
              <a:tr h="319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/>
                        <a:t>미정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개발 완료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프로그램 준비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/>
                        <a:t>강사 아카데미 과정 운영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7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33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5400600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kumimoji="0"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향후 업무 진행 방향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B5A45F-47AE-B882-3E72-8BBC0654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74003"/>
              </p:ext>
            </p:extLst>
          </p:nvPr>
        </p:nvGraphicFramePr>
        <p:xfrm>
          <a:off x="179513" y="1115941"/>
          <a:ext cx="8712968" cy="5481412"/>
        </p:xfrm>
        <a:graphic>
          <a:graphicData uri="http://schemas.openxmlformats.org/drawingml/2006/table">
            <a:tbl>
              <a:tblPr firstRow="1" bandRow="1"/>
              <a:tblGrid>
                <a:gridCol w="469599">
                  <a:extLst>
                    <a:ext uri="{9D8B030D-6E8A-4147-A177-3AD203B41FA5}">
                      <a16:colId xmlns:a16="http://schemas.microsoft.com/office/drawing/2014/main" val="3779708946"/>
                    </a:ext>
                  </a:extLst>
                </a:gridCol>
                <a:gridCol w="1940688">
                  <a:extLst>
                    <a:ext uri="{9D8B030D-6E8A-4147-A177-3AD203B41FA5}">
                      <a16:colId xmlns:a16="http://schemas.microsoft.com/office/drawing/2014/main" val="3267717503"/>
                    </a:ext>
                  </a:extLst>
                </a:gridCol>
                <a:gridCol w="1940688">
                  <a:extLst>
                    <a:ext uri="{9D8B030D-6E8A-4147-A177-3AD203B41FA5}">
                      <a16:colId xmlns:a16="http://schemas.microsoft.com/office/drawing/2014/main" val="278377194"/>
                    </a:ext>
                  </a:extLst>
                </a:gridCol>
                <a:gridCol w="471993">
                  <a:extLst>
                    <a:ext uri="{9D8B030D-6E8A-4147-A177-3AD203B41FA5}">
                      <a16:colId xmlns:a16="http://schemas.microsoft.com/office/drawing/2014/main" val="531811087"/>
                    </a:ext>
                  </a:extLst>
                </a:gridCol>
                <a:gridCol w="1945000">
                  <a:extLst>
                    <a:ext uri="{9D8B030D-6E8A-4147-A177-3AD203B41FA5}">
                      <a16:colId xmlns:a16="http://schemas.microsoft.com/office/drawing/2014/main" val="1643332028"/>
                    </a:ext>
                  </a:extLst>
                </a:gridCol>
                <a:gridCol w="1945000">
                  <a:extLst>
                    <a:ext uri="{9D8B030D-6E8A-4147-A177-3AD203B41FA5}">
                      <a16:colId xmlns:a16="http://schemas.microsoft.com/office/drawing/2014/main" val="2230171216"/>
                    </a:ext>
                  </a:extLst>
                </a:gridCol>
              </a:tblGrid>
              <a:tr h="4478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대학원 과정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부트캠프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대학원 과정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부트캠프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26845"/>
                  </a:ext>
                </a:extLst>
              </a:tr>
              <a:tr h="6981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차년도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학기 대학원 입시</a:t>
                      </a:r>
                      <a:endParaRPr lang="en-US" altLang="ko-KR" sz="1000" kern="120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학기 부트캠프 시작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시작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학기 대학원 입시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시작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154486"/>
                  </a:ext>
                </a:extLst>
              </a:tr>
              <a:tr h="6981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사내연수 지속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사내연수 지속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90346"/>
                  </a:ext>
                </a:extLst>
              </a:tr>
              <a:tr h="7886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대학원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학기 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임용카페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대학 홈페이지 등 공고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-108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모집 공고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대학원 </a:t>
                      </a: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학기 시작</a:t>
                      </a:r>
                      <a:endParaRPr lang="en-US" altLang="ko-KR" sz="1000" kern="120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-1080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임용카페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대학 홈페이지 등 공고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모집 공고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760991"/>
                  </a:ext>
                </a:extLst>
              </a:tr>
              <a:tr h="10300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대학원 입시 지원자 모집 공고 및 선발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프로그램 수정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보완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-1080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대상자 선발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학기 대학원 입시 지원자 모집 공고 및 선발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프로그램 수정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보완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-1080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대상자 선발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230283"/>
                  </a:ext>
                </a:extLst>
              </a:tr>
              <a:tr h="10300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신규직원 오리엔테이션 및 인턴 근무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대학원 지원 가능 여부 자체 선발 시험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학기 신규직원 오리엔테이션 및 인턴 근무</a:t>
                      </a:r>
                      <a:endParaRPr lang="en-US" altLang="ko-KR" sz="1000" kern="120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대학원 지원 가능 여부 자체 선발 시험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강사 구인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640172"/>
                  </a:ext>
                </a:extLst>
              </a:tr>
              <a:tr h="7886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부산대 사전 인사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원서 접수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종료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신규 인력 채용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sz="11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부산대 사전인사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-10800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차년도 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대학원 원서 접수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학기 부트캠프 종료</a:t>
                      </a:r>
                      <a:endParaRPr lang="en-US" altLang="ko-KR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-1080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신규 인력 채용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098728"/>
                  </a:ext>
                </a:extLst>
              </a:tr>
            </a:tbl>
          </a:graphicData>
        </a:graphic>
      </p:graphicFrame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3A9F453B-2065-5524-2B4B-2109C712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0638" y="6604719"/>
            <a:ext cx="2133600" cy="253281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6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22019-F736-4D9C-93D4-E160816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696744" cy="548680"/>
          </a:xfrm>
        </p:spPr>
        <p:txBody>
          <a:bodyPr/>
          <a:lstStyle/>
          <a:p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Ⅰ. 12</a:t>
            </a:r>
            <a:r>
              <a:rPr kumimoji="0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업무</a:t>
            </a:r>
            <a:r>
              <a:rPr kumimoji="0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kumimoji="0" lang="en-US" altLang="ko-KR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3. 12</a:t>
            </a:r>
            <a:r>
              <a:rPr lang="ko-KR" altLang="en-US" sz="200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목표 설정</a:t>
            </a:r>
            <a:endParaRPr kumimoji="0" lang="en-US" altLang="ko-KR" sz="200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BF0926BB-5C6C-F5D8-1E92-21AB7CBEE465}"/>
              </a:ext>
            </a:extLst>
          </p:cNvPr>
          <p:cNvSpPr txBox="1">
            <a:spLocks/>
          </p:cNvSpPr>
          <p:nvPr/>
        </p:nvSpPr>
        <p:spPr>
          <a:xfrm>
            <a:off x="8748464" y="6515819"/>
            <a:ext cx="360040" cy="25328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8CFC5-032E-59F6-66B7-B6BB6AF7F06F}"/>
              </a:ext>
            </a:extLst>
          </p:cNvPr>
          <p:cNvSpPr txBox="1"/>
          <p:nvPr/>
        </p:nvSpPr>
        <p:spPr>
          <a:xfrm>
            <a:off x="237456" y="1048299"/>
            <a:ext cx="8856984" cy="559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목표 </a:t>
            </a: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1: </a:t>
            </a: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 기술 통합 강화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핵심 성과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1: [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특정 날짜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]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까지 첨단 교육 기술을 통합한 새로운 온라인 강좌 모듈을 개발합니다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2: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학기말까지 새로 통합된 교육 기술 도구를 효과적으로 사용하도록 학생들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100%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교육합니다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핵심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3: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설문 조사 및 평가를 통해 이전 학기 대비 학생 참여도 및 학습 성과가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20%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증가한 것으로 측정합니다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b="0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목표 </a:t>
            </a: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2: </a:t>
            </a: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 분야의 연구 및 혁신</a:t>
            </a:r>
            <a:endParaRPr lang="ko-KR" altLang="en-US" sz="1600" b="0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1: [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특정 날짜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]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까지 평판이 좋은 저널에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교육에 미치는 영향에 관한 연구 논문을 게재합니다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2: [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특정 날짜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]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까지 최소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명이 참석하는 교육의 디지털 혁신에 관한 가상 심포지엄을 개최합니다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핵심성과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3: ICT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교육 관련 공동연구 프로젝트를 위해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이상의 국제 교육기관과 협력한다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50" b="1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목표 </a:t>
            </a: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3: </a:t>
            </a: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지속적인 전문성 개발</a:t>
            </a:r>
            <a:endParaRPr lang="ko-KR" altLang="en-US" sz="1600" b="0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핵심결과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1: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내년까지 인공지능 및 교육기술 관련 국제회의나 워크숍을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 이상 참석한다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2: [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특정 날짜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]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까지 내 기술을 향상시키기 위해 관련 기술 또는 프로그래밍 주제에 대한 온라인 강좌에 등록하세요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3: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국내 또는 국제 교육 컨퍼런스에서 디지털 혁신과 그것이 교육에 미치는 영향에 대한 프레젠테이션 또는 강의를 제공합니다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050" b="1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목표 </a:t>
            </a:r>
            <a:r>
              <a:rPr lang="en-US" altLang="ko-KR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4: </a:t>
            </a:r>
            <a:r>
              <a:rPr lang="ko-KR" altLang="en-US" sz="1600" b="1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변화하는 교육 동향에 대한 최신 정보를 얻으세요</a:t>
            </a:r>
            <a:endParaRPr lang="ko-KR" altLang="en-US" sz="1600" b="0" i="0">
              <a:solidFill>
                <a:srgbClr val="2E2F30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1: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 기술 및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관련된 유명 저널이나 블로그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개를 구독하고 정기적으로 읽습니다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2: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교육 및 기술의 최신 동향에 초점을 맞춘 전문 협회가 주최하는 월별 회의 또는 웹 세미나에 참석하십시오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결과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3: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선별된 교육 기술 및 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리소스 목록을 유지하고 이를 동료 및 학생과 공유합니다</a:t>
            </a:r>
            <a:r>
              <a:rPr lang="en-US" altLang="ko-KR" sz="1200" b="0" i="0">
                <a:solidFill>
                  <a:srgbClr val="2E2F3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18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9608</TotalTime>
  <Words>4853</Words>
  <Application>Microsoft Office PowerPoint</Application>
  <PresentationFormat>화면 슬라이드 쇼(4:3)</PresentationFormat>
  <Paragraphs>855</Paragraphs>
  <Slides>36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50" baseType="lpstr">
      <vt:lpstr>HY견고딕</vt:lpstr>
      <vt:lpstr>NanumBarunGothicOTF</vt:lpstr>
      <vt:lpstr>나눔스퀘어</vt:lpstr>
      <vt:lpstr>나눔스퀘어 Bold</vt:lpstr>
      <vt:lpstr>나눔스퀘어 네오 Bold</vt:lpstr>
      <vt:lpstr>나눔스퀘어_ac ExtraBold</vt:lpstr>
      <vt:lpstr>나눔스퀘어OTF</vt:lpstr>
      <vt:lpstr>나눔스퀘어OTF_ac ExtraBold</vt:lpstr>
      <vt:lpstr>나눔스퀘어라운드 ExtraBold</vt:lpstr>
      <vt:lpstr>나눔스퀘어라운드OTF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Ⅰ. 12월 업무&gt; 1. 주간업무보고</vt:lpstr>
      <vt:lpstr>Ⅰ. 12월 업무&gt; 2. 향후 업무 진행 방향</vt:lpstr>
      <vt:lpstr>Ⅰ. 12월 업무&gt; 2. 향후 업무 진행 방향</vt:lpstr>
      <vt:lpstr>Ⅰ. 12월 업무&gt; 2. 향후 업무 진행 방향</vt:lpstr>
      <vt:lpstr>Ⅰ. 12월 업무&gt; 2. 향후 업무 진행 방향</vt:lpstr>
      <vt:lpstr>Ⅰ. 12월 업무&gt; 3. 12월 목표 설정</vt:lpstr>
      <vt:lpstr>Ⅰ. 12월 업무&gt; 3. 12월 목표 설정</vt:lpstr>
      <vt:lpstr>Ⅰ. 12월 업무&gt; 3. 12월 목표 설정</vt:lpstr>
      <vt:lpstr>Ⅰ. 12월 업무&gt; 3. 12월 목표 설정</vt:lpstr>
      <vt:lpstr>PowerPoint 프레젠테이션</vt:lpstr>
      <vt:lpstr>Ⅱ. 내부 역량분석&gt; 1. 회사의 비전과 미션 &gt; 거시 환경</vt:lpstr>
      <vt:lpstr>Ⅱ. 내부 역량분석&gt; 1. 회사의 비전과 미션 &gt; 정책 환경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1. 회사의 비전과 미션 &gt; 비판적 사고</vt:lpstr>
      <vt:lpstr>Ⅱ. 내부 역량분석&gt; 2. 팀 OKR</vt:lpstr>
      <vt:lpstr>Ⅱ. 내부 역량분석&gt; 3. 개인성장 보고서</vt:lpstr>
      <vt:lpstr>PowerPoint 프레젠테이션</vt:lpstr>
      <vt:lpstr>Ⅲ. 도서선정 및 북토크</vt:lpstr>
      <vt:lpstr>PowerPoint 프레젠테이션</vt:lpstr>
      <vt:lpstr>Ⅳ. 개인성장을 위한 학습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홍광표</cp:lastModifiedBy>
  <cp:revision>804</cp:revision>
  <dcterms:created xsi:type="dcterms:W3CDTF">2012-07-11T10:23:22Z</dcterms:created>
  <dcterms:modified xsi:type="dcterms:W3CDTF">2023-12-08T11:12:40Z</dcterms:modified>
</cp:coreProperties>
</file>